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ED2B-A702-44FA-BF0A-ADEDE2CF2539}" v="72" dt="2020-04-22T06:25:28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236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72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102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478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591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25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62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0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57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63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76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45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427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39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45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8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D944-7E30-48A0-B789-5CFF58E29AA3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EAB4A5-4C99-411A-BADB-D5DF8CD14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70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  <p:sldLayoutId id="2147484189" r:id="rId12"/>
    <p:sldLayoutId id="2147484190" r:id="rId13"/>
    <p:sldLayoutId id="2147484191" r:id="rId14"/>
    <p:sldLayoutId id="2147484192" r:id="rId15"/>
    <p:sldLayoutId id="21474841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>
            <a:extLst>
              <a:ext uri="{FF2B5EF4-FFF2-40B4-BE49-F238E27FC236}">
                <a16:creationId xmlns:a16="http://schemas.microsoft.com/office/drawing/2014/main" id="{A06B97E8-BFE1-4A6A-A313-A7084A97A4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400" dirty="0">
                <a:solidFill>
                  <a:srgbClr val="0070C0"/>
                </a:solidFill>
              </a:rPr>
              <a:t>MERIDIJANI</a:t>
            </a:r>
          </a:p>
          <a:p>
            <a:r>
              <a:rPr lang="hr-HR" sz="2400" dirty="0">
                <a:solidFill>
                  <a:srgbClr val="0070C0"/>
                </a:solidFill>
              </a:rPr>
              <a:t>Časopis za zemljopis, povijest, ekologiju i putovanja</a:t>
            </a:r>
          </a:p>
          <a:p>
            <a:r>
              <a:rPr lang="hr-HR" sz="2400" dirty="0">
                <a:solidFill>
                  <a:srgbClr val="0070C0"/>
                </a:solidFill>
              </a:rPr>
              <a:t>Broj 107, rujan 2006.</a:t>
            </a:r>
          </a:p>
        </p:txBody>
      </p:sp>
      <p:sp>
        <p:nvSpPr>
          <p:cNvPr id="9" name="Naslov 8">
            <a:extLst>
              <a:ext uri="{FF2B5EF4-FFF2-40B4-BE49-F238E27FC236}">
                <a16:creationId xmlns:a16="http://schemas.microsoft.com/office/drawing/2014/main" id="{71BE1611-80A8-4127-9194-2E8B227D8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LOPUD </a:t>
            </a:r>
            <a:br>
              <a:rPr lang="hr-HR" dirty="0">
                <a:solidFill>
                  <a:srgbClr val="0070C0"/>
                </a:solidFill>
              </a:rPr>
            </a:br>
            <a:r>
              <a:rPr lang="hr-HR" dirty="0">
                <a:solidFill>
                  <a:srgbClr val="0070C0"/>
                </a:solidFill>
              </a:rPr>
              <a:t>OTOK CVIJEĆA I LEPTIRA</a:t>
            </a:r>
          </a:p>
        </p:txBody>
      </p:sp>
    </p:spTree>
    <p:extLst>
      <p:ext uri="{BB962C8B-B14F-4D97-AF65-F5344CB8AC3E}">
        <p14:creationId xmlns:p14="http://schemas.microsoft.com/office/powerpoint/2010/main" val="80050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1"/>
    </mc:Choice>
    <mc:Fallback xmlns="">
      <p:transition spd="slow" advTm="33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305ABC-501A-4F33-AEE5-A8A15CF2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        ČISTOĆA I LJEPOTA OTOKA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8C2EF0F-85F2-457F-994A-2D313A767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rgbClr val="0070C0"/>
                </a:solidFill>
              </a:rPr>
              <a:t>Briga o čistoći i ljepoti otoka Lopuda vidljiva je na svakom koraku jer nije čudno što je 2000. godine Društvo za zaštitu spomeničke baštine i prirode Lopuda primilo značajnu nagradu grada Dubrovnika kao živopisan dubrovački otok.</a:t>
            </a:r>
          </a:p>
        </p:txBody>
      </p:sp>
    </p:spTree>
    <p:extLst>
      <p:ext uri="{BB962C8B-B14F-4D97-AF65-F5344CB8AC3E}">
        <p14:creationId xmlns:p14="http://schemas.microsoft.com/office/powerpoint/2010/main" val="40707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"/>
    </mc:Choice>
    <mc:Fallback xmlns="">
      <p:transition spd="slow" advTm="10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472C74-096C-491E-81C5-5F0986E4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rgbClr val="0070C0"/>
                </a:solidFill>
              </a:rPr>
              <a:t>DOLAZAK BRODA – GLAVNI DOGAĐAJ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AA1D1516-AF90-42DC-AD51-40AB7ECF1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Lopud je maleno mjesto smješteno u lijepoj uvali na sjeverozapadnoj strani otoka. Sa sjevera je od vjetrova zaštićeno brdom čiji se hrbat poput bedema pruža cijelom sjevernom stranom otoka na kojem je 216 metara visoka </a:t>
            </a:r>
            <a:r>
              <a:rPr lang="hr-HR" sz="2000" dirty="0" err="1">
                <a:solidFill>
                  <a:srgbClr val="0070C0"/>
                </a:solidFill>
              </a:rPr>
              <a:t>Polačica</a:t>
            </a:r>
            <a:r>
              <a:rPr lang="hr-HR" sz="2000" dirty="0">
                <a:solidFill>
                  <a:srgbClr val="0070C0"/>
                </a:solidFill>
              </a:rPr>
              <a:t>, najviši vrh otoka. Brod </a:t>
            </a:r>
            <a:r>
              <a:rPr lang="hr-HR" sz="2000" dirty="0" err="1">
                <a:solidFill>
                  <a:srgbClr val="0070C0"/>
                </a:solidFill>
              </a:rPr>
              <a:t>Postira</a:t>
            </a:r>
            <a:r>
              <a:rPr lang="hr-HR" sz="2000" dirty="0">
                <a:solidFill>
                  <a:srgbClr val="0070C0"/>
                </a:solidFill>
              </a:rPr>
              <a:t> svakodnevno plovi povezujući Lopud s dubrovačkom lukom Gruž i Elafitskim otocima. Ovaj brodić prvo uplovljava na Koločep, zatim na Lopud pa na </a:t>
            </a:r>
            <a:r>
              <a:rPr lang="hr-HR" sz="2000" dirty="0" err="1">
                <a:solidFill>
                  <a:srgbClr val="0070C0"/>
                </a:solidFill>
              </a:rPr>
              <a:t>Šipan</a:t>
            </a:r>
            <a:r>
              <a:rPr lang="hr-HR" sz="2000" dirty="0">
                <a:solidFill>
                  <a:srgbClr val="0070C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669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8"/>
    </mc:Choice>
    <mc:Fallback xmlns="">
      <p:transition spd="slow" advTm="20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EF72EB-BD27-447B-AEA4-2CD460A0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rgbClr val="0070C0"/>
                </a:solidFill>
              </a:rPr>
              <a:t>LJEKOVITE I AROMATIČNE BILJKE OTOKA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889C0B-ABB9-43F4-9E27-4D86393A2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Na Lopudu raste 429 biljnih vrsta, od toga je velik broj ljekovitih i aromatičnih biljaka. Zrak je na otoku  prožet njihovim eteričnim mirisima koji privlače brojne vrste leptira, pčele i bumbare. Šećete li mjestom Lopudom vidjet ćete šarenilo </a:t>
            </a:r>
            <a:r>
              <a:rPr lang="hr-HR" sz="2000" dirty="0" err="1">
                <a:solidFill>
                  <a:srgbClr val="0070C0"/>
                </a:solidFill>
              </a:rPr>
              <a:t>lopudskog</a:t>
            </a:r>
            <a:r>
              <a:rPr lang="hr-HR" sz="2000" dirty="0">
                <a:solidFill>
                  <a:srgbClr val="0070C0"/>
                </a:solidFill>
              </a:rPr>
              <a:t> kultiviranog cvijeća i bilja. Najrasprostranjeniji je </a:t>
            </a:r>
            <a:r>
              <a:rPr lang="hr-HR" sz="2000" dirty="0" err="1">
                <a:solidFill>
                  <a:srgbClr val="0070C0"/>
                </a:solidFill>
              </a:rPr>
              <a:t>oleander</a:t>
            </a:r>
            <a:r>
              <a:rPr lang="hr-HR" sz="2000" dirty="0">
                <a:solidFill>
                  <a:srgbClr val="0070C0"/>
                </a:solidFill>
              </a:rPr>
              <a:t> s više nijansi ružičastih, bijelih i crvenkastih cvjetova, a česta je i magnolija s vječno zelenim listovima i mirisnim velikim bijelim cvjetovima. Park </a:t>
            </a:r>
            <a:r>
              <a:rPr lang="hr-HR" sz="2000" dirty="0" err="1">
                <a:solidFill>
                  <a:srgbClr val="0070C0"/>
                </a:solidFill>
              </a:rPr>
              <a:t>Mayner</a:t>
            </a:r>
            <a:r>
              <a:rPr lang="hr-HR" sz="2000" dirty="0">
                <a:solidFill>
                  <a:srgbClr val="0070C0"/>
                </a:solidFill>
              </a:rPr>
              <a:t> u središtu mjesta oaza je mira i ljepote palmi, kaktusa i ostalog bilja. Njegov hlad s malenim ribnjakom pruža ugodno </a:t>
            </a:r>
            <a:r>
              <a:rPr lang="hr-HR" sz="2000" dirty="0" err="1">
                <a:solidFill>
                  <a:srgbClr val="0070C0"/>
                </a:solidFill>
              </a:rPr>
              <a:t>utičište</a:t>
            </a:r>
            <a:r>
              <a:rPr lang="hr-HR" sz="2000" dirty="0">
                <a:solidFill>
                  <a:srgbClr val="0070C0"/>
                </a:solidFill>
              </a:rPr>
              <a:t> za ljetnih vrućina. </a:t>
            </a:r>
          </a:p>
        </p:txBody>
      </p:sp>
    </p:spTree>
    <p:extLst>
      <p:ext uri="{BB962C8B-B14F-4D97-AF65-F5344CB8AC3E}">
        <p14:creationId xmlns:p14="http://schemas.microsoft.com/office/powerpoint/2010/main" val="384648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4"/>
    </mc:Choice>
    <mc:Fallback xmlns="">
      <p:transition spd="slow" advTm="12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29860D-1169-48B9-9792-B5421311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       ZLATNO DOBA U 16.STOLJEĆU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6ECBFF-A8B0-4104-8222-84D1F81B5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Ime otoka potječe od grčke riječi </a:t>
            </a:r>
            <a:r>
              <a:rPr lang="hr-HR" sz="2000" dirty="0" err="1">
                <a:solidFill>
                  <a:srgbClr val="0070C0"/>
                </a:solidFill>
              </a:rPr>
              <a:t>Delaphodia</a:t>
            </a:r>
            <a:r>
              <a:rPr lang="hr-HR" sz="2000" dirty="0">
                <a:solidFill>
                  <a:srgbClr val="0070C0"/>
                </a:solidFill>
              </a:rPr>
              <a:t>, a pod utjecajem romanskog naziva </a:t>
            </a:r>
            <a:r>
              <a:rPr lang="hr-HR" sz="2000" dirty="0" err="1">
                <a:solidFill>
                  <a:srgbClr val="0070C0"/>
                </a:solidFill>
              </a:rPr>
              <a:t>Lafota</a:t>
            </a:r>
            <a:r>
              <a:rPr lang="hr-HR" sz="2000" dirty="0">
                <a:solidFill>
                  <a:srgbClr val="0070C0"/>
                </a:solidFill>
              </a:rPr>
              <a:t> oblikovano je hrvatsko ime Lopud. Lopud se često spominje i kao </a:t>
            </a:r>
            <a:r>
              <a:rPr lang="hr-HR" sz="2000" dirty="0" err="1">
                <a:solidFill>
                  <a:srgbClr val="0070C0"/>
                </a:solidFill>
              </a:rPr>
              <a:t>Insula</a:t>
            </a:r>
            <a:r>
              <a:rPr lang="hr-HR" sz="2000" dirty="0">
                <a:solidFill>
                  <a:srgbClr val="0070C0"/>
                </a:solidFill>
              </a:rPr>
              <a:t> Medio, „otok u sredini”, između Koločepa i </a:t>
            </a:r>
            <a:r>
              <a:rPr lang="hr-HR" sz="2000" dirty="0" err="1">
                <a:solidFill>
                  <a:srgbClr val="0070C0"/>
                </a:solidFill>
              </a:rPr>
              <a:t>Šipana</a:t>
            </a:r>
            <a:r>
              <a:rPr lang="hr-HR" sz="2000" dirty="0">
                <a:solidFill>
                  <a:srgbClr val="0070C0"/>
                </a:solidFill>
              </a:rPr>
              <a:t>. Najstarija sačuvana materijalna kultura otoka je starohrvatska, iz predromaničkog razdoblja (9. i 10.stoljeće). Ističu se četiri kapele: Svetog Ivana Krstitelja, Svetog Nikole, Svetog Petra i Svetog Ilije. To su jednobrodne kapele malih dimenzija s polukružnim svodom, čija su pročelja raščlanjena nizom arkada. Djelo su pučkih graditelja jednostavne konstrukcije. Razvoj Lopuda dogodio se u renesansno doba, u 15. i 16. stoljeću, kada je zajedno s Koločepom bio jedna od deset </a:t>
            </a:r>
            <a:r>
              <a:rPr lang="hr-HR" sz="2000">
                <a:solidFill>
                  <a:srgbClr val="0070C0"/>
                </a:solidFill>
              </a:rPr>
              <a:t>dubrovačkih kneževina </a:t>
            </a:r>
            <a:r>
              <a:rPr lang="hr-HR" sz="2000" dirty="0">
                <a:solidFill>
                  <a:srgbClr val="0070C0"/>
                </a:solidFill>
              </a:rPr>
              <a:t>kojima je upravljao knez, kao namjesnik </a:t>
            </a:r>
            <a:r>
              <a:rPr lang="hr-HR" sz="2000">
                <a:solidFill>
                  <a:srgbClr val="0070C0"/>
                </a:solidFill>
              </a:rPr>
              <a:t>Dubrovačke Republike.</a:t>
            </a:r>
            <a:endParaRPr lang="hr-H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"/>
    </mc:Choice>
    <mc:Fallback xmlns="">
      <p:transition spd="slow" advTm="110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555D5D-168A-494F-AE14-8E9E3E0C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70C0"/>
                </a:solidFill>
              </a:rPr>
              <a:t>RENESANSNI PROCVAT DUBROVAČKE REPUBLIKE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FD2D34-89FB-48FB-92D9-44D0455EB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Procvat Dubrovačke Republike u 16.stoljeću odrazio se i na prosperitet Lopuda. U to su doba </a:t>
            </a:r>
            <a:r>
              <a:rPr lang="hr-HR" sz="2000" dirty="0" err="1">
                <a:solidFill>
                  <a:srgbClr val="0070C0"/>
                </a:solidFill>
              </a:rPr>
              <a:t>Lopuđani</a:t>
            </a:r>
            <a:r>
              <a:rPr lang="hr-HR" sz="2000" dirty="0">
                <a:solidFill>
                  <a:srgbClr val="0070C0"/>
                </a:solidFill>
              </a:rPr>
              <a:t> izgradili trgovačku mornaricu što je omogućilo razvoj trgovine. Istodobno dubrovačka su vlastela na otoku gradila ljetnikovce, pridonoseći urbanom razvoju naselja koje se počelo spuštati prema moru gdje je i danas. To je potaknulo intenzivni razvoj graditeljstva pa je krajem 16.stoljeća Lopud imao dva samostana, tridesetak crkvi te brojne palače i ljetnikovce. U vrijeme najslavnijih dana Dubrovačke Republike na otoku je bilo više os tisuću stanovnika. Imali su flotu od osamdeset brodova i svoje brodogradilište.  </a:t>
            </a:r>
          </a:p>
        </p:txBody>
      </p:sp>
    </p:spTree>
    <p:extLst>
      <p:ext uri="{BB962C8B-B14F-4D97-AF65-F5344CB8AC3E}">
        <p14:creationId xmlns:p14="http://schemas.microsoft.com/office/powerpoint/2010/main" val="12897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1"/>
    </mc:Choice>
    <mc:Fallback xmlns="">
      <p:transition spd="slow" advTm="119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0EE960-2138-45B1-9E33-769FC423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 </a:t>
            </a:r>
            <a:r>
              <a:rPr lang="hr-HR">
                <a:solidFill>
                  <a:srgbClr val="0070C0"/>
                </a:solidFill>
              </a:rPr>
              <a:t>POGLED NA MORE S LOPUDA U SUMRAK</a:t>
            </a:r>
            <a:endParaRPr lang="hr-HR" dirty="0"/>
          </a:p>
        </p:txBody>
      </p:sp>
      <p:pic>
        <p:nvPicPr>
          <p:cNvPr id="5" name="Rezervirano mjesto sadržaja 4" descr="Slika na kojoj se prikazuje na otvorenom, voda, priroda, zalazak&#10;&#10;Opis je automatski generiran">
            <a:extLst>
              <a:ext uri="{FF2B5EF4-FFF2-40B4-BE49-F238E27FC236}">
                <a16:creationId xmlns:a16="http://schemas.microsoft.com/office/drawing/2014/main" id="{521FA46F-FBF1-45D4-8834-2A0923810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85574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"/>
    </mc:Choice>
    <mc:Fallback xmlns="">
      <p:transition spd="slow" advTm="84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BA2DE4-B6B5-44C0-9B6E-0EF66DB27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U 16.stoljeću na visokom brdu izvan mjesta podignuta je velika i nepristupačna tvrđava u koju se u slučaju opasnosti moglo skloniti svo stanovništvo otoka. Imala je zaštitničku ulogu kao i zidine Dubrovnika  jer otok gravitira tom povijesnom gradu Dubrovačko-neretvanske županije gdje su značajne utvrde </a:t>
            </a:r>
            <a:r>
              <a:rPr lang="hr-HR" sz="2000" dirty="0" err="1">
                <a:solidFill>
                  <a:srgbClr val="0070C0"/>
                </a:solidFill>
              </a:rPr>
              <a:t>Minčeta</a:t>
            </a:r>
            <a:r>
              <a:rPr lang="hr-HR" sz="2000" dirty="0">
                <a:solidFill>
                  <a:srgbClr val="0070C0"/>
                </a:solidFill>
              </a:rPr>
              <a:t> i Lovrijenac. Danas je </a:t>
            </a:r>
            <a:r>
              <a:rPr lang="hr-HR" sz="2000" dirty="0" err="1">
                <a:solidFill>
                  <a:srgbClr val="0070C0"/>
                </a:solidFill>
              </a:rPr>
              <a:t>lopudska</a:t>
            </a:r>
            <a:r>
              <a:rPr lang="hr-HR" sz="2000" dirty="0">
                <a:solidFill>
                  <a:srgbClr val="0070C0"/>
                </a:solidFill>
              </a:rPr>
              <a:t> tvrđava pomalo ruševna pa se radi na njezinoj obnovi.</a:t>
            </a:r>
          </a:p>
        </p:txBody>
      </p:sp>
      <p:sp>
        <p:nvSpPr>
          <p:cNvPr id="5" name="Naslov 4">
            <a:extLst>
              <a:ext uri="{FF2B5EF4-FFF2-40B4-BE49-F238E27FC236}">
                <a16:creationId xmlns:a16="http://schemas.microsoft.com/office/drawing/2014/main" id="{11765BBC-1E4B-4BC4-A275-89DC81B2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</a:t>
            </a:r>
            <a:r>
              <a:rPr lang="hr-HR" dirty="0">
                <a:solidFill>
                  <a:srgbClr val="0070C0"/>
                </a:solidFill>
              </a:rPr>
              <a:t>TVRĐAVA NA VISOKOM BRDU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90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"/>
    </mc:Choice>
    <mc:Fallback xmlns="">
      <p:transition spd="slow" advTm="99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AD6FA8-5EB8-405F-A3FB-C875D3BF6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rgbClr val="0070C0"/>
                </a:solidFill>
              </a:rPr>
              <a:t>              LOPUDSKA PLAŽA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ACFA68-D3F1-4D23-8B99-EAE6B989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Do svih se </a:t>
            </a:r>
            <a:r>
              <a:rPr lang="hr-HR" sz="2000" dirty="0" err="1">
                <a:solidFill>
                  <a:srgbClr val="0070C0"/>
                </a:solidFill>
              </a:rPr>
              <a:t>lopudskih</a:t>
            </a:r>
            <a:r>
              <a:rPr lang="hr-HR" sz="2000" dirty="0">
                <a:solidFill>
                  <a:srgbClr val="0070C0"/>
                </a:solidFill>
              </a:rPr>
              <a:t> lokaliteta može doći laganom šetnjom zahvaljujući dužini od 4,3 i širini od 2 kilometra, te dobro razvijenim pješačkim stazama. Tko želi uživati u moru, može krenuti put </a:t>
            </a:r>
            <a:r>
              <a:rPr lang="hr-HR" sz="2000" dirty="0" err="1">
                <a:solidFill>
                  <a:srgbClr val="0070C0"/>
                </a:solidFill>
              </a:rPr>
              <a:t>Beneševa</a:t>
            </a:r>
            <a:r>
              <a:rPr lang="hr-HR" sz="2000" dirty="0">
                <a:solidFill>
                  <a:srgbClr val="0070C0"/>
                </a:solidFill>
              </a:rPr>
              <a:t> rata na sjeverozapadu otoka, istraživati unutrašnjost Lopuda sa starohrvatskim kapelama i tradicijskim kamenim kućama ili se popeti do tvrđave. Uvalu </a:t>
            </a:r>
            <a:r>
              <a:rPr lang="hr-HR" sz="2000" dirty="0" err="1">
                <a:solidFill>
                  <a:srgbClr val="0070C0"/>
                </a:solidFill>
              </a:rPr>
              <a:t>Šunj</a:t>
            </a:r>
            <a:r>
              <a:rPr lang="hr-HR" sz="2000" dirty="0">
                <a:solidFill>
                  <a:srgbClr val="0070C0"/>
                </a:solidFill>
              </a:rPr>
              <a:t> na jugoistoku otoka krasi najljepša pješčana plaža na Jadranu. Ljeti su tu usidrene brojne jahte, jedrilice i brodice pridošle iz Dubrovnika privučene plavetnilom neba, kristalno čistim morem, toplim pijeskom i aromatičnim zrakom. Lopud je turistički najrazvijeniji otok Elafitskog otočja. Zahvaljujući povoljnoj klimi, s prosječno 2584 sunčana sata godišnje, privlačno je turističko odredište.     </a:t>
            </a:r>
          </a:p>
        </p:txBody>
      </p:sp>
    </p:spTree>
    <p:extLst>
      <p:ext uri="{BB962C8B-B14F-4D97-AF65-F5344CB8AC3E}">
        <p14:creationId xmlns:p14="http://schemas.microsoft.com/office/powerpoint/2010/main" val="12797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"/>
    </mc:Choice>
    <mc:Fallback xmlns="">
      <p:transition spd="slow" advTm="93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693E56-448B-455A-875A-43BD40D5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>
                <a:solidFill>
                  <a:srgbClr val="0070C0"/>
                </a:solidFill>
              </a:rPr>
              <a:t>       TURISTIČKI ZNAČAJ OTOKA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2CCBE0-5C55-4B61-8743-F46AE1392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dirty="0">
                <a:solidFill>
                  <a:srgbClr val="0070C0"/>
                </a:solidFill>
              </a:rPr>
              <a:t>Kao što je povijesna struktura Lopuda nastala prije više od četiri stotine godina, tako je i suvremeni Lopud, iako okrenut turizmu, uspio zadržati respekt prema minulim vremenima i naslijeđenom urbanističkom skladu. Na Lopudu nema velikih hotelskih kompleksa ni megalomanskih arhitektonskih zdanja. Najveći hotel je </a:t>
            </a:r>
            <a:r>
              <a:rPr lang="hr-HR" sz="2000" dirty="0" err="1">
                <a:solidFill>
                  <a:srgbClr val="0070C0"/>
                </a:solidFill>
              </a:rPr>
              <a:t>Lafoda</a:t>
            </a:r>
            <a:r>
              <a:rPr lang="hr-HR" sz="2000" dirty="0">
                <a:solidFill>
                  <a:srgbClr val="0070C0"/>
                </a:solidFill>
              </a:rPr>
              <a:t> koji je skladno i nenametljivo smješten u dio </a:t>
            </a:r>
            <a:r>
              <a:rPr lang="hr-HR" sz="2000" dirty="0" err="1">
                <a:solidFill>
                  <a:srgbClr val="0070C0"/>
                </a:solidFill>
              </a:rPr>
              <a:t>lopudske</a:t>
            </a:r>
            <a:r>
              <a:rPr lang="hr-HR" sz="2000" dirty="0">
                <a:solidFill>
                  <a:srgbClr val="0070C0"/>
                </a:solidFill>
              </a:rPr>
              <a:t> uvale. Na Lopudu dominira osviješten i nenametljiv turizam koji omogućuje miran život na otoku.</a:t>
            </a:r>
          </a:p>
        </p:txBody>
      </p:sp>
    </p:spTree>
    <p:extLst>
      <p:ext uri="{BB962C8B-B14F-4D97-AF65-F5344CB8AC3E}">
        <p14:creationId xmlns:p14="http://schemas.microsoft.com/office/powerpoint/2010/main" val="350665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"/>
    </mc:Choice>
    <mc:Fallback xmlns="">
      <p:transition spd="slow" advTm="700"/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73c51bb8-7bfa-4bff-b462-db8a6432f51a" xsi:nil="true"/>
    <Owner xmlns="73c51bb8-7bfa-4bff-b462-db8a6432f51a">
      <UserInfo>
        <DisplayName/>
        <AccountId xsi:nil="true"/>
        <AccountType/>
      </UserInfo>
    </Owner>
    <Student_Groups xmlns="73c51bb8-7bfa-4bff-b462-db8a6432f51a">
      <UserInfo>
        <DisplayName/>
        <AccountId xsi:nil="true"/>
        <AccountType/>
      </UserInfo>
    </Student_Groups>
    <LMS_Mappings xmlns="73c51bb8-7bfa-4bff-b462-db8a6432f51a" xsi:nil="true"/>
    <Invited_Students xmlns="73c51bb8-7bfa-4bff-b462-db8a6432f51a" xsi:nil="true"/>
    <Templates xmlns="73c51bb8-7bfa-4bff-b462-db8a6432f51a" xsi:nil="true"/>
    <Has_Teacher_Only_SectionGroup xmlns="73c51bb8-7bfa-4bff-b462-db8a6432f51a" xsi:nil="true"/>
    <CultureName xmlns="73c51bb8-7bfa-4bff-b462-db8a6432f51a" xsi:nil="true"/>
    <AppVersion xmlns="73c51bb8-7bfa-4bff-b462-db8a6432f51a" xsi:nil="true"/>
    <DefaultSectionNames xmlns="73c51bb8-7bfa-4bff-b462-db8a6432f51a" xsi:nil="true"/>
    <Is_Collaboration_Space_Locked xmlns="73c51bb8-7bfa-4bff-b462-db8a6432f51a" xsi:nil="true"/>
    <Math_Settings xmlns="73c51bb8-7bfa-4bff-b462-db8a6432f51a" xsi:nil="true"/>
    <Self_Registration_Enabled xmlns="73c51bb8-7bfa-4bff-b462-db8a6432f51a" xsi:nil="true"/>
    <Teachers xmlns="73c51bb8-7bfa-4bff-b462-db8a6432f51a">
      <UserInfo>
        <DisplayName/>
        <AccountId xsi:nil="true"/>
        <AccountType/>
      </UserInfo>
    </Teachers>
    <IsNotebookLocked xmlns="73c51bb8-7bfa-4bff-b462-db8a6432f51a" xsi:nil="true"/>
    <Distribution_Groups xmlns="73c51bb8-7bfa-4bff-b462-db8a6432f51a" xsi:nil="true"/>
    <TeamsChannelId xmlns="73c51bb8-7bfa-4bff-b462-db8a6432f51a" xsi:nil="true"/>
    <NotebookType xmlns="73c51bb8-7bfa-4bff-b462-db8a6432f51a" xsi:nil="true"/>
    <FolderType xmlns="73c51bb8-7bfa-4bff-b462-db8a6432f51a" xsi:nil="true"/>
    <Students xmlns="73c51bb8-7bfa-4bff-b462-db8a6432f51a">
      <UserInfo>
        <DisplayName/>
        <AccountId xsi:nil="true"/>
        <AccountType/>
      </UserInfo>
    </Student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0902264FDE849B7732187BCA867A1" ma:contentTypeVersion="32" ma:contentTypeDescription="Create a new document." ma:contentTypeScope="" ma:versionID="123fe2978dd1b5641b836cdd04d8ca64">
  <xsd:schema xmlns:xsd="http://www.w3.org/2001/XMLSchema" xmlns:xs="http://www.w3.org/2001/XMLSchema" xmlns:p="http://schemas.microsoft.com/office/2006/metadata/properties" xmlns:ns3="73c51bb8-7bfa-4bff-b462-db8a6432f51a" xmlns:ns4="7591f80e-9bdf-49c4-b2a7-974407512804" targetNamespace="http://schemas.microsoft.com/office/2006/metadata/properties" ma:root="true" ma:fieldsID="ee94ca94ef12976091549a144c202f40" ns3:_="" ns4:_="">
    <xsd:import namespace="73c51bb8-7bfa-4bff-b462-db8a6432f51a"/>
    <xsd:import namespace="7591f80e-9bdf-49c4-b2a7-97440751280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51bb8-7bfa-4bff-b462-db8a6432f51a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1f80e-9bdf-49c4-b2a7-97440751280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96EF8-9799-43AC-96EC-77BB99550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1D0F9-8E10-4FC4-ACB3-C77DF550A21D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3c51bb8-7bfa-4bff-b462-db8a6432f51a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591f80e-9bdf-49c4-b2a7-974407512804"/>
  </ds:schemaRefs>
</ds:datastoreItem>
</file>

<file path=customXml/itemProps3.xml><?xml version="1.0" encoding="utf-8"?>
<ds:datastoreItem xmlns:ds="http://schemas.openxmlformats.org/officeDocument/2006/customXml" ds:itemID="{CEC1FC72-680C-4F83-90ED-BB078BA829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51bb8-7bfa-4bff-b462-db8a6432f51a"/>
    <ds:schemaRef ds:uri="7591f80e-9bdf-49c4-b2a7-9744075128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778</Words>
  <Application>Microsoft Office PowerPoint</Application>
  <PresentationFormat>Široki zaslon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LOPUD  OTOK CVIJEĆA I LEPTIRA</vt:lpstr>
      <vt:lpstr>DOLAZAK BRODA – GLAVNI DOGAĐAJ</vt:lpstr>
      <vt:lpstr>LJEKOVITE I AROMATIČNE BILJKE OTOKA</vt:lpstr>
      <vt:lpstr>       ZLATNO DOBA U 16.STOLJEĆU</vt:lpstr>
      <vt:lpstr>RENESANSNI PROCVAT DUBROVAČKE REPUBLIKE</vt:lpstr>
      <vt:lpstr> POGLED NA MORE S LOPUDA U SUMRAK</vt:lpstr>
      <vt:lpstr>        TVRĐAVA NA VISOKOM BRDU</vt:lpstr>
      <vt:lpstr>              LOPUDSKA PLAŽA</vt:lpstr>
      <vt:lpstr>       TURISTIČKI ZNAČAJ OTOKA</vt:lpstr>
      <vt:lpstr>        ČISTOĆA I LJEPOTA OTOKA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LOPUD OTOK CVIJEĆA I LEPTIRA</dc:title>
  <dc:creator>Nada Slišković</dc:creator>
  <cp:lastModifiedBy>Nada Slišković</cp:lastModifiedBy>
  <cp:revision>3</cp:revision>
  <dcterms:created xsi:type="dcterms:W3CDTF">2020-04-21T18:12:12Z</dcterms:created>
  <dcterms:modified xsi:type="dcterms:W3CDTF">2020-04-22T07:09:53Z</dcterms:modified>
</cp:coreProperties>
</file>