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58" r:id="rId5"/>
    <p:sldId id="259" r:id="rId6"/>
    <p:sldId id="262" r:id="rId7"/>
    <p:sldId id="265" r:id="rId8"/>
    <p:sldId id="266" r:id="rId9"/>
    <p:sldId id="267" r:id="rId10"/>
    <p:sldId id="268" r:id="rId11"/>
    <p:sldId id="282" r:id="rId12"/>
    <p:sldId id="283" r:id="rId13"/>
    <p:sldId id="271" r:id="rId14"/>
    <p:sldId id="272" r:id="rId15"/>
    <p:sldId id="269" r:id="rId16"/>
    <p:sldId id="270" r:id="rId17"/>
    <p:sldId id="273" r:id="rId18"/>
    <p:sldId id="275" r:id="rId19"/>
    <p:sldId id="276" r:id="rId20"/>
    <p:sldId id="277" r:id="rId21"/>
    <p:sldId id="278" r:id="rId22"/>
    <p:sldId id="281" r:id="rId23"/>
    <p:sldId id="284" r:id="rId24"/>
    <p:sldId id="285" r:id="rId25"/>
    <p:sldId id="286" r:id="rId26"/>
    <p:sldId id="289" r:id="rId27"/>
    <p:sldId id="294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876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492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40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954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949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22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876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521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13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43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681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59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345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63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77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72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D94C-2F16-4A6A-827C-A79C9B0F1406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899A04-5731-43AD-A764-E80344001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10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om/" TargetMode="External"/><Relationship Id="rId2" Type="http://schemas.openxmlformats.org/officeDocument/2006/relationships/hyperlink" Target="http://www.brotannic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rdictionary.com/" TargetMode="External"/><Relationship Id="rId4" Type="http://schemas.openxmlformats.org/officeDocument/2006/relationships/hyperlink" Target="http://www.prolexis.h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INFORMACIJSKI SADRŽAJI KNJIŽNICE U 2019./20.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Odgojno-obrazovni rad s učenicima i korelacija s nastavom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33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"/>
    </mc:Choice>
    <mc:Fallback xmlns="">
      <p:transition spd="slow" advTm="16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INTERNETSKI IZVORI INFORMACIJA</a:t>
            </a:r>
            <a:endParaRPr lang="hr-HR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78" y="2106189"/>
            <a:ext cx="4357511" cy="3778920"/>
          </a:xfrm>
        </p:spPr>
      </p:pic>
    </p:spTree>
    <p:extLst>
      <p:ext uri="{BB962C8B-B14F-4D97-AF65-F5344CB8AC3E}">
        <p14:creationId xmlns:p14="http://schemas.microsoft.com/office/powerpoint/2010/main" val="33424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"/>
    </mc:Choice>
    <mc:Fallback xmlns="">
      <p:transition spd="slow" advTm="95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ČASOPISI KAO IZVOR INFORMACIJA U KNJIŽNICI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r-HR" dirty="0" smtClean="0"/>
              <a:t>U ponedjeljak, 4.studenoga, učenici 5.b razreda čitali su obrazovne časopise u knjižnici. Odabrali su obrazovni članak u Meridijanima i Drvu znanja te napisali sažetak članka. </a:t>
            </a:r>
          </a:p>
          <a:p>
            <a:pPr algn="just"/>
            <a:r>
              <a:rPr lang="hr-HR" dirty="0" smtClean="0"/>
              <a:t>Pročitali u svoj sažetak obrazovne teme te predstavili časopise kao izvor informacija. Upoznali su teme koje se odnose na prirodne znanosti: o maslinarstvu na otoku </a:t>
            </a:r>
            <a:r>
              <a:rPr lang="hr-HR" dirty="0"/>
              <a:t>P</a:t>
            </a:r>
            <a:r>
              <a:rPr lang="hr-HR" dirty="0" smtClean="0"/>
              <a:t>agu, lavu kao kralju životinja i lavini kao prirodnoj nepogodi u gorskim predjelima.</a:t>
            </a:r>
          </a:p>
          <a:p>
            <a:pPr algn="just"/>
            <a:r>
              <a:rPr lang="hr-HR" dirty="0" smtClean="0"/>
              <a:t>Učenici su usmeno izrazili osobni stav o pročitanom tekstu te pismeno izrazili glavnu misao teksta.</a:t>
            </a:r>
          </a:p>
          <a:p>
            <a:pPr algn="just"/>
            <a:r>
              <a:rPr lang="hr-HR" dirty="0" smtClean="0"/>
              <a:t>Odabrani poučni tekstovi su:</a:t>
            </a:r>
          </a:p>
          <a:p>
            <a:pPr algn="just"/>
            <a:r>
              <a:rPr lang="hr-HR" dirty="0" smtClean="0"/>
              <a:t>„</a:t>
            </a:r>
            <a:r>
              <a:rPr lang="hr-HR" dirty="0" err="1" smtClean="0"/>
              <a:t>Lunski</a:t>
            </a:r>
            <a:r>
              <a:rPr lang="hr-HR" dirty="0" smtClean="0"/>
              <a:t> maslinici” u časopisu Meridijani</a:t>
            </a:r>
          </a:p>
          <a:p>
            <a:pPr algn="just"/>
            <a:r>
              <a:rPr lang="hr-HR" dirty="0" smtClean="0"/>
              <a:t>„Lav, kralj životinja” u časopisu Meridijani</a:t>
            </a:r>
          </a:p>
          <a:p>
            <a:pPr algn="just"/>
            <a:r>
              <a:rPr lang="hr-HR" dirty="0" smtClean="0"/>
              <a:t>„Lavina” – u časopisu „Drvo znanja”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38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"/>
    </mc:Choice>
    <mc:Fallback xmlns="">
      <p:transition spd="slow" advTm="104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UČENICI ČITAJU I PIŠU SAŽETAK OBRAZOVNOG TEKSTA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49" y="2133600"/>
            <a:ext cx="6280727" cy="3778250"/>
          </a:xfrm>
        </p:spPr>
      </p:pic>
    </p:spTree>
    <p:extLst>
      <p:ext uri="{BB962C8B-B14F-4D97-AF65-F5344CB8AC3E}">
        <p14:creationId xmlns:p14="http://schemas.microsoft.com/office/powerpoint/2010/main" val="26218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"/>
    </mc:Choice>
    <mc:Fallback xmlns="">
      <p:transition spd="slow" advTm="91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„SNJEGULJICA I SEDAM PATULJAKA” –     SAT LEKTIRE U 1.B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Desetog prosinca održan je at lektire u 1.b posvećen bajci braće </a:t>
            </a:r>
            <a:r>
              <a:rPr lang="hr-HR" dirty="0" err="1" smtClean="0"/>
              <a:t>Grimm</a:t>
            </a:r>
            <a:r>
              <a:rPr lang="hr-HR" dirty="0" smtClean="0"/>
              <a:t> „Snjeguljica i dam patuljaka”.</a:t>
            </a:r>
          </a:p>
          <a:p>
            <a:r>
              <a:rPr lang="hr-HR" dirty="0" smtClean="0"/>
              <a:t>Nakon čitanja bajke uslijedio je razgovor s učenicima o bajci s učenicima:</a:t>
            </a:r>
          </a:p>
          <a:p>
            <a:r>
              <a:rPr lang="hr-HR" dirty="0" smtClean="0"/>
              <a:t>Susret Snjeguljice  s patuljcima</a:t>
            </a:r>
          </a:p>
          <a:p>
            <a:r>
              <a:rPr lang="hr-HR" dirty="0" smtClean="0"/>
              <a:t>Opis Snjeguljice</a:t>
            </a:r>
          </a:p>
          <a:p>
            <a:r>
              <a:rPr lang="hr-HR" dirty="0" smtClean="0"/>
              <a:t>Susret Snjeguljice s vješticom</a:t>
            </a:r>
          </a:p>
          <a:p>
            <a:r>
              <a:rPr lang="hr-HR" dirty="0" smtClean="0"/>
              <a:t>Snjeguljica u dubokom snu</a:t>
            </a:r>
          </a:p>
          <a:p>
            <a:r>
              <a:rPr lang="hr-HR" dirty="0" smtClean="0"/>
              <a:t>Kraljević budi Snjeguljicu iz sna</a:t>
            </a:r>
          </a:p>
          <a:p>
            <a:r>
              <a:rPr lang="hr-HR" dirty="0" smtClean="0"/>
              <a:t>Pouka priče</a:t>
            </a:r>
          </a:p>
          <a:p>
            <a:pPr algn="just"/>
            <a:r>
              <a:rPr lang="hr-HR" dirty="0" smtClean="0"/>
              <a:t>U završnom dijelu sata učenici su crtali lik Snjeguljice prema likovnom predlošku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23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"/>
    </mc:Choice>
    <mc:Fallback xmlns="">
      <p:transition spd="slow" advTm="88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SNJEGULJICA KAO CRTANI LIK IZ ANIMIRANOG FILMA WALTA DISNEYA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2133600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19751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"/>
    </mc:Choice>
    <mc:Fallback xmlns="">
      <p:transition spd="slow" advTm="77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SAT LEKTIRE  MATE LOVRAKA„VLAK U SNIJEGU”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r-HR" dirty="0" smtClean="0"/>
              <a:t>Petog veljače održan je sat korelacije Hrvatskoga jezika i knjižnice iz područja lektire „Vlak u snijegu” Mate Lovraka u 3.b. </a:t>
            </a:r>
            <a:r>
              <a:rPr lang="hr-HR" dirty="0"/>
              <a:t>N</a:t>
            </a:r>
            <a:r>
              <a:rPr lang="hr-HR" dirty="0" smtClean="0"/>
              <a:t>a početku sata  </a:t>
            </a:r>
            <a:r>
              <a:rPr lang="hr-HR" dirty="0"/>
              <a:t>o</a:t>
            </a:r>
            <a:r>
              <a:rPr lang="hr-HR" dirty="0" smtClean="0"/>
              <a:t>držana je prezentacija o Lovraku kao učitelju i piscu kojem je posvećen Memorijalni centar u velikom </a:t>
            </a:r>
            <a:r>
              <a:rPr lang="hr-HR" dirty="0" err="1" smtClean="0"/>
              <a:t>Grđevcu</a:t>
            </a:r>
            <a:r>
              <a:rPr lang="hr-HR" dirty="0" smtClean="0"/>
              <a:t> kod Bjelovara gdje je rođen. </a:t>
            </a:r>
          </a:p>
          <a:p>
            <a:pPr algn="just"/>
            <a:r>
              <a:rPr lang="hr-HR" dirty="0" smtClean="0"/>
              <a:t>Prezentiran je slijed događaja dječjeg romana koji je vezan uz školski izlet u Zagreb vlakom koji je na povratku stao zbog nanosa snijega. Učenici su rješavali zadatke na nastavnim listićima o školi u Velikom Selu i </a:t>
            </a:r>
            <a:r>
              <a:rPr lang="hr-HR" dirty="0"/>
              <a:t>i</a:t>
            </a:r>
            <a:r>
              <a:rPr lang="hr-HR" dirty="0" smtClean="0"/>
              <a:t>zboru domaćina zadruge </a:t>
            </a:r>
            <a:r>
              <a:rPr lang="hr-HR" dirty="0" err="1" smtClean="0"/>
              <a:t>Ljubanovac</a:t>
            </a:r>
            <a:r>
              <a:rPr lang="hr-HR" dirty="0" smtClean="0"/>
              <a:t>.</a:t>
            </a:r>
          </a:p>
          <a:p>
            <a:pPr algn="just"/>
            <a:r>
              <a:rPr lang="hr-HR" dirty="0" smtClean="0"/>
              <a:t>Učenici su opisali doživljaj Zagreba, posjet Higijenskom zavodu i kino-predstavi. </a:t>
            </a:r>
          </a:p>
          <a:p>
            <a:pPr algn="just"/>
            <a:r>
              <a:rPr lang="hr-HR" dirty="0" smtClean="0"/>
              <a:t>Zanimljiv je dogovor zadruge o čišćenu snijega s tračnica da vlak ponovo krene. Učenici su zaključili pouku romana o vrijednosti dječjeg rada. </a:t>
            </a:r>
          </a:p>
          <a:p>
            <a:pPr algn="just"/>
            <a:r>
              <a:rPr lang="hr-HR" dirty="0" smtClean="0"/>
              <a:t>Na kraju sata iznijeli su zapažanja o igranom filmu snimljenom prema ovom djelu kao mediju koji predočava događaje filmskim izražajnom sredstvima, prvenstveno filmskim slikama ili kadrovima. </a:t>
            </a:r>
          </a:p>
          <a:p>
            <a:pPr algn="just"/>
            <a:r>
              <a:rPr lang="hr-HR" dirty="0" smtClean="0"/>
              <a:t>Knjiga im je zanimljivija nego film jer je opširnija, dok u filmu nisu prikazane sve pojedinosti romana.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965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"/>
    </mc:Choice>
    <mc:Fallback xmlns="">
      <p:transition spd="slow" advTm="124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</a:t>
            </a:r>
            <a:br>
              <a:rPr lang="hr-HR" dirty="0" smtClean="0"/>
            </a:br>
            <a:r>
              <a:rPr lang="hr-HR" dirty="0" smtClean="0"/>
              <a:t>       KADAR IZ FILMA „VLAK U SNIJEGU”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5" y="2133600"/>
            <a:ext cx="5667375" cy="3778250"/>
          </a:xfrm>
        </p:spPr>
      </p:pic>
    </p:spTree>
    <p:extLst>
      <p:ext uri="{BB962C8B-B14F-4D97-AF65-F5344CB8AC3E}">
        <p14:creationId xmlns:p14="http://schemas.microsoft.com/office/powerpoint/2010/main" val="1102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"/>
    </mc:Choice>
    <mc:Fallback xmlns="">
      <p:transition spd="slow" advTm="82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PREZENTACIJA „DUH U MOČVARI” ZA SAT LEKTIRE U 4.R. - ZA NASTAVU NA DALJINU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r-HR" dirty="0" smtClean="0"/>
              <a:t>Satu lektire krajem ožujka u 4.razredu, tijekom nastave na daljinu, posvećena je prezentacija o romanu Ante </a:t>
            </a:r>
            <a:r>
              <a:rPr lang="hr-HR" dirty="0" err="1"/>
              <a:t>G</a:t>
            </a:r>
            <a:r>
              <a:rPr lang="hr-HR" dirty="0" err="1" smtClean="0"/>
              <a:t>ardaša</a:t>
            </a:r>
            <a:r>
              <a:rPr lang="hr-HR" dirty="0" smtClean="0"/>
              <a:t> „Duh u močvari”.</a:t>
            </a:r>
          </a:p>
          <a:p>
            <a:pPr algn="just"/>
            <a:r>
              <a:rPr lang="hr-HR" dirty="0" smtClean="0"/>
              <a:t>Radnja djela događa se u Kopačevu blizu Parka prirode koji je bogat florom i faunom. Zimi su tu ugrožene životinje, naročito jeleni, srne i divlje svinje. </a:t>
            </a:r>
          </a:p>
          <a:p>
            <a:pPr algn="just"/>
            <a:r>
              <a:rPr lang="hr-HR" dirty="0" smtClean="0"/>
              <a:t>Te je zime padao snijeg, a na jezeru se stvorio ledeni pokrov. Na otocima su hranilišta za životinje gdje se ostavlja djetelina, repa, mrkva i zrnata hrana.</a:t>
            </a:r>
          </a:p>
          <a:p>
            <a:pPr algn="just"/>
            <a:r>
              <a:rPr lang="hr-HR" dirty="0" err="1" smtClean="0"/>
              <a:t>Miron</a:t>
            </a:r>
            <a:r>
              <a:rPr lang="hr-HR" dirty="0" smtClean="0"/>
              <a:t> i Zoltan donose životinjama hranu po pozivu </a:t>
            </a:r>
            <a:r>
              <a:rPr lang="hr-HR" dirty="0" err="1" smtClean="0"/>
              <a:t>Vučevića</a:t>
            </a:r>
            <a:r>
              <a:rPr lang="hr-HR" dirty="0" smtClean="0"/>
              <a:t>, predsjednika Lovačkog društva Kormoran.</a:t>
            </a:r>
          </a:p>
          <a:p>
            <a:pPr algn="just"/>
            <a:r>
              <a:rPr lang="hr-HR" dirty="0" smtClean="0"/>
              <a:t>Dječaci u šumarku naiđu na ranjenu srnu te je prebace u staju da je spase. U šumi otkriju zemunicu u kojoj su spremljeni ostaci ubijenih životinja. </a:t>
            </a:r>
          </a:p>
          <a:p>
            <a:pPr algn="just"/>
            <a:r>
              <a:rPr lang="hr-HR" dirty="0" smtClean="0"/>
              <a:t>Otkriju da je lovokradica gospodin </a:t>
            </a:r>
            <a:r>
              <a:rPr lang="hr-HR" dirty="0" err="1" smtClean="0"/>
              <a:t>Levay</a:t>
            </a:r>
            <a:r>
              <a:rPr lang="hr-HR" dirty="0" smtClean="0"/>
              <a:t>, također član Lovačkog društva. </a:t>
            </a:r>
          </a:p>
          <a:p>
            <a:pPr algn="just"/>
            <a:r>
              <a:rPr lang="hr-HR" dirty="0" smtClean="0"/>
              <a:t>Roman je naslovljen po bijelom duhu, koji se pojavljuje u Parku prirode noću, a to su lovokradice odjevene u bijelo.</a:t>
            </a:r>
          </a:p>
          <a:p>
            <a:pPr algn="just"/>
            <a:r>
              <a:rPr lang="hr-HR" dirty="0" smtClean="0"/>
              <a:t>Djelo završava humanom porukom da je bitno očuvati biljni i životinjski svijet </a:t>
            </a:r>
            <a:r>
              <a:rPr lang="hr-HR" dirty="0" err="1" smtClean="0"/>
              <a:t>Kopačkog</a:t>
            </a:r>
            <a:r>
              <a:rPr lang="hr-HR" dirty="0" smtClean="0"/>
              <a:t> rita zimi, zaštititi životinje i spriječiti lov lovokradica koji je zimi zabranjen.</a:t>
            </a:r>
          </a:p>
          <a:p>
            <a:pPr marL="0" indent="0" algn="just">
              <a:buNone/>
            </a:pPr>
            <a:r>
              <a:rPr lang="hr-HR" dirty="0"/>
              <a:t> </a:t>
            </a:r>
            <a:r>
              <a:rPr lang="hr-HR" dirty="0" smtClean="0"/>
              <a:t> 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67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"/>
    </mc:Choice>
    <mc:Fallback xmlns="">
      <p:transition spd="slow" advTm="165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SRNA U KOPAČKOM RITU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korisnik\Videos\Pictures\images (9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1911" y="2223910"/>
            <a:ext cx="8622442" cy="3919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186252"/>
      </p:ext>
    </p:extLst>
  </p:cSld>
  <p:clrMapOvr>
    <a:masterClrMapping/>
  </p:clrMapOvr>
  <p:transition advTm="71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ŽUPANIJSKO NATJECANJE „ČITANJEM DO ZVIJEZDA”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Županijsko natjecanje Zagrebačke županije „Čitanjem do zvijezda” održano je u Osnovnoj školi </a:t>
            </a:r>
            <a:r>
              <a:rPr lang="hr-HR" dirty="0" err="1" smtClean="0"/>
              <a:t>Rugvica</a:t>
            </a:r>
            <a:r>
              <a:rPr lang="hr-HR" dirty="0" smtClean="0"/>
              <a:t> 5.ožujka ove godine. Za  natjecanje pod nazivom „između stvarnosti i mašte” odabran je roman Joanne Kathleen Rowling „Harry Potter i kamen mudraca”, </a:t>
            </a:r>
            <a:r>
              <a:rPr lang="hr-HR" dirty="0" err="1" smtClean="0"/>
              <a:t>Jessice</a:t>
            </a:r>
            <a:r>
              <a:rPr lang="hr-HR" dirty="0" smtClean="0"/>
              <a:t> </a:t>
            </a:r>
            <a:r>
              <a:rPr lang="hr-HR" dirty="0" err="1" smtClean="0"/>
              <a:t>Townsend</a:t>
            </a:r>
            <a:r>
              <a:rPr lang="hr-HR" dirty="0" smtClean="0"/>
              <a:t> „</a:t>
            </a:r>
            <a:r>
              <a:rPr lang="hr-HR" dirty="0" err="1" smtClean="0"/>
              <a:t>Nikadgrad</a:t>
            </a:r>
            <a:r>
              <a:rPr lang="hr-HR" dirty="0" smtClean="0"/>
              <a:t> - </a:t>
            </a:r>
            <a:r>
              <a:rPr lang="hr-HR" dirty="0"/>
              <a:t>k</a:t>
            </a:r>
            <a:r>
              <a:rPr lang="hr-HR" dirty="0" smtClean="0"/>
              <a:t>ušnje </a:t>
            </a:r>
            <a:r>
              <a:rPr lang="hr-HR" dirty="0" err="1" smtClean="0"/>
              <a:t>Morrigan</a:t>
            </a:r>
            <a:r>
              <a:rPr lang="hr-HR" dirty="0" smtClean="0"/>
              <a:t> </a:t>
            </a:r>
            <a:r>
              <a:rPr lang="hr-HR" dirty="0" err="1" smtClean="0"/>
              <a:t>Crow</a:t>
            </a:r>
            <a:r>
              <a:rPr lang="hr-HR" dirty="0" smtClean="0"/>
              <a:t>” i Krunoslava </a:t>
            </a:r>
            <a:r>
              <a:rPr lang="hr-HR" dirty="0" err="1" smtClean="0"/>
              <a:t>Mikulana</a:t>
            </a:r>
            <a:r>
              <a:rPr lang="hr-HR" dirty="0" smtClean="0"/>
              <a:t> „Zmaj ispod Staroga grada”.</a:t>
            </a:r>
          </a:p>
          <a:p>
            <a:pPr algn="just"/>
            <a:r>
              <a:rPr lang="hr-HR" dirty="0" smtClean="0"/>
              <a:t>Djelo „Harry Potter i kamen mudraca”, objavljeno 1997.godine, fantastičan je roman o dječaku Harryju koji polazi Školu čarobnjaštva </a:t>
            </a:r>
            <a:r>
              <a:rPr lang="hr-HR" dirty="0" err="1" smtClean="0"/>
              <a:t>Hogwarts</a:t>
            </a:r>
            <a:r>
              <a:rPr lang="hr-HR" dirty="0" smtClean="0"/>
              <a:t> te uspijeva od </a:t>
            </a:r>
            <a:r>
              <a:rPr lang="hr-HR" dirty="0" err="1" smtClean="0"/>
              <a:t>Waldemorta</a:t>
            </a:r>
            <a:r>
              <a:rPr lang="hr-HR" dirty="0" smtClean="0"/>
              <a:t> oteti kamen mudraca, otkriće znanstvenika Nicolasa </a:t>
            </a:r>
            <a:r>
              <a:rPr lang="hr-HR" dirty="0" err="1" smtClean="0"/>
              <a:t>Flamela</a:t>
            </a:r>
            <a:r>
              <a:rPr lang="hr-HR" dirty="0" smtClean="0"/>
              <a:t>. Po tom je romanu redatelj </a:t>
            </a:r>
            <a:r>
              <a:rPr lang="hr-HR" dirty="0" err="1" smtClean="0"/>
              <a:t>Chris</a:t>
            </a:r>
            <a:r>
              <a:rPr lang="hr-HR" dirty="0" smtClean="0"/>
              <a:t> </a:t>
            </a:r>
            <a:r>
              <a:rPr lang="hr-HR" dirty="0" err="1" smtClean="0"/>
              <a:t>Columbus</a:t>
            </a:r>
            <a:r>
              <a:rPr lang="hr-HR" dirty="0" smtClean="0"/>
              <a:t> snimio igrani film 2001.</a:t>
            </a:r>
          </a:p>
          <a:p>
            <a:pPr algn="just"/>
            <a:r>
              <a:rPr lang="hr-HR" dirty="0" smtClean="0"/>
              <a:t>Roman „</a:t>
            </a:r>
            <a:r>
              <a:rPr lang="hr-HR" dirty="0" err="1" smtClean="0"/>
              <a:t>Nikadgrad</a:t>
            </a:r>
            <a:r>
              <a:rPr lang="hr-HR" dirty="0" smtClean="0"/>
              <a:t> – kušnje </a:t>
            </a:r>
            <a:r>
              <a:rPr lang="hr-HR" dirty="0" err="1" smtClean="0"/>
              <a:t>Morrigan</a:t>
            </a:r>
            <a:r>
              <a:rPr lang="hr-HR" dirty="0" smtClean="0"/>
              <a:t> </a:t>
            </a:r>
            <a:r>
              <a:rPr lang="hr-HR" dirty="0" err="1" smtClean="0"/>
              <a:t>Crow</a:t>
            </a:r>
            <a:r>
              <a:rPr lang="hr-HR" dirty="0" smtClean="0"/>
              <a:t>” uzbudljivo je i duhovito djelo o čudesnoj desetogodišnjoj djevojčici </a:t>
            </a:r>
            <a:r>
              <a:rPr lang="hr-HR" dirty="0" err="1" smtClean="0"/>
              <a:t>Morrigan</a:t>
            </a:r>
            <a:r>
              <a:rPr lang="hr-HR" dirty="0" smtClean="0"/>
              <a:t> koja vjeruje da je ukleta. Djevojčicu spasi Jupiter Sjever, lik crvenkaste kose, sa zlatnim Č na ovratniku kaputa, kao član </a:t>
            </a:r>
            <a:r>
              <a:rPr lang="hr-HR" dirty="0" err="1" smtClean="0"/>
              <a:t>Čudestnog</a:t>
            </a:r>
            <a:r>
              <a:rPr lang="hr-HR" dirty="0" smtClean="0"/>
              <a:t> društva. </a:t>
            </a:r>
            <a:r>
              <a:rPr lang="hr-HR" dirty="0" err="1" smtClean="0"/>
              <a:t>Morrigan</a:t>
            </a:r>
            <a:r>
              <a:rPr lang="hr-HR" dirty="0" smtClean="0"/>
              <a:t> ponese u vozilo </a:t>
            </a:r>
            <a:r>
              <a:rPr lang="hr-HR" dirty="0" err="1" smtClean="0"/>
              <a:t>arahnipod</a:t>
            </a:r>
            <a:r>
              <a:rPr lang="hr-HR" dirty="0" smtClean="0"/>
              <a:t>, poput pauka, te odvede u </a:t>
            </a:r>
            <a:r>
              <a:rPr lang="hr-HR" dirty="0" err="1" smtClean="0"/>
              <a:t>Nikadgrad</a:t>
            </a:r>
            <a:r>
              <a:rPr lang="hr-HR" dirty="0" smtClean="0"/>
              <a:t>, u Slobodnoj Državi. </a:t>
            </a:r>
          </a:p>
          <a:p>
            <a:pPr algn="just"/>
            <a:r>
              <a:rPr lang="hr-HR" dirty="0" smtClean="0"/>
              <a:t>Roman „Zmaj ispod Staroga grada” temelji se na legendi o vatrenom čovjeku, vješticama, vampirima i vukodlacima. Dvije djevojčice i dva dječaka otkrivaju tajni prolaz koji vodi u podzemlje Starog grada u Čakovcu gdje pronađu runa, znakove iz grčkog alfabeta i armenskog pisma. </a:t>
            </a:r>
          </a:p>
          <a:p>
            <a:pPr algn="just"/>
            <a:r>
              <a:rPr lang="hr-HR" dirty="0" smtClean="0"/>
              <a:t>Natjecanje se organizira kao kulturna i javna djelatnost škole radi poticanja čitanja. </a:t>
            </a:r>
          </a:p>
          <a:p>
            <a:pPr algn="just"/>
            <a:r>
              <a:rPr lang="hr-HR" dirty="0" smtClean="0"/>
              <a:t>Na natjecanju je sudjelovalo troje učenika naše škole – Domagoj </a:t>
            </a:r>
            <a:r>
              <a:rPr lang="hr-HR" dirty="0" err="1" smtClean="0"/>
              <a:t>Zmiša</a:t>
            </a:r>
            <a:r>
              <a:rPr lang="hr-HR" dirty="0" smtClean="0"/>
              <a:t>, učenik 7.c, Irina Sever, učenica 8.a i Tamara </a:t>
            </a:r>
            <a:r>
              <a:rPr lang="hr-HR" dirty="0" err="1" smtClean="0"/>
              <a:t>Slivar</a:t>
            </a:r>
            <a:r>
              <a:rPr lang="hr-HR" dirty="0" smtClean="0"/>
              <a:t>, učenica 8.b razreda. </a:t>
            </a:r>
          </a:p>
          <a:p>
            <a:pPr algn="just"/>
            <a:r>
              <a:rPr lang="hr-HR" dirty="0" smtClean="0"/>
              <a:t>Natjecanje je obogatio književni susret s književnikom Krunoslavom </a:t>
            </a:r>
            <a:r>
              <a:rPr lang="hr-HR" dirty="0" err="1" smtClean="0"/>
              <a:t>Mikulanom</a:t>
            </a:r>
            <a:r>
              <a:rPr lang="hr-HR" dirty="0" smtClean="0"/>
              <a:t>.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39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"/>
    </mc:Choice>
    <mc:Fallback xmlns="">
      <p:transition spd="slow" advTm="9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PREZENTACIJA </a:t>
            </a:r>
            <a:br>
              <a:rPr lang="hr-HR" dirty="0" smtClean="0"/>
            </a:br>
            <a:r>
              <a:rPr lang="hr-HR" dirty="0" smtClean="0"/>
              <a:t>ZAGREB KAO KNJIŽEVNA TEMA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U rujnu 2019. godine osmišljena je i realizirana prezentacija „Zagreb kao književna tema” u korelaciji knjižnice, hrvatskoga jezika i povijesti.</a:t>
            </a:r>
          </a:p>
          <a:p>
            <a:r>
              <a:rPr lang="hr-HR" dirty="0" smtClean="0"/>
              <a:t>Odabrana književna djela: </a:t>
            </a:r>
          </a:p>
          <a:p>
            <a:r>
              <a:rPr lang="hr-HR" dirty="0" smtClean="0"/>
              <a:t>Marija Jurić-Zagorka: „Kći </a:t>
            </a:r>
            <a:r>
              <a:rPr lang="hr-HR" dirty="0" err="1" smtClean="0"/>
              <a:t>Kotršćaka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August Šenoa: „</a:t>
            </a:r>
            <a:r>
              <a:rPr lang="hr-HR" dirty="0"/>
              <a:t>B</a:t>
            </a:r>
            <a:r>
              <a:rPr lang="hr-HR" dirty="0" smtClean="0"/>
              <a:t>ranka”</a:t>
            </a:r>
          </a:p>
          <a:p>
            <a:r>
              <a:rPr lang="hr-HR" dirty="0" smtClean="0"/>
              <a:t>Miroslav Krleža: „Djetinjstvo”</a:t>
            </a:r>
          </a:p>
          <a:p>
            <a:r>
              <a:rPr lang="hr-HR" dirty="0" smtClean="0"/>
              <a:t>U prezentaciji je zastupljen povijesni sadržaj koji se odnosi na kulu </a:t>
            </a:r>
            <a:r>
              <a:rPr lang="hr-HR" dirty="0" err="1" smtClean="0"/>
              <a:t>Lotršćak</a:t>
            </a:r>
            <a:r>
              <a:rPr lang="hr-HR" dirty="0" smtClean="0"/>
              <a:t> kao materijalno i kulturno dobro. Smještena je uz nekadašnja mala gradska vrata Dverce na Strossmayerovom šetalištu. U kuli je smješten Grički top koji svakog dana pucnjem označava podne. Na vrhu je kupola s vidikovcem.</a:t>
            </a:r>
          </a:p>
          <a:p>
            <a:pPr algn="just"/>
            <a:r>
              <a:rPr lang="hr-HR" dirty="0" smtClean="0"/>
              <a:t>Djelo „Kći </a:t>
            </a:r>
            <a:r>
              <a:rPr lang="hr-HR" dirty="0" err="1" smtClean="0"/>
              <a:t>Lotršćaka</a:t>
            </a:r>
            <a:r>
              <a:rPr lang="hr-HR" dirty="0" smtClean="0"/>
              <a:t>” predočava povijesni sadržaj iz 16.stoljeća u doba kad su turopoljski veleposjednici dobivali plemićke povelje. Okosnica fabule odnosi se na lik </a:t>
            </a:r>
            <a:r>
              <a:rPr lang="hr-HR" dirty="0" err="1" smtClean="0"/>
              <a:t>Manduše</a:t>
            </a:r>
            <a:r>
              <a:rPr lang="hr-HR" dirty="0" smtClean="0"/>
              <a:t> koja je bila zvonarica </a:t>
            </a:r>
            <a:r>
              <a:rPr lang="hr-HR" dirty="0" err="1" smtClean="0"/>
              <a:t>Lotrščaka</a:t>
            </a:r>
            <a:r>
              <a:rPr lang="hr-HR" dirty="0" smtClean="0"/>
              <a:t> i legendu o postanku slavnog grada Zagreba sa sedam kula. U zamišljenom intervjuu s književnicom </a:t>
            </a:r>
            <a:r>
              <a:rPr lang="hr-HR" dirty="0"/>
              <a:t>M</a:t>
            </a:r>
            <a:r>
              <a:rPr lang="hr-HR" dirty="0" smtClean="0"/>
              <a:t>arijom Jurić-Zagorkom oživljen je lik novinarke i književnice, autorice povijesnih romana o Zagrebu. </a:t>
            </a:r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74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"/>
    </mc:Choice>
    <mc:Fallback xmlns="">
      <p:transition spd="slow" advTm="130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ODABRANI ROMANI ZA NATJECANJE „IZMEĐU STVARNOSTI I MAŠTE”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11" y="2774950"/>
            <a:ext cx="1806221" cy="2495550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774950"/>
            <a:ext cx="1952979" cy="24955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2" y="2774950"/>
            <a:ext cx="26077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"/>
    </mc:Choice>
    <mc:Fallback xmlns="">
      <p:transition spd="slow" advTm="71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PREZENTACIJA 22.TRAVNJA – DAN PLANETA ZEMLJE ZA NASTAVU NA DALJINU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Prezentacija „22.travnja – Dan planeta Zemlje” odnosi se na planet Zemlju, golemu stjenovitu kuglu koja se okreće oko Sunca, a nastala je prije 4,6 milijardi godina. Zemlja se stalno mijenja eksplozijom vulkana, poplavama i potresima. Na promjenu klime na zemlji utječe i led sjeverne Europe i Amerike koji se povukao u arktičke krajeve. </a:t>
            </a:r>
          </a:p>
          <a:p>
            <a:pPr algn="just"/>
            <a:r>
              <a:rPr lang="hr-HR" dirty="0" smtClean="0"/>
              <a:t>Po položaju Zemlje u vrtnji u odnosu na Sunce, mijenjaju se godišnja doba, a  po okretu zemlje oko osi u 24 sata i po strani okrenutoj Suncu, mijenjaju se dan i noć. </a:t>
            </a:r>
          </a:p>
          <a:p>
            <a:pPr algn="just"/>
            <a:r>
              <a:rPr lang="hr-HR" dirty="0" smtClean="0"/>
              <a:t>Pokretne tektonske ploče koje čine Zemljinu koru sudaraju se i pucaju uzrokujući potrese i uzdizanje planina. Planine nastaju pomicanjem Zemljinih pokretnih ploča, nabiranjem, nizanjem ili kao posljedica djelovanja vulkana – vulkanske planine.</a:t>
            </a:r>
          </a:p>
          <a:p>
            <a:pPr algn="just"/>
            <a:r>
              <a:rPr lang="hr-HR" dirty="0" smtClean="0"/>
              <a:t>Planine su nabrane, gromadne i otočne (nabrana planina je Himalaja u Aziji). </a:t>
            </a:r>
          </a:p>
          <a:p>
            <a:pPr algn="just"/>
            <a:r>
              <a:rPr lang="hr-HR" dirty="0" smtClean="0"/>
              <a:t>Hrvatske planine pripadaju Dinaridima te su istočni nastavak Alpa. Nema vrhova viših od 2000 metara. Najviši planinski vrh je </a:t>
            </a:r>
            <a:r>
              <a:rPr lang="hr-HR" dirty="0" err="1" smtClean="0"/>
              <a:t>Sinjal</a:t>
            </a:r>
            <a:r>
              <a:rPr lang="hr-HR" dirty="0" smtClean="0"/>
              <a:t> na Dinari, u Šibensko-kninskoj županiji (visok 1831 metar).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67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"/>
    </mc:Choice>
    <mc:Fallback xmlns="">
      <p:transition spd="slow" advTm="109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02933" y="646687"/>
            <a:ext cx="7394223" cy="129500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DINARA</a:t>
            </a:r>
            <a:endParaRPr lang="hr-HR" dirty="0"/>
          </a:p>
        </p:txBody>
      </p:sp>
      <p:pic>
        <p:nvPicPr>
          <p:cNvPr id="1026" name="Picture 2" descr="C:\Users\korisnik\Pictures\Dina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2933" y="2043946"/>
            <a:ext cx="7394223" cy="4176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041168"/>
      </p:ext>
    </p:extLst>
  </p:cSld>
  <p:clrMapOvr>
    <a:masterClrMapping/>
  </p:clrMapOvr>
  <p:transition advTm="84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PREZENTACIJA - PROŠLOST I SADAŠNJOST ZELINSKOG KRAJA ZA NASTAVU NA DALJINU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r-HR" dirty="0" smtClean="0"/>
              <a:t>Krajem ožujka napisana je prezentacija posvećena prošlosti i sadašnjosti zelinskog kraja za nastavu prirode i društva u 3.razredu, prema izvornom djelu Stjepana </a:t>
            </a:r>
            <a:r>
              <a:rPr lang="hr-HR" dirty="0" err="1" smtClean="0"/>
              <a:t>Dragije</a:t>
            </a:r>
            <a:r>
              <a:rPr lang="hr-HR" dirty="0" smtClean="0"/>
              <a:t>.</a:t>
            </a:r>
          </a:p>
          <a:p>
            <a:pPr algn="just"/>
            <a:r>
              <a:rPr lang="hr-HR" dirty="0" smtClean="0"/>
              <a:t>Brežuljci i ravnice zelinskog kraja pod površinom čuvaju dokaze o postojanju naselja u prapovijesno i rimsko doba. Najstariji predmeti su kamene sjekire nađene kraj Svetog Ivana </a:t>
            </a:r>
            <a:r>
              <a:rPr lang="hr-HR" dirty="0"/>
              <a:t>Z</a:t>
            </a:r>
            <a:r>
              <a:rPr lang="hr-HR" dirty="0" smtClean="0"/>
              <a:t>eline s kraja kamenog i početka rimskog doba. Predmeti iz nalazišta </a:t>
            </a:r>
            <a:r>
              <a:rPr lang="hr-HR" dirty="0" err="1" smtClean="0"/>
              <a:t>Pogorišće</a:t>
            </a:r>
            <a:r>
              <a:rPr lang="hr-HR" dirty="0" smtClean="0"/>
              <a:t> i Graci iznad </a:t>
            </a:r>
            <a:r>
              <a:rPr lang="hr-HR" dirty="0" err="1"/>
              <a:t>O</a:t>
            </a:r>
            <a:r>
              <a:rPr lang="hr-HR" dirty="0" err="1" smtClean="0"/>
              <a:t>rešja</a:t>
            </a:r>
            <a:r>
              <a:rPr lang="hr-HR" dirty="0" smtClean="0"/>
              <a:t> Donjeg odnose se na metalno doba. Nađeni su ulomci keramike i tragovi ognjišta iz brončanog doba., 10.-9.stoljeće prije Krista. U Gracima je otkriveno posuđe iz starijeg željeznog doba, 7.stoljeće prije </a:t>
            </a:r>
            <a:r>
              <a:rPr lang="hr-HR" dirty="0"/>
              <a:t>K</a:t>
            </a:r>
            <a:r>
              <a:rPr lang="hr-HR" dirty="0" smtClean="0"/>
              <a:t>rista. U </a:t>
            </a:r>
            <a:r>
              <a:rPr lang="hr-HR" dirty="0" err="1" smtClean="0"/>
              <a:t>Nespešu</a:t>
            </a:r>
            <a:r>
              <a:rPr lang="hr-HR" dirty="0" smtClean="0"/>
              <a:t> je nađena brončana kopča iz 2.-1. stoljeća prije Krista. Na oranicama iznad Komina nađen je rimski novac. Tu je bilo rimsko naselje </a:t>
            </a:r>
            <a:r>
              <a:rPr lang="hr-HR" dirty="0" err="1" smtClean="0"/>
              <a:t>Pyrri</a:t>
            </a:r>
            <a:r>
              <a:rPr lang="hr-HR" dirty="0" smtClean="0"/>
              <a:t>, a nalazišta su iz 2.-4.stoljeća. Godine 1200. kralj Emerik izdaje ispravu kojom Zagrebačkoj biskupiji priznaje pravo na Zelinu te se spominje Crkva Svetog </a:t>
            </a:r>
            <a:r>
              <a:rPr lang="hr-HR" dirty="0"/>
              <a:t>I</a:t>
            </a:r>
            <a:r>
              <a:rPr lang="hr-HR" dirty="0" smtClean="0"/>
              <a:t>vana </a:t>
            </a:r>
            <a:r>
              <a:rPr lang="hr-HR" dirty="0"/>
              <a:t>K</a:t>
            </a:r>
            <a:r>
              <a:rPr lang="hr-HR" dirty="0" smtClean="0"/>
              <a:t>rstitelja na brijegu uz staru rimsku cestu. Nakon provale Tatara gradi se utvrda </a:t>
            </a:r>
            <a:r>
              <a:rPr lang="hr-HR" dirty="0" err="1" smtClean="0"/>
              <a:t>Zelingrad</a:t>
            </a:r>
            <a:r>
              <a:rPr lang="hr-HR" dirty="0" smtClean="0"/>
              <a:t> 1295. u šumi, pet kilometara sjeverozapadno od Svetog Ivana Zeline. Crkva Svetog Nikole prvi put se spominje 1320. godine. </a:t>
            </a:r>
            <a:r>
              <a:rPr lang="hr-HR" dirty="0" err="1" smtClean="0"/>
              <a:t>Nespeš</a:t>
            </a:r>
            <a:r>
              <a:rPr lang="hr-HR" dirty="0" smtClean="0"/>
              <a:t> se spominje veću 13.stoljeću, a Kurija potječe iz prve polovine 19.stoljeća. Godine 1949. zgrada je pretvorena u školu koja je radila do 1985. godine. Osnovna škola Ksavera Šandora </a:t>
            </a:r>
            <a:r>
              <a:rPr lang="hr-HR" dirty="0" err="1" smtClean="0"/>
              <a:t>Đalskog</a:t>
            </a:r>
            <a:r>
              <a:rPr lang="hr-HR" dirty="0" smtClean="0"/>
              <a:t> radi u suvremenoj zgradi od 1985. godine. </a:t>
            </a:r>
          </a:p>
          <a:p>
            <a:pPr algn="just"/>
            <a:r>
              <a:rPr lang="hr-HR" dirty="0" smtClean="0"/>
              <a:t>Narodno sveučilište osnovano je 1860. godine. Suvremeno opremljena knjižnica i čitaonica otvorena je 1991. godine. Vrijedna muzejska zbrka nastala je 1986. godine, a 1988. je službeni naziv Zavičajni muzej Zelina.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2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"/>
    </mc:Choice>
    <mc:Fallback xmlns="">
      <p:transition spd="slow" advTm="155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763697" cy="99020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POSUDA OD KERAMIKE IZ NALAZIŠTA GRACI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86" y="1995310"/>
            <a:ext cx="2782432" cy="4145845"/>
          </a:xfrm>
        </p:spPr>
      </p:pic>
    </p:spTree>
    <p:extLst>
      <p:ext uri="{BB962C8B-B14F-4D97-AF65-F5344CB8AC3E}">
        <p14:creationId xmlns:p14="http://schemas.microsoft.com/office/powerpoint/2010/main" val="22867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"/>
    </mc:Choice>
    <mc:Fallback xmlns="">
      <p:transition spd="slow" advTm="8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ZELINA U PROŠLOSTI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89" y="1905000"/>
            <a:ext cx="4978400" cy="3649133"/>
          </a:xfrm>
        </p:spPr>
      </p:pic>
    </p:spTree>
    <p:extLst>
      <p:ext uri="{BB962C8B-B14F-4D97-AF65-F5344CB8AC3E}">
        <p14:creationId xmlns:p14="http://schemas.microsoft.com/office/powerpoint/2010/main" val="15874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"/>
    </mc:Choice>
    <mc:Fallback xmlns="">
      <p:transition spd="slow" advTm="69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HOMER „PRIČE IZ ILIJADE I ODISEJE” -</a:t>
            </a:r>
            <a:br>
              <a:rPr lang="hr-HR" dirty="0" smtClean="0"/>
            </a:br>
            <a:r>
              <a:rPr lang="hr-HR" dirty="0" smtClean="0"/>
              <a:t>ZA NASTAVU NA DALJINU U 5.A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r-HR" dirty="0" smtClean="0"/>
              <a:t>Homerove „Priče iz Ilijade i Odiseje” u korelaciji su s nastavnim sadržajima povijesti u 5. razredu.</a:t>
            </a:r>
          </a:p>
          <a:p>
            <a:pPr algn="just"/>
            <a:r>
              <a:rPr lang="hr-HR" dirty="0" smtClean="0"/>
              <a:t>Grci su organizirali obredna mjesta kao svetišta zajedničkog života. Posljednji veliki zajednički pothvat grčkih junaka bio je razaranje Troje. Dolazi do uspona Mikene. Grčki vojni pohod počeo je mikenski kralj </a:t>
            </a:r>
            <a:r>
              <a:rPr lang="hr-HR" dirty="0" err="1" smtClean="0"/>
              <a:t>Agamemnon</a:t>
            </a:r>
            <a:r>
              <a:rPr lang="hr-HR" dirty="0" smtClean="0"/>
              <a:t>. Trojom je vladao kralj Prijam. Njegov sin Paris uzrokovao je Trojanski rat otmicom Helene, žene spartanskog kralja </a:t>
            </a:r>
            <a:r>
              <a:rPr lang="hr-HR" dirty="0" err="1" smtClean="0"/>
              <a:t>Menelaja</a:t>
            </a:r>
            <a:r>
              <a:rPr lang="hr-HR" dirty="0" smtClean="0"/>
              <a:t>. Zbog otmice </a:t>
            </a:r>
            <a:r>
              <a:rPr lang="hr-HR" dirty="0"/>
              <a:t>H</a:t>
            </a:r>
            <a:r>
              <a:rPr lang="hr-HR" dirty="0" smtClean="0"/>
              <a:t>elene </a:t>
            </a:r>
            <a:r>
              <a:rPr lang="hr-HR" dirty="0" err="1" smtClean="0"/>
              <a:t>Agamemnon</a:t>
            </a:r>
            <a:r>
              <a:rPr lang="hr-HR" dirty="0" smtClean="0"/>
              <a:t> poziva grčke junake, skupi vojsku od stotinu tisuća Grka. Doplovivši pod zidine Troje, </a:t>
            </a:r>
            <a:r>
              <a:rPr lang="hr-HR" dirty="0"/>
              <a:t>G</a:t>
            </a:r>
            <a:r>
              <a:rPr lang="hr-HR" dirty="0" smtClean="0"/>
              <a:t>rci su izvukli lađe i podigli tabor. </a:t>
            </a:r>
          </a:p>
          <a:p>
            <a:pPr algn="just"/>
            <a:r>
              <a:rPr lang="hr-HR" dirty="0" smtClean="0"/>
              <a:t>Radnja „Ilijade” događa se u ratnom prostoru pod Trojom i među bogovima na Olimpu. Zeus šalje </a:t>
            </a:r>
            <a:r>
              <a:rPr lang="hr-HR" dirty="0" err="1" smtClean="0"/>
              <a:t>Agamemnonu</a:t>
            </a:r>
            <a:r>
              <a:rPr lang="hr-HR" dirty="0" smtClean="0"/>
              <a:t> san u kojem poručuje da će Troja uskoro pasti. Troju je branilo pedeset tisuća Trojanaca pod vodstvom </a:t>
            </a:r>
            <a:r>
              <a:rPr lang="hr-HR" dirty="0" err="1" smtClean="0"/>
              <a:t>Prijamovog</a:t>
            </a:r>
            <a:r>
              <a:rPr lang="hr-HR" dirty="0" smtClean="0"/>
              <a:t> sina Hektora. Bog Apolon spusti se s Olimpa te navede </a:t>
            </a:r>
            <a:r>
              <a:rPr lang="hr-HR" dirty="0"/>
              <a:t>P</a:t>
            </a:r>
            <a:r>
              <a:rPr lang="hr-HR" dirty="0" smtClean="0"/>
              <a:t>arisa da s vrha trojanskih zidina nacilja u jedino </a:t>
            </a:r>
            <a:r>
              <a:rPr lang="hr-HR" dirty="0" err="1" smtClean="0"/>
              <a:t>Ahilejevo</a:t>
            </a:r>
            <a:r>
              <a:rPr lang="hr-HR" dirty="0" smtClean="0"/>
              <a:t> ranjivo mjesto, petu.</a:t>
            </a:r>
          </a:p>
          <a:p>
            <a:pPr algn="just"/>
            <a:r>
              <a:rPr lang="hr-HR" dirty="0" smtClean="0"/>
              <a:t>Lukavi Odisej domisli se varci s golemim drvenim konjem. Ratnici zapale tabor kao da će otploviti kući, ali samo zamaknu iza otoka. Trojanci uvuku konja u grad, a tijekom noći </a:t>
            </a:r>
            <a:r>
              <a:rPr lang="hr-HR" dirty="0" err="1" smtClean="0"/>
              <a:t>Ahejci</a:t>
            </a:r>
            <a:r>
              <a:rPr lang="hr-HR" dirty="0" smtClean="0"/>
              <a:t> izađu iz konja te razore Troju. </a:t>
            </a:r>
            <a:r>
              <a:rPr lang="hr-HR" dirty="0" err="1" smtClean="0"/>
              <a:t>Agamemnon</a:t>
            </a:r>
            <a:r>
              <a:rPr lang="hr-HR" dirty="0" smtClean="0"/>
              <a:t> se vraća u Mikenu, a </a:t>
            </a:r>
            <a:r>
              <a:rPr lang="hr-HR" dirty="0" err="1" smtClean="0"/>
              <a:t>Menelaj</a:t>
            </a:r>
            <a:r>
              <a:rPr lang="hr-HR" dirty="0" smtClean="0"/>
              <a:t> se pomiri s Helenom.</a:t>
            </a:r>
          </a:p>
          <a:p>
            <a:pPr algn="just"/>
            <a:r>
              <a:rPr lang="hr-HR" dirty="0" smtClean="0"/>
              <a:t>U „Odiseji” se opisuju Odisejeva desetogodišnja lutanja morem, povratak na </a:t>
            </a:r>
            <a:r>
              <a:rPr lang="hr-HR" dirty="0"/>
              <a:t>I</a:t>
            </a:r>
            <a:r>
              <a:rPr lang="hr-HR" dirty="0" smtClean="0"/>
              <a:t>taku i osveta proscima. Istaknut je motiv potrage za ocem </a:t>
            </a:r>
            <a:r>
              <a:rPr lang="hr-HR" dirty="0"/>
              <a:t>O</a:t>
            </a:r>
            <a:r>
              <a:rPr lang="hr-HR" dirty="0" smtClean="0"/>
              <a:t>disejevog sina </a:t>
            </a:r>
            <a:r>
              <a:rPr lang="hr-HR" dirty="0" err="1" smtClean="0"/>
              <a:t>Telemaha</a:t>
            </a:r>
            <a:r>
              <a:rPr lang="hr-HR" dirty="0" smtClean="0"/>
              <a:t>. Na svom putu Odisej dospije u zemlju </a:t>
            </a:r>
            <a:r>
              <a:rPr lang="hr-HR" dirty="0" err="1" smtClean="0"/>
              <a:t>Kkonaca</a:t>
            </a:r>
            <a:r>
              <a:rPr lang="hr-HR" dirty="0" smtClean="0"/>
              <a:t> i </a:t>
            </a:r>
            <a:r>
              <a:rPr lang="hr-HR" dirty="0" err="1" smtClean="0"/>
              <a:t>Lotifaga</a:t>
            </a:r>
            <a:r>
              <a:rPr lang="hr-HR" dirty="0" smtClean="0"/>
              <a:t>, </a:t>
            </a:r>
            <a:r>
              <a:rPr lang="hr-HR" dirty="0" err="1" smtClean="0"/>
              <a:t>kukopa</a:t>
            </a:r>
            <a:r>
              <a:rPr lang="hr-HR" dirty="0" smtClean="0"/>
              <a:t> </a:t>
            </a:r>
            <a:r>
              <a:rPr lang="hr-HR" dirty="0" err="1" smtClean="0"/>
              <a:t>Polifema</a:t>
            </a:r>
            <a:r>
              <a:rPr lang="hr-HR" dirty="0" smtClean="0"/>
              <a:t>, u </a:t>
            </a:r>
            <a:r>
              <a:rPr lang="hr-HR" dirty="0" err="1" smtClean="0"/>
              <a:t>Eoliju</a:t>
            </a:r>
            <a:r>
              <a:rPr lang="hr-HR" dirty="0" smtClean="0"/>
              <a:t> kod </a:t>
            </a:r>
            <a:r>
              <a:rPr lang="hr-HR" dirty="0" err="1" smtClean="0"/>
              <a:t>Lestrigonaca</a:t>
            </a:r>
            <a:r>
              <a:rPr lang="hr-HR" dirty="0" smtClean="0"/>
              <a:t> i na </a:t>
            </a:r>
            <a:r>
              <a:rPr lang="hr-HR" dirty="0" err="1" smtClean="0"/>
              <a:t>Kirkin</a:t>
            </a:r>
            <a:r>
              <a:rPr lang="hr-HR" dirty="0" smtClean="0"/>
              <a:t> otok. Stiže i do otoka dviju sirena te uspješno prođe između čudovišta  </a:t>
            </a:r>
            <a:r>
              <a:rPr lang="hr-HR" dirty="0" err="1" smtClean="0"/>
              <a:t>Scile</a:t>
            </a:r>
            <a:r>
              <a:rPr lang="hr-HR" dirty="0" smtClean="0"/>
              <a:t> i </a:t>
            </a:r>
            <a:r>
              <a:rPr lang="hr-HR" dirty="0" err="1" smtClean="0"/>
              <a:t>Haribde</a:t>
            </a:r>
            <a:r>
              <a:rPr lang="hr-HR" dirty="0" smtClean="0"/>
              <a:t>. Doplovi do otoka </a:t>
            </a:r>
            <a:r>
              <a:rPr lang="hr-HR" dirty="0" err="1"/>
              <a:t>O</a:t>
            </a:r>
            <a:r>
              <a:rPr lang="hr-HR" dirty="0" err="1" smtClean="0"/>
              <a:t>gigije</a:t>
            </a:r>
            <a:r>
              <a:rPr lang="hr-HR" dirty="0" smtClean="0"/>
              <a:t> gdje mu </a:t>
            </a:r>
            <a:r>
              <a:rPr lang="hr-HR" dirty="0" err="1" smtClean="0"/>
              <a:t>Kalipsa</a:t>
            </a:r>
            <a:r>
              <a:rPr lang="hr-HR" dirty="0" smtClean="0"/>
              <a:t> obeća besmrtnost pa mu božica </a:t>
            </a:r>
            <a:r>
              <a:rPr lang="hr-HR" dirty="0" err="1" smtClean="0"/>
              <a:t>Leukoteja</a:t>
            </a:r>
            <a:r>
              <a:rPr lang="hr-HR" dirty="0" smtClean="0"/>
              <a:t> daruje besmrtni veo. Odisej lađom stigne do </a:t>
            </a:r>
            <a:r>
              <a:rPr lang="hr-HR" dirty="0" err="1" smtClean="0"/>
              <a:t>itačke</a:t>
            </a:r>
            <a:r>
              <a:rPr lang="hr-HR" dirty="0" smtClean="0"/>
              <a:t> obale. Susretne sina </a:t>
            </a:r>
            <a:r>
              <a:rPr lang="hr-HR" dirty="0" err="1" smtClean="0"/>
              <a:t>Telemaha</a:t>
            </a:r>
            <a:r>
              <a:rPr lang="hr-HR" dirty="0" smtClean="0"/>
              <a:t> te se suoči s proscima vjerne žene Penelope.  Odisej pripremi natjecanje strijelom i lukom te savlada prosce.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50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"/>
    </mc:Choice>
    <mc:Fallback xmlns="">
      <p:transition spd="slow" advTm="58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TROJANSKI KONJ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5" y="1905000"/>
            <a:ext cx="3160888" cy="4428068"/>
          </a:xfrm>
        </p:spPr>
      </p:pic>
    </p:spTree>
    <p:extLst>
      <p:ext uri="{BB962C8B-B14F-4D97-AF65-F5344CB8AC3E}">
        <p14:creationId xmlns:p14="http://schemas.microsoft.com/office/powerpoint/2010/main" val="17473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"/>
    </mc:Choice>
    <mc:Fallback xmlns="">
      <p:transition spd="slow" advTm="161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2596" y="428604"/>
            <a:ext cx="72390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            </a:t>
            </a:r>
            <a:r>
              <a:rPr lang="hr-HR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KULA </a:t>
            </a:r>
            <a:r>
              <a:rPr lang="hr-HR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LOTRŠĆAK</a:t>
            </a:r>
            <a:endParaRPr lang="hr-HR" dirty="0"/>
          </a:p>
        </p:txBody>
      </p:sp>
      <p:pic>
        <p:nvPicPr>
          <p:cNvPr id="1026" name="Picture 2" descr="C:\Users\korisnik\Desktop\korisnik\Pictures\preuz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786" y="2000241"/>
            <a:ext cx="6286544" cy="4444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894427"/>
      </p:ext>
    </p:extLst>
  </p:cSld>
  <p:clrMapOvr>
    <a:masterClrMapping/>
  </p:clrMapOvr>
  <p:transition advTm="12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</a:t>
            </a:r>
            <a:r>
              <a:rPr lang="hr-HR" dirty="0" smtClean="0"/>
              <a:t>UGUST ŠENOA „BRANKA”                  MIROSLAV KRLEŽA „DJETINJSTVO”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r-HR" sz="6400" dirty="0" smtClean="0"/>
              <a:t>Po Šenoinom romanu „Branka” osmišljen je i izrađen plakat za knjižnicu koji predočava književni portret književnika, </a:t>
            </a:r>
            <a:r>
              <a:rPr lang="hr-HR" sz="6400" dirty="0" err="1" smtClean="0"/>
              <a:t>Brankin</a:t>
            </a:r>
            <a:r>
              <a:rPr lang="hr-HR" sz="6400" dirty="0" smtClean="0"/>
              <a:t> učiteljski rad i povijest Zagreba, Vlašku ulicu u kojoj je odrasla Branka i zagrebačko kazalište u Šenoino doba (1838.-1880.).</a:t>
            </a:r>
          </a:p>
          <a:p>
            <a:pPr marL="0" indent="0" algn="just">
              <a:buNone/>
            </a:pPr>
            <a:r>
              <a:rPr lang="hr-HR" sz="6400" dirty="0" smtClean="0"/>
              <a:t>Proza Miroslava Krleže „Djetinjstvo” intelektualno je djelo kao lektira za osmi razred. Autor u </a:t>
            </a:r>
            <a:r>
              <a:rPr lang="hr-HR" sz="6400" dirty="0"/>
              <a:t>t</a:t>
            </a:r>
            <a:r>
              <a:rPr lang="hr-HR" sz="6400" dirty="0" smtClean="0"/>
              <a:t>oj knjizi iznosi svoje misli, sjećanja, dojmove, maštu i ugođaje crkvenih oltara te ocrtava portret biskupa.</a:t>
            </a:r>
          </a:p>
          <a:p>
            <a:pPr marL="0" indent="0" algn="just">
              <a:buNone/>
            </a:pPr>
            <a:r>
              <a:rPr lang="hr-HR" sz="6400" dirty="0" smtClean="0"/>
              <a:t>Prema ovoj prozi izrađena je umna mapa u programu x-</a:t>
            </a:r>
            <a:r>
              <a:rPr lang="hr-HR" sz="6400" dirty="0" err="1" smtClean="0"/>
              <a:t>mind</a:t>
            </a:r>
            <a:r>
              <a:rPr lang="hr-HR" sz="6400" dirty="0" smtClean="0"/>
              <a:t> u kojoj je pregledno prikazan slijed fabule:</a:t>
            </a:r>
          </a:p>
          <a:p>
            <a:pPr marL="0" indent="0" algn="just">
              <a:buNone/>
            </a:pPr>
            <a:r>
              <a:rPr lang="hr-HR" sz="6400" dirty="0"/>
              <a:t>p</a:t>
            </a:r>
            <a:r>
              <a:rPr lang="hr-HR" sz="6400" dirty="0" smtClean="0"/>
              <a:t>iščevo djetinjstvo uz baku Tereziju </a:t>
            </a:r>
            <a:r>
              <a:rPr lang="hr-HR" sz="6400" dirty="0" err="1" smtClean="0"/>
              <a:t>Goričanec</a:t>
            </a:r>
            <a:endParaRPr lang="hr-HR" sz="6400" dirty="0" smtClean="0"/>
          </a:p>
          <a:p>
            <a:pPr marL="0" indent="0" algn="just">
              <a:buNone/>
            </a:pPr>
            <a:r>
              <a:rPr lang="hr-HR" sz="6400" dirty="0"/>
              <a:t>p</a:t>
            </a:r>
            <a:r>
              <a:rPr lang="hr-HR" sz="6400" dirty="0" smtClean="0"/>
              <a:t>isac kao ministrant u crkvi na Kaptolu</a:t>
            </a:r>
          </a:p>
          <a:p>
            <a:pPr marL="0" indent="0" algn="just">
              <a:buNone/>
            </a:pPr>
            <a:r>
              <a:rPr lang="hr-HR" sz="6400" dirty="0" smtClean="0"/>
              <a:t>Igra kao lajtmotiv memoarskog zapisa</a:t>
            </a:r>
          </a:p>
          <a:p>
            <a:pPr marL="0" indent="0" algn="just">
              <a:buNone/>
            </a:pPr>
            <a:r>
              <a:rPr lang="hr-HR" sz="6400" dirty="0"/>
              <a:t>f</a:t>
            </a:r>
            <a:r>
              <a:rPr lang="hr-HR" sz="6400" dirty="0" smtClean="0"/>
              <a:t>izička, misaona i društvena karakterizacija likova</a:t>
            </a:r>
          </a:p>
          <a:p>
            <a:pPr marL="0" indent="0" algn="just">
              <a:buNone/>
            </a:pPr>
            <a:r>
              <a:rPr lang="hr-HR" sz="6400" dirty="0" smtClean="0"/>
              <a:t>ideja i poruka proze</a:t>
            </a:r>
          </a:p>
          <a:p>
            <a:pPr marL="0" indent="0" algn="just">
              <a:buNone/>
            </a:pPr>
            <a:r>
              <a:rPr lang="hr-HR" sz="6400" dirty="0"/>
              <a:t>k</a:t>
            </a:r>
            <a:r>
              <a:rPr lang="hr-HR" sz="6400" dirty="0" smtClean="0"/>
              <a:t>njiževni rad i djela pisca Miroslava Krleže</a:t>
            </a:r>
          </a:p>
          <a:p>
            <a:pPr marL="0" indent="0" algn="just">
              <a:buNone/>
            </a:pPr>
            <a:endParaRPr lang="hr-HR" dirty="0" smtClean="0"/>
          </a:p>
          <a:p>
            <a:pPr marL="0" indent="0" algn="just">
              <a:buNone/>
            </a:pPr>
            <a:r>
              <a:rPr lang="hr-HR" dirty="0" smtClean="0"/>
              <a:t> </a:t>
            </a:r>
          </a:p>
          <a:p>
            <a:pPr marL="0" indent="0" algn="just">
              <a:buNone/>
            </a:pP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72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"/>
    </mc:Choice>
    <mc:Fallback xmlns="">
      <p:transition spd="slow" advTm="169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POSJET 1.A ŠKOLSKOJ KNJIŽNICI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četvrtak, 3.listopada, učenici 1.a posjetili su školsku knjižnicu. Upoznali su prostor knjižnice u kojem se čuvaju knjige učeničkog i stručnog fonda, AV građa, časopisi te čita i posuđuje lektira.</a:t>
            </a:r>
          </a:p>
          <a:p>
            <a:r>
              <a:rPr lang="hr-HR" dirty="0" smtClean="0"/>
              <a:t>Učenici su upoznali  slikovnice, bajke i priče za 1.razred: Bajke i priče braće </a:t>
            </a:r>
            <a:r>
              <a:rPr lang="hr-HR" dirty="0" err="1" smtClean="0"/>
              <a:t>Grimm</a:t>
            </a:r>
            <a:r>
              <a:rPr lang="hr-HR" dirty="0" smtClean="0"/>
              <a:t>, Male priče o velikim slovima, </a:t>
            </a:r>
            <a:r>
              <a:rPr lang="hr-HR" dirty="0" err="1" smtClean="0"/>
              <a:t>Hrabrica</a:t>
            </a:r>
            <a:r>
              <a:rPr lang="hr-HR" dirty="0" smtClean="0"/>
              <a:t>, </a:t>
            </a:r>
            <a:r>
              <a:rPr lang="hr-HR" dirty="0" err="1" smtClean="0"/>
              <a:t>Slikopriče</a:t>
            </a:r>
            <a:r>
              <a:rPr lang="hr-HR" dirty="0" smtClean="0"/>
              <a:t>, Leteći glasovir, Pale sam na svijetu, Tri medvjeda i gitara, Kako sanjaju stvari, A zašto ne bi.</a:t>
            </a:r>
          </a:p>
          <a:p>
            <a:pPr algn="just"/>
            <a:r>
              <a:rPr lang="hr-HR" dirty="0" smtClean="0"/>
              <a:t>Glavni dio sata posvećen je </a:t>
            </a:r>
            <a:r>
              <a:rPr lang="hr-HR" dirty="0" err="1"/>
              <a:t>G</a:t>
            </a:r>
            <a:r>
              <a:rPr lang="hr-HR" dirty="0" err="1" smtClean="0"/>
              <a:t>rimmovoj</a:t>
            </a:r>
            <a:r>
              <a:rPr lang="hr-HR" dirty="0" smtClean="0"/>
              <a:t> bajci „</a:t>
            </a:r>
            <a:r>
              <a:rPr lang="hr-HR" dirty="0" err="1" smtClean="0"/>
              <a:t>Trnoružica</a:t>
            </a:r>
            <a:r>
              <a:rPr lang="hr-HR" dirty="0" smtClean="0"/>
              <a:t>”. Učenici su upoznali glavni događaj bajke koji dočarava </a:t>
            </a:r>
            <a:r>
              <a:rPr lang="hr-HR" dirty="0" err="1" smtClean="0"/>
              <a:t>Trnoružicu</a:t>
            </a:r>
            <a:r>
              <a:rPr lang="hr-HR" dirty="0" smtClean="0"/>
              <a:t> koja se ubola na vreteno, usnula stoljetni san iz koje je budi kraljević.</a:t>
            </a:r>
          </a:p>
          <a:p>
            <a:pPr algn="just"/>
            <a:r>
              <a:rPr lang="hr-HR" dirty="0" smtClean="0"/>
              <a:t>Učenici su zaključili da je bajka izmišljena priča  u kojoj se isprepliće stvarnost  mašta.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35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"/>
    </mc:Choice>
    <mc:Fallback xmlns="">
      <p:transition spd="slow" advTm="12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1.A U ŠKOLSKOJ KNJIŽNICI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49" y="2133600"/>
            <a:ext cx="6280727" cy="3778250"/>
          </a:xfrm>
        </p:spPr>
      </p:pic>
    </p:spTree>
    <p:extLst>
      <p:ext uri="{BB962C8B-B14F-4D97-AF65-F5344CB8AC3E}">
        <p14:creationId xmlns:p14="http://schemas.microsoft.com/office/powerpoint/2010/main" val="2321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"/>
    </mc:Choice>
    <mc:Fallback xmlns="">
      <p:transition spd="slow" advTm="8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ENCIKLOPEDIJA KAO TEMA U KNJIŽNICI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r-HR" dirty="0" smtClean="0"/>
              <a:t>U listopadu 2019., Mjesecu hrvatske knjige,  održan je nastavni sat u školskoj knjižnici posvećen enciklopediji. Učiteljica 2.b Nada </a:t>
            </a:r>
            <a:r>
              <a:rPr lang="hr-HR" dirty="0"/>
              <a:t>K</a:t>
            </a:r>
            <a:r>
              <a:rPr lang="hr-HR" dirty="0" smtClean="0"/>
              <a:t>ruljac s učenicima posjetila je knjižnicu u kojoj su upoznali enciklopediju kao knjigu sveopćeg ljudskog znanja. Informirani su da je enciklopedija dio referentne zbirke koju čine i leksikoni, rječnici, atlasi, gramatike i pravopisi. </a:t>
            </a:r>
          </a:p>
          <a:p>
            <a:pPr algn="just"/>
            <a:r>
              <a:rPr lang="hr-HR" dirty="0" smtClean="0"/>
              <a:t>Tijekom sata učenici su prolistali Dječju ilustriranu enciklopediju, </a:t>
            </a:r>
            <a:r>
              <a:rPr lang="hr-HR" dirty="0" err="1" smtClean="0"/>
              <a:t>Oxford</a:t>
            </a:r>
            <a:r>
              <a:rPr lang="hr-HR" dirty="0" smtClean="0"/>
              <a:t> enciklopediju, enciklopedije o planetu Zemlji, sisavcima i životu u oceanu, enciklopediju o astronomiji i tehničku enciklopediju.</a:t>
            </a:r>
          </a:p>
          <a:p>
            <a:pPr algn="just"/>
            <a:r>
              <a:rPr lang="hr-HR" dirty="0" smtClean="0"/>
              <a:t>Pretražili su zanimljive pojmove u kazalu pojmova te pročitali njihovo objašnjenje u enciklopediji:</a:t>
            </a:r>
          </a:p>
          <a:p>
            <a:pPr algn="just"/>
            <a:r>
              <a:rPr lang="hr-HR" dirty="0" smtClean="0"/>
              <a:t>Atmosfera kao zračni omotač oko Zemlje</a:t>
            </a:r>
          </a:p>
          <a:p>
            <a:pPr algn="just"/>
            <a:r>
              <a:rPr lang="hr-HR" dirty="0" smtClean="0"/>
              <a:t>Vrtnja Zemlje oko svoje osi i oko Sunca</a:t>
            </a:r>
          </a:p>
          <a:p>
            <a:pPr algn="just"/>
            <a:r>
              <a:rPr lang="hr-HR" dirty="0" smtClean="0"/>
              <a:t>Mjesec kao Zemljin satelit</a:t>
            </a:r>
          </a:p>
          <a:p>
            <a:pPr algn="just"/>
            <a:r>
              <a:rPr lang="hr-HR" dirty="0" smtClean="0"/>
              <a:t>Planeti Sunčevog sustava</a:t>
            </a:r>
          </a:p>
          <a:p>
            <a:pPr algn="just"/>
            <a:r>
              <a:rPr lang="hr-HR" dirty="0" smtClean="0"/>
              <a:t>Učenici su svojim riječima izlagali o odabranim pojmovima te pokazali sposobnost pamćenja i samostalnog usmenog izlaganja o određenoj temi.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7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"/>
    </mc:Choice>
    <mc:Fallback xmlns="">
      <p:transition spd="slow" advTm="111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ENCIKLOPEDIJA KAO REFERENTNA             KNJIGA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49" y="2133600"/>
            <a:ext cx="6280727" cy="3778250"/>
          </a:xfrm>
        </p:spPr>
      </p:pic>
    </p:spTree>
    <p:extLst>
      <p:ext uri="{BB962C8B-B14F-4D97-AF65-F5344CB8AC3E}">
        <p14:creationId xmlns:p14="http://schemas.microsoft.com/office/powerpoint/2010/main" val="36298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"/>
    </mc:Choice>
    <mc:Fallback xmlns="">
      <p:transition spd="slow" advTm="158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ISTRAŽIVANJE INFORMACIJA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r-HR" dirty="0" smtClean="0"/>
              <a:t>Osamnaestog listopada održan je sat korelacije knjižnice i hrvatskoga jezika u 7.c o istraživanju internetskih informacija. U uvodu sata održana je prezentacija o informacijskim izvorima na internetu: Google, </a:t>
            </a:r>
            <a:r>
              <a:rPr lang="hr-HR" dirty="0"/>
              <a:t>Y</a:t>
            </a:r>
            <a:r>
              <a:rPr lang="hr-HR" dirty="0" smtClean="0"/>
              <a:t>ahoo, </a:t>
            </a:r>
            <a:r>
              <a:rPr lang="hr-HR" dirty="0" err="1" smtClean="0"/>
              <a:t>Wikipedia</a:t>
            </a:r>
            <a:r>
              <a:rPr lang="hr-HR" dirty="0" smtClean="0"/>
              <a:t>, Kindle, Gutenberg, Twitter (blogovi), </a:t>
            </a:r>
            <a:r>
              <a:rPr lang="hr-HR" dirty="0" err="1" smtClean="0"/>
              <a:t>Issuu</a:t>
            </a:r>
            <a:r>
              <a:rPr lang="hr-HR" dirty="0" smtClean="0"/>
              <a:t>, </a:t>
            </a:r>
            <a:r>
              <a:rPr lang="hr-HR" dirty="0" err="1" smtClean="0"/>
              <a:t>Encyclopedia</a:t>
            </a:r>
            <a:r>
              <a:rPr lang="hr-HR" dirty="0" smtClean="0"/>
              <a:t> </a:t>
            </a:r>
            <a:r>
              <a:rPr lang="hr-HR" dirty="0" err="1" smtClean="0"/>
              <a:t>Britannica</a:t>
            </a:r>
            <a:r>
              <a:rPr lang="hr-HR" dirty="0" smtClean="0"/>
              <a:t> i hrvatska </a:t>
            </a:r>
            <a:r>
              <a:rPr lang="hr-HR" dirty="0" err="1" smtClean="0"/>
              <a:t>Prolexis</a:t>
            </a:r>
            <a:r>
              <a:rPr lang="hr-HR" dirty="0" smtClean="0"/>
              <a:t> enciklopedija: </a:t>
            </a:r>
            <a:r>
              <a:rPr lang="hr-HR" dirty="0" smtClean="0">
                <a:hlinkClick r:id="rId2"/>
              </a:rPr>
              <a:t>www.brotannica.com</a:t>
            </a:r>
            <a:r>
              <a:rPr lang="hr-HR" dirty="0" smtClean="0"/>
              <a:t>, </a:t>
            </a:r>
            <a:r>
              <a:rPr lang="hr-HR" dirty="0" smtClean="0">
                <a:hlinkClick r:id="rId3"/>
              </a:rPr>
              <a:t>www.wikipedia.com</a:t>
            </a:r>
            <a:r>
              <a:rPr lang="hr-HR" dirty="0" smtClean="0"/>
              <a:t>, </a:t>
            </a:r>
            <a:r>
              <a:rPr lang="hr-HR" dirty="0" smtClean="0">
                <a:hlinkClick r:id="rId4"/>
              </a:rPr>
              <a:t>www.prolexis.hr</a:t>
            </a:r>
            <a:r>
              <a:rPr lang="hr-HR" dirty="0" smtClean="0"/>
              <a:t>, </a:t>
            </a:r>
            <a:r>
              <a:rPr lang="hr-HR" dirty="0" smtClean="0">
                <a:hlinkClick r:id="rId5"/>
              </a:rPr>
              <a:t>www.yourdictionary.com</a:t>
            </a:r>
            <a:r>
              <a:rPr lang="hr-HR" dirty="0" smtClean="0"/>
              <a:t>. </a:t>
            </a:r>
          </a:p>
          <a:p>
            <a:pPr algn="just"/>
            <a:r>
              <a:rPr lang="hr-HR" dirty="0" smtClean="0"/>
              <a:t>Učenici su upoznali osnove informacijske pismenosti o pretraživanju i vrednovanju informacija na internetu uključujući autora, datum objave, Internet adresu, izdavača i poveznice. Informirani su o </a:t>
            </a:r>
            <a:r>
              <a:rPr lang="hr-HR" dirty="0" err="1" smtClean="0"/>
              <a:t>Carnet</a:t>
            </a:r>
            <a:r>
              <a:rPr lang="hr-HR" dirty="0" smtClean="0"/>
              <a:t> e-lektiri za 7.r.</a:t>
            </a:r>
          </a:p>
          <a:p>
            <a:pPr algn="just"/>
            <a:r>
              <a:rPr lang="hr-HR" dirty="0" smtClean="0"/>
              <a:t>Učenici su istražili podatke o „Dugi” Dinka Šimunovića, „</a:t>
            </a:r>
            <a:r>
              <a:rPr lang="hr-HR" dirty="0" err="1" smtClean="0"/>
              <a:t>Smogovcima</a:t>
            </a:r>
            <a:r>
              <a:rPr lang="hr-HR" dirty="0" smtClean="0"/>
              <a:t>” Hrvoja Hitreca i „Dobrom duhu Zagreba” Pavla </a:t>
            </a:r>
            <a:r>
              <a:rPr lang="hr-HR" dirty="0" err="1" smtClean="0"/>
              <a:t>Pavličića</a:t>
            </a:r>
            <a:r>
              <a:rPr lang="hr-HR" dirty="0" smtClean="0"/>
              <a:t>. </a:t>
            </a:r>
          </a:p>
          <a:p>
            <a:pPr algn="just"/>
            <a:r>
              <a:rPr lang="hr-HR" dirty="0" smtClean="0"/>
              <a:t>Prva skupina istražila je književni rad Šimunovića i pisala prikaz pripovijetke „Duga” s aspekta patrijarhalne sredine Čardaka. U katalogu KGZ-a na internetu u knjižnici učenica je pronašla podatke o autoru djela u izdanju Školske knjige.</a:t>
            </a:r>
          </a:p>
          <a:p>
            <a:pPr algn="just"/>
            <a:r>
              <a:rPr lang="hr-HR" dirty="0" smtClean="0"/>
              <a:t>Učenici druge skupine istražili su životopis i djela Hitreca u katalogu KGZ-a. Predstavnica skupine </a:t>
            </a:r>
            <a:r>
              <a:rPr lang="hr-HR" dirty="0"/>
              <a:t>z</a:t>
            </a:r>
            <a:r>
              <a:rPr lang="hr-HR" dirty="0" smtClean="0"/>
              <a:t>apisala je bilješke o „</a:t>
            </a:r>
            <a:r>
              <a:rPr lang="hr-HR" dirty="0" err="1" smtClean="0"/>
              <a:t>Smogovcima</a:t>
            </a:r>
            <a:r>
              <a:rPr lang="hr-HR" dirty="0" smtClean="0"/>
              <a:t>” iz anotacije o djelu. U zaključku je navela da je roman „</a:t>
            </a:r>
            <a:r>
              <a:rPr lang="hr-HR" dirty="0" err="1" smtClean="0"/>
              <a:t>Smogovci</a:t>
            </a:r>
            <a:r>
              <a:rPr lang="hr-HR" dirty="0" smtClean="0"/>
              <a:t>” scenarij za TV seriju Milivoja </a:t>
            </a:r>
            <a:r>
              <a:rPr lang="hr-HR" dirty="0" err="1" smtClean="0"/>
              <a:t>Puhlovskog</a:t>
            </a:r>
            <a:r>
              <a:rPr lang="hr-HR" dirty="0"/>
              <a:t> </a:t>
            </a:r>
            <a:r>
              <a:rPr lang="hr-HR" dirty="0" smtClean="0"/>
              <a:t>o životu obitelji </a:t>
            </a:r>
            <a:r>
              <a:rPr lang="hr-HR" dirty="0" err="1" smtClean="0"/>
              <a:t>Vragec</a:t>
            </a:r>
            <a:r>
              <a:rPr lang="hr-HR" dirty="0" smtClean="0"/>
              <a:t>.</a:t>
            </a:r>
          </a:p>
          <a:p>
            <a:pPr algn="just"/>
            <a:r>
              <a:rPr lang="hr-HR" dirty="0" smtClean="0"/>
              <a:t>Treća skupina istražila je djela </a:t>
            </a:r>
            <a:r>
              <a:rPr lang="hr-HR" dirty="0" err="1" smtClean="0"/>
              <a:t>Pavličića</a:t>
            </a:r>
            <a:r>
              <a:rPr lang="hr-HR" dirty="0" smtClean="0"/>
              <a:t>, posebice „Dobri duh </a:t>
            </a:r>
            <a:r>
              <a:rPr lang="hr-HR" dirty="0"/>
              <a:t>Z</a:t>
            </a:r>
            <a:r>
              <a:rPr lang="hr-HR" dirty="0" smtClean="0"/>
              <a:t>agreba”, zbirku kriminalističkih priča. Predstavnik skupine istražio je na Googleu životopis autora te istaknuo da je poznat po pisanju kriminalističkih romana.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10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5"/>
    </mc:Choice>
    <mc:Fallback xmlns="">
      <p:transition spd="slow" advTm="232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2624</Words>
  <Application>Microsoft Office PowerPoint</Application>
  <PresentationFormat>Široki zaslon</PresentationFormat>
  <Paragraphs>117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Pramen</vt:lpstr>
      <vt:lpstr>INFORMACIJSKI SADRŽAJI KNJIŽNICE U 2019./20.</vt:lpstr>
      <vt:lpstr>PREZENTACIJA  ZAGREB KAO KNJIŽEVNA TEMA</vt:lpstr>
      <vt:lpstr>            KULA LOTRŠĆAK</vt:lpstr>
      <vt:lpstr>AUGUST ŠENOA „BRANKA”                  MIROSLAV KRLEŽA „DJETINJSTVO”</vt:lpstr>
      <vt:lpstr>   POSJET 1.A ŠKOLSKOJ KNJIŽNICI</vt:lpstr>
      <vt:lpstr>          1.A U ŠKOLSKOJ KNJIŽNICI</vt:lpstr>
      <vt:lpstr>ENCIKLOPEDIJA KAO TEMA U KNJIŽNICI</vt:lpstr>
      <vt:lpstr>ENCIKLOPEDIJA KAO REFERENTNA             KNJIGA </vt:lpstr>
      <vt:lpstr>ISTRAŽIVANJE INFORMACIJA NA INTERNETU</vt:lpstr>
      <vt:lpstr>    INTERNETSKI IZVORI INFORMACIJA</vt:lpstr>
      <vt:lpstr>ČASOPISI KAO IZVOR INFORMACIJA U KNJIŽNICI</vt:lpstr>
      <vt:lpstr> UČENICI ČITAJU I PIŠU SAŽETAK OBRAZOVNOG TEKSTA</vt:lpstr>
      <vt:lpstr> „SNJEGULJICA I SEDAM PATULJAKA” –     SAT LEKTIRE U 1.B</vt:lpstr>
      <vt:lpstr> SNJEGULJICA KAO CRTANI LIK IZ ANIMIRANOG FILMA WALTA DISNEYA</vt:lpstr>
      <vt:lpstr> SAT LEKTIRE  MATE LOVRAKA„VLAK U SNIJEGU”</vt:lpstr>
      <vt:lpstr>           KADAR IZ FILMA „VLAK U SNIJEGU” </vt:lpstr>
      <vt:lpstr>PREZENTACIJA „DUH U MOČVARI” ZA SAT LEKTIRE U 4.R. - ZA NASTAVU NA DALJINU</vt:lpstr>
      <vt:lpstr>SRNA U KOPAČKOM RITU</vt:lpstr>
      <vt:lpstr>ŽUPANIJSKO NATJECANJE „ČITANJEM DO ZVIJEZDA”</vt:lpstr>
      <vt:lpstr>ODABRANI ROMANI ZA NATJECANJE „IZMEĐU STVARNOSTI I MAŠTE”</vt:lpstr>
      <vt:lpstr> PREZENTACIJA 22.TRAVNJA – DAN PLANETA ZEMLJE ZA NASTAVU NA DALJINU</vt:lpstr>
      <vt:lpstr>DINARA</vt:lpstr>
      <vt:lpstr>PREZENTACIJA - PROŠLOST I SADAŠNJOST ZELINSKOG KRAJA ZA NASTAVU NA DALJINU</vt:lpstr>
      <vt:lpstr>POSUDA OD KERAMIKE IZ NALAZIŠTA GRACI</vt:lpstr>
      <vt:lpstr>              ZELINA U PROŠLOSTI</vt:lpstr>
      <vt:lpstr>HOMER „PRIČE IZ ILIJADE I ODISEJE” - ZA NASTAVU NA DALJINU U 5.A</vt:lpstr>
      <vt:lpstr>                TROJANSKI KONJ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INFORMACIJSKI SADRŽAJI KNJIŽNICE U 2019./20.</dc:title>
  <dc:creator>Knjižnica</dc:creator>
  <cp:lastModifiedBy>Knjižnica</cp:lastModifiedBy>
  <cp:revision>76</cp:revision>
  <dcterms:created xsi:type="dcterms:W3CDTF">2020-05-26T10:50:32Z</dcterms:created>
  <dcterms:modified xsi:type="dcterms:W3CDTF">2020-05-28T09:21:12Z</dcterms:modified>
</cp:coreProperties>
</file>