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3" r:id="rId4"/>
  </p:sldMasterIdLst>
  <p:notesMasterIdLst>
    <p:notesMasterId r:id="rId15"/>
  </p:notesMasterIdLst>
  <p:handoutMasterIdLst>
    <p:handoutMasterId r:id="rId16"/>
  </p:handout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 rtl="0">
      <a:defRPr lang="hr-h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A30B9E-80F2-2A7B-A441-FCA2CE5D9871}" v="102" dt="2020-06-14T11:59:37.8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rednji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Svijetli stil 3 - Isticanj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vijetli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vijetli stil 3 - Isticanj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8"/>
  </p:normalViewPr>
  <p:slideViewPr>
    <p:cSldViewPr snapToGrid="0" snapToObjects="1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00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9D4CE4E3-293F-4A19-BA5B-9F73A66035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30879FC-738D-48A5-82C1-9062FABC04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AF90A-11FD-4718-8BBA-883B22DA421E}" type="datetimeFigureOut">
              <a:rPr lang="hr-HR" smtClean="0"/>
              <a:t>14.6.2020.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1A3C5F48-BA2C-4621-9FC8-4B33AA2B5F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E2C5004-282C-4EFE-B69B-5687BA25A3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5C1DF-FEC1-4C28-B1DC-DC349FB572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91618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noProof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BF4D5-3FA7-462A-8601-8065CAC22B43}" type="datetimeFigureOut">
              <a:rPr lang="hr-HR" noProof="0" smtClean="0"/>
              <a:t>14.6.2020.</a:t>
            </a:fld>
            <a:endParaRPr lang="hr-HR" noProof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 dirty="0"/>
              <a:t>Uređivanje stilova teksta matrice</a:t>
            </a:r>
          </a:p>
          <a:p>
            <a:pPr lvl="1"/>
            <a:r>
              <a:rPr lang="hr-HR" noProof="0" dirty="0"/>
              <a:t>Druga razina</a:t>
            </a:r>
          </a:p>
          <a:p>
            <a:pPr lvl="2"/>
            <a:r>
              <a:rPr lang="hr-HR" noProof="0" dirty="0"/>
              <a:t>Treća razina</a:t>
            </a:r>
          </a:p>
          <a:p>
            <a:pPr lvl="3"/>
            <a:r>
              <a:rPr lang="hr-HR" noProof="0" dirty="0"/>
              <a:t>Četvrta razina</a:t>
            </a:r>
          </a:p>
          <a:p>
            <a:pPr lvl="4"/>
            <a:r>
              <a:rPr lang="hr-HR" noProof="0" dirty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noProof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B6CE5-F33A-4EDA-94E7-06E798DC2237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0636661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B6CE5-F33A-4EDA-94E7-06E798DC2237}" type="slidenum">
              <a:rPr lang="hr-HR" noProof="0" smtClean="0"/>
              <a:t>1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547615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37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38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9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90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2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28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9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1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5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2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7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7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56" r:id="rId6"/>
    <p:sldLayoutId id="2147483752" r:id="rId7"/>
    <p:sldLayoutId id="2147483753" r:id="rId8"/>
    <p:sldLayoutId id="2147483754" r:id="rId9"/>
    <p:sldLayoutId id="2147483755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blicakalorija.com/kalorije-aktivnosti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hzjz.hr/priopcenja-mediji/javno-predstavljanje-rezultata-istrazivanja-europska-inicijativa-pracenja-debljine-u-djece-hrvatska-2015-2016-crocos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zjz.hr/priopcenja-mediji/javno-predstavljanje-rezultata-istrazivanja-europska-inicijativa-pracenja-debljine-u-djece-hrvatska-2015-2016-crocosi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sihoteratika – povezanost mentalnog zdravlja i prirode">
            <a:extLst>
              <a:ext uri="{FF2B5EF4-FFF2-40B4-BE49-F238E27FC236}">
                <a16:creationId xmlns:a16="http://schemas.microsoft.com/office/drawing/2014/main" id="{23499AA2-DDF2-424F-A643-7D488534E7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8"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algn="ctr" rtl="0"/>
            <a:r>
              <a:rPr lang="hr-HR" sz="3600" dirty="0">
                <a:solidFill>
                  <a:schemeClr val="bg1"/>
                </a:solidFill>
                <a:latin typeface="Lucida Fax" panose="02060602050505020204" pitchFamily="18" charset="0"/>
              </a:rPr>
              <a:t>Sportski dan-projekt iz prirode</a:t>
            </a:r>
          </a:p>
        </p:txBody>
      </p:sp>
      <p:sp>
        <p:nvSpPr>
          <p:cNvPr id="4" name="Podnaslov 3">
            <a:extLst>
              <a:ext uri="{FF2B5EF4-FFF2-40B4-BE49-F238E27FC236}">
                <a16:creationId xmlns:a16="http://schemas.microsoft.com/office/drawing/2014/main" id="{6E661E49-0788-40C2-A5B6-638ADED7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133135"/>
            <a:ext cx="10902016" cy="14545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algn="ctr" rtl="0"/>
            <a:r>
              <a:rPr lang="hr-HR" sz="1800" b="1" i="1" dirty="0">
                <a:solidFill>
                  <a:schemeClr val="bg1"/>
                </a:solidFill>
                <a:latin typeface="Lucida Fax" panose="02060602050505020204" pitchFamily="18" charset="0"/>
              </a:rPr>
              <a:t>Sportski projektni dan: Priroda je oko nas od tehnologije pronađi odmor i spas!!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580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Z zdravo prehrano do zdravega telesa | Slovenec">
            <a:extLst>
              <a:ext uri="{FF2B5EF4-FFF2-40B4-BE49-F238E27FC236}">
                <a16:creationId xmlns:a16="http://schemas.microsoft.com/office/drawing/2014/main" id="{9475C9C9-A4AA-459F-BDF8-A471482D7F54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1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BEB1BFA-0234-4BE3-B310-13F28EF686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1249" y="941832"/>
            <a:ext cx="10506456" cy="2057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>
                <a:latin typeface="Lucida Fax"/>
              </a:rPr>
              <a:t>KRAJ</a:t>
            </a:r>
            <a:br>
              <a:rPr lang="en-US" sz="4600" dirty="0">
                <a:latin typeface="Lucida Fax"/>
              </a:rPr>
            </a:br>
            <a:r>
              <a:rPr lang="en-US" sz="4600" dirty="0" err="1">
                <a:latin typeface="Lucida Fax"/>
              </a:rPr>
              <a:t>Izradila</a:t>
            </a:r>
            <a:r>
              <a:rPr lang="en-US" sz="4600" dirty="0">
                <a:latin typeface="Lucida Fax"/>
              </a:rPr>
              <a:t>: Lana Mikina, 6.a</a:t>
            </a:r>
            <a:br>
              <a:rPr lang="en-US" sz="4600" dirty="0">
                <a:latin typeface="Lucida Fax"/>
              </a:rPr>
            </a:br>
            <a:r>
              <a:rPr lang="en-US" sz="4600" dirty="0">
                <a:latin typeface="Lucida Fax"/>
              </a:rPr>
              <a:t>12.6.2020.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F2B6B25B-80D1-4390-85D8-3D2661461A9D}"/>
              </a:ext>
            </a:extLst>
          </p:cNvPr>
          <p:cNvSpPr txBox="1"/>
          <p:nvPr/>
        </p:nvSpPr>
        <p:spPr>
          <a:xfrm>
            <a:off x="841248" y="3502152"/>
            <a:ext cx="10506456" cy="26700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Lucida Fax"/>
              </a:rPr>
              <a:t>Izvori</a:t>
            </a:r>
            <a:r>
              <a:rPr lang="en-US" sz="2400" dirty="0">
                <a:latin typeface="Lucida Fax"/>
              </a:rPr>
              <a:t>:</a:t>
            </a:r>
          </a:p>
          <a:p>
            <a:pPr marL="285750"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ucida Fax"/>
              </a:rPr>
              <a:t> </a:t>
            </a:r>
            <a:r>
              <a:rPr lang="en-US" sz="2400" u="sng" dirty="0">
                <a:latin typeface="Lucida Fax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https://www.tablicakalorija.com/kalorije-aktivnosti.html</a:t>
            </a:r>
            <a:endParaRPr lang="en-US" sz="2400" u="sng">
              <a:latin typeface="Lucida Fax"/>
            </a:endParaRPr>
          </a:p>
          <a:p>
            <a:pPr marL="285750"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Lucida Fax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https://www.hzjz.hr/priopcenja-mediji/javno-predstavljanje-rezultata-istrazivanja-europska-inicijativa-pracenja-debljine-u-djece-hrvatska-2015-2016-crocosi/</a:t>
            </a:r>
            <a:endParaRPr lang="en-US" sz="2400" dirty="0">
              <a:latin typeface="Lucida Fax"/>
            </a:endParaRPr>
          </a:p>
        </p:txBody>
      </p:sp>
    </p:spTree>
    <p:extLst>
      <p:ext uri="{BB962C8B-B14F-4D97-AF65-F5344CB8AC3E}">
        <p14:creationId xmlns:p14="http://schemas.microsoft.com/office/powerpoint/2010/main" val="3445383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1E983181-A486-48CF-A5E6-E8668970B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89" y="663746"/>
            <a:ext cx="8405064" cy="5597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Pravokutnik: zaobljeni dijagonalni kutovi 9">
            <a:extLst>
              <a:ext uri="{FF2B5EF4-FFF2-40B4-BE49-F238E27FC236}">
                <a16:creationId xmlns:a16="http://schemas.microsoft.com/office/drawing/2014/main" id="{63ED149C-2E3A-41B8-A297-B1717AA7596B}"/>
              </a:ext>
            </a:extLst>
          </p:cNvPr>
          <p:cNvSpPr/>
          <p:nvPr/>
        </p:nvSpPr>
        <p:spPr>
          <a:xfrm>
            <a:off x="8736038" y="663746"/>
            <a:ext cx="2982351" cy="5432034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A8540A39-12C9-4938-B55F-DFE1D03E845C}"/>
              </a:ext>
            </a:extLst>
          </p:cNvPr>
          <p:cNvSpPr txBox="1"/>
          <p:nvPr/>
        </p:nvSpPr>
        <p:spPr>
          <a:xfrm>
            <a:off x="8907712" y="805602"/>
            <a:ext cx="2729947" cy="5324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hr-HR" sz="2000" dirty="0">
                <a:latin typeface="Lucida Fax" panose="02060602050505020204" pitchFamily="18" charset="0"/>
              </a:rPr>
              <a:t>Priroda je oko nas, od tehnologije pronađi odmor i spas!!</a:t>
            </a:r>
          </a:p>
          <a:p>
            <a:endParaRPr lang="hr-HR" sz="2000" dirty="0">
              <a:latin typeface="Lucida Fax" panose="02060602050505020204" pitchFamily="18" charset="0"/>
            </a:endParaRPr>
          </a:p>
          <a:p>
            <a:r>
              <a:rPr lang="hr-HR" sz="2000" dirty="0">
                <a:latin typeface="Lucida Fax"/>
              </a:rPr>
              <a:t>Zagledaj se duboko, duboko u prirodu, i tada ćeš sve bolje razumjeti!!</a:t>
            </a:r>
          </a:p>
          <a:p>
            <a:r>
              <a:rPr lang="hr-HR" sz="2000" dirty="0">
                <a:latin typeface="Lucida Fax" panose="02060602050505020204" pitchFamily="18" charset="0"/>
              </a:rPr>
              <a:t>-Albert Einstein</a:t>
            </a:r>
          </a:p>
          <a:p>
            <a:endParaRPr lang="hr-HR" sz="2000" dirty="0">
              <a:latin typeface="Lucida Fax" panose="02060602050505020204" pitchFamily="18" charset="0"/>
            </a:endParaRPr>
          </a:p>
          <a:p>
            <a:r>
              <a:rPr lang="hr-HR" sz="2000" dirty="0">
                <a:latin typeface="Lucida Fax" panose="02060602050505020204" pitchFamily="18" charset="0"/>
              </a:rPr>
              <a:t>Meni izgleda da gledamo u prirodu previše, a živimo s njom premalo!!</a:t>
            </a:r>
          </a:p>
          <a:p>
            <a:r>
              <a:rPr lang="hr-HR" sz="2000" dirty="0">
                <a:latin typeface="Lucida Fax" panose="02060602050505020204" pitchFamily="18" charset="0"/>
              </a:rPr>
              <a:t>-Oscar Wilde</a:t>
            </a:r>
          </a:p>
        </p:txBody>
      </p:sp>
    </p:spTree>
    <p:extLst>
      <p:ext uri="{BB962C8B-B14F-4D97-AF65-F5344CB8AC3E}">
        <p14:creationId xmlns:p14="http://schemas.microsoft.com/office/powerpoint/2010/main" val="2775780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1DAD465-657A-42CF-8FAB-DD2CFB62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pPr fontAlgn="base"/>
            <a:r>
              <a:rPr lang="hr-HR" i="1" dirty="0">
                <a:latin typeface="Lucida Fax" panose="02060602050505020204" pitchFamily="18" charset="0"/>
              </a:rPr>
              <a:t> </a:t>
            </a:r>
            <a:br>
              <a:rPr lang="hr-HR" i="1" dirty="0">
                <a:latin typeface="Lucida Fax" panose="02060602050505020204" pitchFamily="18" charset="0"/>
              </a:rPr>
            </a:br>
            <a:r>
              <a:rPr lang="hr-HR" i="1" dirty="0">
                <a:latin typeface="Lucida Fax" panose="02060602050505020204" pitchFamily="18" charset="0"/>
              </a:rPr>
              <a:t>Čime bismo se mogli baviti kad se maknemo od kompjutora?</a:t>
            </a:r>
            <a:br>
              <a:rPr lang="hr-HR" dirty="0"/>
            </a:br>
            <a:endParaRPr lang="hr-HR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2392A262-D620-45FB-9069-EF7FCC0E9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1354719"/>
            <a:ext cx="6340509" cy="5636924"/>
          </a:xfrm>
        </p:spPr>
        <p:txBody>
          <a:bodyPr anchor="ctr">
            <a:normAutofit/>
          </a:bodyPr>
          <a:lstStyle/>
          <a:p>
            <a:pPr fontAlgn="base">
              <a:lnSpc>
                <a:spcPct val="100000"/>
              </a:lnSpc>
            </a:pPr>
            <a:r>
              <a:rPr lang="hr-HR" sz="2000" dirty="0">
                <a:latin typeface="Lucida Fax" panose="02060602050505020204" pitchFamily="18" charset="0"/>
              </a:rPr>
              <a:t>ZABRINJAVAJUĆE: Hrvatska  je među prvih 5 europskih zemlja po broju pretile djece</a:t>
            </a:r>
          </a:p>
          <a:p>
            <a:pPr fontAlgn="base">
              <a:lnSpc>
                <a:spcPct val="100000"/>
              </a:lnSpc>
            </a:pPr>
            <a:r>
              <a:rPr lang="hr-HR" sz="2000" dirty="0">
                <a:latin typeface="Lucida Fax" panose="02060602050505020204" pitchFamily="18" charset="0"/>
              </a:rPr>
              <a:t>U Hrvatskoj je 35% djece u dobi od 8 do 8,9 godina s prekomjernom tjelesnom masom i debljinom te smo prema statistici među prvih pet europskih zemalja s tim problemom, doznaje se na stranicama </a:t>
            </a:r>
            <a:r>
              <a:rPr lang="hr-HR" sz="2000" dirty="0">
                <a:latin typeface="Lucida Fax" panose="02060602050505020204" pitchFamily="18" charset="0"/>
                <a:hlinkClick r:id="rId2"/>
              </a:rPr>
              <a:t>Hrvatskog zavoda za javno zdravstvo</a:t>
            </a:r>
            <a:endParaRPr lang="hr-HR" sz="2000" dirty="0">
              <a:latin typeface="Lucida Fax" panose="02060602050505020204" pitchFamily="18" charset="0"/>
            </a:endParaRPr>
          </a:p>
          <a:p>
            <a:pPr fontAlgn="base">
              <a:lnSpc>
                <a:spcPct val="100000"/>
              </a:lnSpc>
            </a:pPr>
            <a:r>
              <a:rPr lang="hr-HR" sz="2000" dirty="0">
                <a:latin typeface="Lucida Fax" panose="02060602050505020204" pitchFamily="18" charset="0"/>
              </a:rPr>
              <a:t>Što govore brojevi: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hr-HR" sz="2000" dirty="0">
                <a:latin typeface="Lucida Fax" panose="02060602050505020204" pitchFamily="18" charset="0"/>
              </a:rPr>
              <a:t>U Hrvatskoj ukupno 35% djevojčica i 38,7% dječaka ima prekomjernu tjelesnu masu i debljinu, pri čemu je najveći udio djevojčica s tim problemom u kontinentalnoj Hrvatskoj (35,6%), a u jadranskoj regiji živi najviše pretilih dječaka (42,2%).</a:t>
            </a:r>
          </a:p>
          <a:p>
            <a:pPr fontAlgn="base">
              <a:lnSpc>
                <a:spcPct val="100000"/>
              </a:lnSpc>
            </a:pPr>
            <a:endParaRPr lang="hr-HR" sz="1700" dirty="0">
              <a:latin typeface="Lucida Fax" panose="02060602050505020204" pitchFamily="18" charset="0"/>
            </a:endParaRPr>
          </a:p>
          <a:p>
            <a:pPr fontAlgn="base">
              <a:lnSpc>
                <a:spcPct val="100000"/>
              </a:lnSpc>
            </a:pPr>
            <a:endParaRPr lang="hr-HR" sz="1700" dirty="0">
              <a:latin typeface="Lucida Fax" panose="02060602050505020204" pitchFamily="18" charset="0"/>
            </a:endParaRPr>
          </a:p>
          <a:p>
            <a:pPr>
              <a:lnSpc>
                <a:spcPct val="100000"/>
              </a:lnSpc>
            </a:pPr>
            <a:endParaRPr lang="hr-HR" sz="1700" dirty="0"/>
          </a:p>
        </p:txBody>
      </p:sp>
    </p:spTree>
    <p:extLst>
      <p:ext uri="{BB962C8B-B14F-4D97-AF65-F5344CB8AC3E}">
        <p14:creationId xmlns:p14="http://schemas.microsoft.com/office/powerpoint/2010/main" val="1399459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65C1CE9-3519-4BB6-B3DE-6B97160A8B1F}"/>
              </a:ext>
            </a:extLst>
          </p:cNvPr>
          <p:cNvSpPr txBox="1"/>
          <p:nvPr/>
        </p:nvSpPr>
        <p:spPr>
          <a:xfrm>
            <a:off x="3289495" y="333137"/>
            <a:ext cx="8625841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hr-HR" sz="2000" dirty="0">
                <a:latin typeface="Lucida Fax" panose="02060602050505020204" pitchFamily="18" charset="0"/>
              </a:rPr>
              <a:t>Po pitanju fizičke (ne)aktivnosti uočeno je da 56,1% djece radnim danima provede dva ili više sati dnevno gledajući TV ili koristeći elektroničke uređaje, vikendom se taj postotak povećava na 87,4%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hr-HR" sz="2000" dirty="0">
                <a:latin typeface="Lucida Fax" panose="02060602050505020204" pitchFamily="18" charset="0"/>
              </a:rPr>
              <a:t>9,7% djece provede manje od jednog sata dnevno radnim danom igrajući se na otvorenom, a vikendom se 1,5% djece igra na otvorenom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hr-HR" sz="2000" dirty="0">
                <a:latin typeface="Lucida Fax" panose="02060602050505020204" pitchFamily="18" charset="0"/>
              </a:rPr>
              <a:t>Podaci pokazuju da 27% djece više od tri puta tjedno jede kolače, krafne ili pite, 31,1% ih jede čokoladu ili bombone, dok 29,1% djece više od tri puta tjedno pije sokove s dodanim šećerom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hr-HR" sz="2000" dirty="0">
                <a:latin typeface="Lucida Fax" panose="02060602050505020204" pitchFamily="18" charset="0"/>
              </a:rPr>
              <a:t>Uočeno je da 4,3% djece više od tri puta tjedno jede pizzu, pržene krumpiriće, hamburger ili kobasice, njih 27% jede kolače, krafne ili pite, 31,1% ih jede čokoladu ili bombone, dok 29,1% djece više od tri puta tjedno pije sokove s dodanim šećerom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hr-HR" sz="2000" dirty="0">
                <a:latin typeface="Lucida Fax" panose="02060602050505020204" pitchFamily="18" charset="0"/>
              </a:rPr>
              <a:t>66,5% djece ne jede svakodnevno svježe voće, a njih 82,8% povrće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hr-HR" sz="2000" dirty="0">
                <a:latin typeface="Lucida Fax" panose="02060602050505020204" pitchFamily="18" charset="0"/>
              </a:rPr>
              <a:t>Iako je poznato da je doručak najvažniji obrok u danu, 22,9% školske djece u Hrvatskoj ne jede svakodnevno doručak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C48AE97-40A1-4ECD-9E49-DBD49A6D4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95" y="605424"/>
            <a:ext cx="3145300" cy="189242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D6B5C8E-9A03-4C6F-84BF-C22F698B3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95" y="2649356"/>
            <a:ext cx="3145300" cy="209791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649CC6DD-642E-4B12-BEC7-615304EC2B2B}"/>
              </a:ext>
            </a:extLst>
          </p:cNvPr>
          <p:cNvSpPr txBox="1"/>
          <p:nvPr/>
        </p:nvSpPr>
        <p:spPr>
          <a:xfrm>
            <a:off x="300109" y="5448692"/>
            <a:ext cx="2989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Lucida Fax" panose="02060602050505020204" pitchFamily="18" charset="0"/>
              </a:rPr>
              <a:t>Takozvana „</a:t>
            </a:r>
            <a:r>
              <a:rPr lang="hr-HR" sz="2000" dirty="0" err="1">
                <a:latin typeface="Lucida Fax" panose="02060602050505020204" pitchFamily="18" charset="0"/>
              </a:rPr>
              <a:t>Junk</a:t>
            </a:r>
            <a:r>
              <a:rPr lang="hr-HR" sz="2000" dirty="0">
                <a:latin typeface="Lucida Fax" panose="02060602050505020204" pitchFamily="18" charset="0"/>
              </a:rPr>
              <a:t> </a:t>
            </a:r>
            <a:r>
              <a:rPr lang="hr-HR" sz="2000" dirty="0" err="1">
                <a:latin typeface="Lucida Fax" panose="02060602050505020204" pitchFamily="18" charset="0"/>
              </a:rPr>
              <a:t>food</a:t>
            </a:r>
            <a:r>
              <a:rPr lang="hr-HR" sz="2000" dirty="0">
                <a:latin typeface="Lucida Fax" panose="02060602050505020204" pitchFamily="18" charset="0"/>
              </a:rPr>
              <a:t>” („</a:t>
            </a:r>
            <a:r>
              <a:rPr lang="hr-HR" sz="2000" dirty="0" err="1">
                <a:latin typeface="Lucida Fax" panose="02060602050505020204" pitchFamily="18" charset="0"/>
              </a:rPr>
              <a:t>Junk</a:t>
            </a:r>
            <a:r>
              <a:rPr lang="hr-HR" sz="2000" dirty="0">
                <a:latin typeface="Lucida Fax" panose="02060602050505020204" pitchFamily="18" charset="0"/>
              </a:rPr>
              <a:t> hrana”)</a:t>
            </a:r>
          </a:p>
        </p:txBody>
      </p:sp>
      <p:sp>
        <p:nvSpPr>
          <p:cNvPr id="9" name="Strelica: gore 8">
            <a:extLst>
              <a:ext uri="{FF2B5EF4-FFF2-40B4-BE49-F238E27FC236}">
                <a16:creationId xmlns:a16="http://schemas.microsoft.com/office/drawing/2014/main" id="{31700BD6-9C82-4667-85F1-BF709C28F734}"/>
              </a:ext>
            </a:extLst>
          </p:cNvPr>
          <p:cNvSpPr/>
          <p:nvPr/>
        </p:nvSpPr>
        <p:spPr>
          <a:xfrm>
            <a:off x="600223" y="4953500"/>
            <a:ext cx="422031" cy="412458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5302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95374E3-5DF0-4B3B-B281-4805DEB20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i="1" dirty="0" err="1">
                <a:latin typeface="Lucida Fax"/>
              </a:rPr>
              <a:t>Čime</a:t>
            </a:r>
            <a:r>
              <a:rPr lang="en-US" sz="4400" i="1" dirty="0">
                <a:latin typeface="Lucida Fax"/>
              </a:rPr>
              <a:t> </a:t>
            </a:r>
            <a:r>
              <a:rPr lang="en-US" sz="4400" i="1" dirty="0" err="1">
                <a:latin typeface="Lucida Fax"/>
              </a:rPr>
              <a:t>bismo</a:t>
            </a:r>
            <a:r>
              <a:rPr lang="en-US" sz="4400" i="1" dirty="0">
                <a:latin typeface="Lucida Fax"/>
              </a:rPr>
              <a:t> se </a:t>
            </a:r>
            <a:r>
              <a:rPr lang="en-US" sz="4400" i="1" dirty="0" err="1">
                <a:latin typeface="Lucida Fax"/>
              </a:rPr>
              <a:t>mogli</a:t>
            </a:r>
            <a:r>
              <a:rPr lang="en-US" sz="4400" i="1" dirty="0">
                <a:latin typeface="Lucida Fax"/>
              </a:rPr>
              <a:t> </a:t>
            </a:r>
            <a:r>
              <a:rPr lang="en-US" sz="4400" i="1" dirty="0" err="1">
                <a:latin typeface="Lucida Fax"/>
              </a:rPr>
              <a:t>baviti</a:t>
            </a:r>
            <a:r>
              <a:rPr lang="en-US" sz="4400" i="1" dirty="0">
                <a:latin typeface="Lucida Fax"/>
              </a:rPr>
              <a:t> </a:t>
            </a:r>
            <a:r>
              <a:rPr lang="en-US" sz="4400" i="1" dirty="0" err="1">
                <a:latin typeface="Lucida Fax"/>
              </a:rPr>
              <a:t>kad</a:t>
            </a:r>
            <a:r>
              <a:rPr lang="en-US" sz="4400" i="1" dirty="0">
                <a:latin typeface="Lucida Fax"/>
              </a:rPr>
              <a:t> se </a:t>
            </a:r>
            <a:r>
              <a:rPr lang="en-US" sz="4400" i="1" dirty="0" err="1">
                <a:latin typeface="Lucida Fax"/>
              </a:rPr>
              <a:t>maknemo</a:t>
            </a:r>
            <a:r>
              <a:rPr lang="en-US" sz="4400" i="1" dirty="0">
                <a:latin typeface="Lucida Fax"/>
              </a:rPr>
              <a:t> od </a:t>
            </a:r>
            <a:r>
              <a:rPr lang="en-US" sz="4400" i="1" dirty="0" err="1">
                <a:latin typeface="Lucida Fax"/>
              </a:rPr>
              <a:t>kompjutora</a:t>
            </a:r>
            <a:r>
              <a:rPr lang="en-US" sz="4400" i="1" dirty="0">
                <a:latin typeface="Lucida Fax"/>
              </a:rPr>
              <a:t>?</a:t>
            </a:r>
            <a:endParaRPr lang="en-US" sz="4400" dirty="0">
              <a:latin typeface="Lucida Fax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C76A6FBE-291A-4ADA-BD93-37D03BD13D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614514"/>
              </p:ext>
            </p:extLst>
          </p:nvPr>
        </p:nvGraphicFramePr>
        <p:xfrm>
          <a:off x="4656406" y="1072440"/>
          <a:ext cx="7054566" cy="4781124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591494">
                  <a:extLst>
                    <a:ext uri="{9D8B030D-6E8A-4147-A177-3AD203B41FA5}">
                      <a16:colId xmlns:a16="http://schemas.microsoft.com/office/drawing/2014/main" val="794377432"/>
                    </a:ext>
                  </a:extLst>
                </a:gridCol>
                <a:gridCol w="1738310">
                  <a:extLst>
                    <a:ext uri="{9D8B030D-6E8A-4147-A177-3AD203B41FA5}">
                      <a16:colId xmlns:a16="http://schemas.microsoft.com/office/drawing/2014/main" val="3326573484"/>
                    </a:ext>
                  </a:extLst>
                </a:gridCol>
                <a:gridCol w="1724762">
                  <a:extLst>
                    <a:ext uri="{9D8B030D-6E8A-4147-A177-3AD203B41FA5}">
                      <a16:colId xmlns:a16="http://schemas.microsoft.com/office/drawing/2014/main" val="2073927630"/>
                    </a:ext>
                  </a:extLst>
                </a:gridCol>
              </a:tblGrid>
              <a:tr h="113526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Lucida Fax"/>
                        </a:rPr>
                        <a:t>SPORTSKA AKTIVNOST/REKREACIJA</a:t>
                      </a:r>
                      <a:endParaRPr lang="hr-HR" sz="180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13589" marR="113589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Lucida Fax"/>
                        </a:rPr>
                        <a:t>TRAJANJE</a:t>
                      </a:r>
                      <a:endParaRPr lang="hr-HR" sz="1800" dirty="0">
                        <a:effectLst/>
                        <a:latin typeface="Lucida Fax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Lucida Fax"/>
                        </a:rPr>
                        <a:t>(min)</a:t>
                      </a:r>
                      <a:endParaRPr lang="hr-HR" sz="1800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13589" marR="113589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Lucida Fax"/>
                        </a:rPr>
                        <a:t>GUBITAK</a:t>
                      </a:r>
                      <a:endParaRPr lang="hr-HR" sz="1800" dirty="0">
                        <a:effectLst/>
                        <a:latin typeface="Lucida Fax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Lucida Fax"/>
                        </a:rPr>
                        <a:t>ENERGIJE ( kcal)</a:t>
                      </a:r>
                      <a:endParaRPr lang="hr-HR" sz="1800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13589" marR="113589" marT="0" marB="0"/>
                </a:tc>
                <a:extLst>
                  <a:ext uri="{0D108BD9-81ED-4DB2-BD59-A6C34878D82A}">
                    <a16:rowId xmlns:a16="http://schemas.microsoft.com/office/drawing/2014/main" val="2352704523"/>
                  </a:ext>
                </a:extLst>
              </a:tr>
              <a:tr h="40509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0" i="1" dirty="0">
                          <a:effectLst/>
                          <a:latin typeface="Lucida Fax"/>
                        </a:rPr>
                        <a:t>Nogomet (rekreativno)</a:t>
                      </a:r>
                      <a:endParaRPr lang="hr-HR" sz="1800" b="0" i="1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13589" marR="113589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Lucida Fax"/>
                        </a:rPr>
                        <a:t>20 min</a:t>
                      </a:r>
                      <a:endParaRPr lang="hr-HR" sz="1800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13589" marR="113589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Lucida Fax"/>
                        </a:rPr>
                        <a:t>133 kcal</a:t>
                      </a:r>
                      <a:endParaRPr lang="hr-HR" sz="1800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13589" marR="113589" marT="0" marB="0"/>
                </a:tc>
                <a:extLst>
                  <a:ext uri="{0D108BD9-81ED-4DB2-BD59-A6C34878D82A}">
                    <a16:rowId xmlns:a16="http://schemas.microsoft.com/office/drawing/2014/main" val="3019560374"/>
                  </a:ext>
                </a:extLst>
              </a:tr>
              <a:tr h="40509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0" i="1" dirty="0">
                          <a:effectLst/>
                          <a:latin typeface="Lucida Fax"/>
                        </a:rPr>
                        <a:t>Vožnja biciklom</a:t>
                      </a:r>
                      <a:endParaRPr lang="hr-HR" sz="1800" b="0" i="1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13589" marR="113589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Lucida Fax"/>
                        </a:rPr>
                        <a:t>20 min</a:t>
                      </a:r>
                      <a:endParaRPr lang="hr-HR" sz="1800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13589" marR="113589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Lucida Fax"/>
                        </a:rPr>
                        <a:t>117 kcal</a:t>
                      </a:r>
                      <a:endParaRPr lang="hr-HR" sz="1800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13589" marR="113589" marT="0" marB="0"/>
                </a:tc>
                <a:extLst>
                  <a:ext uri="{0D108BD9-81ED-4DB2-BD59-A6C34878D82A}">
                    <a16:rowId xmlns:a16="http://schemas.microsoft.com/office/drawing/2014/main" val="1351306739"/>
                  </a:ext>
                </a:extLst>
              </a:tr>
              <a:tr h="40509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0" i="1" dirty="0">
                          <a:effectLst/>
                          <a:latin typeface="Lucida Fax"/>
                        </a:rPr>
                        <a:t>Plivanje (rekreativno)</a:t>
                      </a:r>
                      <a:endParaRPr lang="hr-HR" sz="1800" b="0" i="1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13589" marR="113589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Lucida Fax"/>
                        </a:rPr>
                        <a:t>20 min</a:t>
                      </a:r>
                      <a:endParaRPr lang="hr-HR" sz="1800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13589" marR="113589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Lucida Fax"/>
                        </a:rPr>
                        <a:t>100 kcal</a:t>
                      </a:r>
                      <a:endParaRPr lang="hr-HR" sz="1800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13589" marR="113589" marT="0" marB="0"/>
                </a:tc>
                <a:extLst>
                  <a:ext uri="{0D108BD9-81ED-4DB2-BD59-A6C34878D82A}">
                    <a16:rowId xmlns:a16="http://schemas.microsoft.com/office/drawing/2014/main" val="2042060596"/>
                  </a:ext>
                </a:extLst>
              </a:tr>
              <a:tr h="40509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0" i="1" dirty="0">
                          <a:effectLst/>
                          <a:latin typeface="Lucida Fax"/>
                        </a:rPr>
                        <a:t>Istezanje</a:t>
                      </a:r>
                      <a:endParaRPr lang="hr-HR" sz="1800" b="0" i="1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13589" marR="113589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Lucida Fax"/>
                        </a:rPr>
                        <a:t>10 min</a:t>
                      </a:r>
                      <a:endParaRPr lang="hr-HR" sz="1800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13589" marR="113589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Lucida Fax"/>
                        </a:rPr>
                        <a:t>33 kcal</a:t>
                      </a:r>
                      <a:endParaRPr lang="hr-HR" sz="1800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13589" marR="113589" marT="0" marB="0"/>
                </a:tc>
                <a:extLst>
                  <a:ext uri="{0D108BD9-81ED-4DB2-BD59-A6C34878D82A}">
                    <a16:rowId xmlns:a16="http://schemas.microsoft.com/office/drawing/2014/main" val="226357205"/>
                  </a:ext>
                </a:extLst>
              </a:tr>
              <a:tr h="40509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0" i="1" dirty="0">
                          <a:effectLst/>
                          <a:latin typeface="Lucida Fax"/>
                        </a:rPr>
                        <a:t>Trčanje (rekreativno)</a:t>
                      </a:r>
                      <a:endParaRPr lang="hr-HR" sz="1800" b="0" i="1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13589" marR="113589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Lucida Fax"/>
                        </a:rPr>
                        <a:t>20 min</a:t>
                      </a:r>
                      <a:endParaRPr lang="hr-HR" sz="1800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13589" marR="113589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Lucida Fax"/>
                        </a:rPr>
                        <a:t>75 kcal</a:t>
                      </a:r>
                      <a:endParaRPr lang="hr-HR" sz="1800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13589" marR="113589" marT="0" marB="0"/>
                </a:tc>
                <a:extLst>
                  <a:ext uri="{0D108BD9-81ED-4DB2-BD59-A6C34878D82A}">
                    <a16:rowId xmlns:a16="http://schemas.microsoft.com/office/drawing/2014/main" val="2141466137"/>
                  </a:ext>
                </a:extLst>
              </a:tr>
              <a:tr h="40509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0" i="1" dirty="0">
                          <a:effectLst/>
                          <a:latin typeface="Lucida Fax"/>
                        </a:rPr>
                        <a:t>Bacanje </a:t>
                      </a:r>
                      <a:r>
                        <a:rPr lang="hr-HR" sz="2000" b="0" i="1" dirty="0" err="1">
                          <a:effectLst/>
                          <a:latin typeface="Lucida Fax"/>
                        </a:rPr>
                        <a:t>frizbija</a:t>
                      </a:r>
                      <a:endParaRPr lang="hr-HR" sz="1800" b="0" i="1" dirty="0" err="1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13589" marR="113589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Lucida Fax"/>
                        </a:rPr>
                        <a:t>10 min</a:t>
                      </a:r>
                      <a:endParaRPr lang="hr-HR" sz="1800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13589" marR="113589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Lucida Fax"/>
                        </a:rPr>
                        <a:t>25 kcal</a:t>
                      </a:r>
                      <a:endParaRPr lang="hr-HR" sz="1800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13589" marR="113589" marT="0" marB="0"/>
                </a:tc>
                <a:extLst>
                  <a:ext uri="{0D108BD9-81ED-4DB2-BD59-A6C34878D82A}">
                    <a16:rowId xmlns:a16="http://schemas.microsoft.com/office/drawing/2014/main" val="3028723998"/>
                  </a:ext>
                </a:extLst>
              </a:tr>
              <a:tr h="40509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0" i="1" dirty="0">
                          <a:effectLst/>
                          <a:latin typeface="Lucida Fax"/>
                        </a:rPr>
                        <a:t>Odbojka (rekreativno)</a:t>
                      </a:r>
                      <a:endParaRPr lang="hr-HR" sz="1800" b="0" i="1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13589" marR="113589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Lucida Fax"/>
                        </a:rPr>
                        <a:t>20 min</a:t>
                      </a:r>
                      <a:endParaRPr lang="hr-HR" sz="1800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13589" marR="113589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Lucida Fax"/>
                        </a:rPr>
                        <a:t>50 kcal</a:t>
                      </a:r>
                      <a:endParaRPr lang="hr-HR" sz="1800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13589" marR="113589" marT="0" marB="0"/>
                </a:tc>
                <a:extLst>
                  <a:ext uri="{0D108BD9-81ED-4DB2-BD59-A6C34878D82A}">
                    <a16:rowId xmlns:a16="http://schemas.microsoft.com/office/drawing/2014/main" val="1933830684"/>
                  </a:ext>
                </a:extLst>
              </a:tr>
              <a:tr h="40509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0" i="1" dirty="0">
                          <a:effectLst/>
                          <a:latin typeface="Lucida Fax"/>
                        </a:rPr>
                        <a:t>Šetnja (rekreativno)</a:t>
                      </a:r>
                      <a:endParaRPr lang="hr-HR" sz="1800" b="0" i="1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13589" marR="113589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Lucida Fax"/>
                        </a:rPr>
                        <a:t>20 min</a:t>
                      </a:r>
                      <a:endParaRPr lang="hr-HR" sz="1800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13589" marR="113589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Lucida Fax"/>
                        </a:rPr>
                        <a:t>58 kcal</a:t>
                      </a:r>
                      <a:endParaRPr lang="hr-HR" sz="1800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13589" marR="113589" marT="0" marB="0"/>
                </a:tc>
                <a:extLst>
                  <a:ext uri="{0D108BD9-81ED-4DB2-BD59-A6C34878D82A}">
                    <a16:rowId xmlns:a16="http://schemas.microsoft.com/office/drawing/2014/main" val="1366870233"/>
                  </a:ext>
                </a:extLst>
              </a:tr>
              <a:tr h="40509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0" i="1" dirty="0">
                          <a:effectLst/>
                          <a:latin typeface="Lucida Fax"/>
                        </a:rPr>
                        <a:t>Planinarenje</a:t>
                      </a:r>
                      <a:endParaRPr lang="hr-HR" sz="1800" b="0" i="1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13589" marR="113589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Lucida Fax"/>
                        </a:rPr>
                        <a:t>30 min</a:t>
                      </a:r>
                      <a:endParaRPr lang="hr-HR" sz="1800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13589" marR="113589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Lucida Fax"/>
                        </a:rPr>
                        <a:t>150 kcal</a:t>
                      </a:r>
                      <a:endParaRPr lang="hr-HR" sz="180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13589" marR="113589" marT="0" marB="0"/>
                </a:tc>
                <a:extLst>
                  <a:ext uri="{0D108BD9-81ED-4DB2-BD59-A6C34878D82A}">
                    <a16:rowId xmlns:a16="http://schemas.microsoft.com/office/drawing/2014/main" val="737588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73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1C8BF68-4485-4A09-94C1-1C5AE1152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71" y="1502191"/>
            <a:ext cx="4220628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latin typeface="Lucida Fax"/>
              </a:rPr>
              <a:t> </a:t>
            </a:r>
            <a:br>
              <a:rPr lang="en-US" sz="2800" dirty="0">
                <a:latin typeface="Lucida Fax"/>
              </a:rPr>
            </a:br>
            <a:r>
              <a:rPr lang="en-US" sz="2800" dirty="0" err="1">
                <a:latin typeface="Lucida Fax"/>
              </a:rPr>
              <a:t>Koje</a:t>
            </a:r>
            <a:r>
              <a:rPr lang="en-US" sz="2800" dirty="0">
                <a:latin typeface="Lucida Fax"/>
              </a:rPr>
              <a:t> </a:t>
            </a:r>
            <a:r>
              <a:rPr lang="en-US" sz="2800" dirty="0" err="1">
                <a:latin typeface="Lucida Fax"/>
              </a:rPr>
              <a:t>namirnice</a:t>
            </a:r>
            <a:r>
              <a:rPr lang="en-US" sz="2800" dirty="0">
                <a:latin typeface="Lucida Fax"/>
              </a:rPr>
              <a:t> </a:t>
            </a:r>
            <a:r>
              <a:rPr lang="en-US" sz="2800" dirty="0" err="1">
                <a:latin typeface="Lucida Fax"/>
              </a:rPr>
              <a:t>moramo</a:t>
            </a:r>
            <a:r>
              <a:rPr lang="en-US" sz="2800" dirty="0">
                <a:latin typeface="Lucida Fax"/>
              </a:rPr>
              <a:t> </a:t>
            </a:r>
            <a:r>
              <a:rPr lang="en-US" sz="2800" dirty="0" err="1">
                <a:latin typeface="Lucida Fax"/>
              </a:rPr>
              <a:t>izbjegavati</a:t>
            </a:r>
            <a:r>
              <a:rPr lang="en-US" sz="2800" dirty="0">
                <a:latin typeface="Lucida Fax"/>
              </a:rPr>
              <a:t> u </a:t>
            </a:r>
            <a:r>
              <a:rPr lang="en-US" sz="2800" dirty="0" err="1">
                <a:latin typeface="Lucida Fax"/>
              </a:rPr>
              <a:t>svakodnevnoj</a:t>
            </a:r>
            <a:r>
              <a:rPr lang="en-US" sz="2800" dirty="0">
                <a:latin typeface="Lucida Fax"/>
              </a:rPr>
              <a:t> </a:t>
            </a:r>
            <a:r>
              <a:rPr lang="en-US" sz="2800" dirty="0" err="1">
                <a:latin typeface="Lucida Fax"/>
              </a:rPr>
              <a:t>prehrani</a:t>
            </a:r>
            <a:r>
              <a:rPr lang="en-US" sz="2800" dirty="0">
                <a:latin typeface="Lucida Fax"/>
              </a:rPr>
              <a:t> </a:t>
            </a:r>
            <a:r>
              <a:rPr lang="en-US" sz="2800" dirty="0" err="1">
                <a:latin typeface="Lucida Fax"/>
              </a:rPr>
              <a:t>jer</a:t>
            </a:r>
            <a:r>
              <a:rPr lang="en-US" sz="2800" dirty="0">
                <a:latin typeface="Lucida Fax"/>
              </a:rPr>
              <a:t> </a:t>
            </a:r>
            <a:r>
              <a:rPr lang="en-US" sz="2800" dirty="0" err="1">
                <a:latin typeface="Lucida Fax"/>
              </a:rPr>
              <a:t>su</a:t>
            </a:r>
            <a:r>
              <a:rPr lang="en-US" sz="2800" dirty="0">
                <a:latin typeface="Lucida Fax"/>
              </a:rPr>
              <a:t> </a:t>
            </a:r>
            <a:r>
              <a:rPr lang="en-US" sz="2800" dirty="0" err="1">
                <a:latin typeface="Lucida Fax"/>
              </a:rPr>
              <a:t>bogate</a:t>
            </a:r>
            <a:r>
              <a:rPr lang="en-US" sz="2800" dirty="0">
                <a:latin typeface="Lucida Fax"/>
              </a:rPr>
              <a:t> </a:t>
            </a:r>
            <a:r>
              <a:rPr lang="en-US" sz="2800" dirty="0" err="1">
                <a:latin typeface="Lucida Fax"/>
              </a:rPr>
              <a:t>kalorijama</a:t>
            </a:r>
            <a:r>
              <a:rPr lang="en-US" sz="2800" dirty="0">
                <a:latin typeface="Lucida Fax"/>
              </a:rPr>
              <a:t>, a </a:t>
            </a:r>
            <a:r>
              <a:rPr lang="en-US" sz="2800" dirty="0" err="1">
                <a:latin typeface="Lucida Fax"/>
              </a:rPr>
              <a:t>nutritivno</a:t>
            </a:r>
            <a:r>
              <a:rPr lang="en-US" sz="2800" dirty="0">
                <a:latin typeface="Lucida Fax"/>
              </a:rPr>
              <a:t> </a:t>
            </a:r>
            <a:r>
              <a:rPr lang="en-US" sz="2800" dirty="0" err="1">
                <a:latin typeface="Lucida Fax"/>
              </a:rPr>
              <a:t>siromašne</a:t>
            </a:r>
            <a:r>
              <a:rPr lang="en-US" sz="2800" dirty="0">
                <a:latin typeface="Lucida Fax"/>
              </a:rPr>
              <a:t>?</a:t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AB7E3355-0A93-4219-A5E0-334A4B665E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957167"/>
              </p:ext>
            </p:extLst>
          </p:nvPr>
        </p:nvGraphicFramePr>
        <p:xfrm>
          <a:off x="4864608" y="1018881"/>
          <a:ext cx="6816934" cy="4900085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604871">
                  <a:extLst>
                    <a:ext uri="{9D8B030D-6E8A-4147-A177-3AD203B41FA5}">
                      <a16:colId xmlns:a16="http://schemas.microsoft.com/office/drawing/2014/main" val="4176704505"/>
                    </a:ext>
                  </a:extLst>
                </a:gridCol>
                <a:gridCol w="1365243">
                  <a:extLst>
                    <a:ext uri="{9D8B030D-6E8A-4147-A177-3AD203B41FA5}">
                      <a16:colId xmlns:a16="http://schemas.microsoft.com/office/drawing/2014/main" val="2699969864"/>
                    </a:ext>
                  </a:extLst>
                </a:gridCol>
                <a:gridCol w="1846820">
                  <a:extLst>
                    <a:ext uri="{9D8B030D-6E8A-4147-A177-3AD203B41FA5}">
                      <a16:colId xmlns:a16="http://schemas.microsoft.com/office/drawing/2014/main" val="3735691889"/>
                    </a:ext>
                  </a:extLst>
                </a:gridCol>
              </a:tblGrid>
              <a:tr h="81429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Lucida Fax"/>
                        </a:rPr>
                        <a:t>NAMIRNICA</a:t>
                      </a:r>
                      <a:endParaRPr lang="hr-HR" sz="200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25867" marR="12586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Lucida Fax"/>
                        </a:rPr>
                        <a:t>u 100 g</a:t>
                      </a:r>
                      <a:endParaRPr lang="hr-HR" sz="2000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25867" marR="125867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Lucida Fax"/>
                        </a:rPr>
                        <a:t>ENERGIJA</a:t>
                      </a:r>
                      <a:endParaRPr lang="hr-HR" sz="2000" dirty="0">
                        <a:effectLst/>
                        <a:latin typeface="Lucida Fax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Lucida Fax"/>
                        </a:rPr>
                        <a:t>( kcal)</a:t>
                      </a:r>
                      <a:endParaRPr lang="hr-HR" sz="2000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25867" marR="125867" marT="0" marB="0"/>
                </a:tc>
                <a:extLst>
                  <a:ext uri="{0D108BD9-81ED-4DB2-BD59-A6C34878D82A}">
                    <a16:rowId xmlns:a16="http://schemas.microsoft.com/office/drawing/2014/main" val="3367843288"/>
                  </a:ext>
                </a:extLst>
              </a:tr>
              <a:tr h="42830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b="0" i="1" dirty="0">
                          <a:effectLst/>
                          <a:latin typeface="Lucida Fax"/>
                        </a:rPr>
                        <a:t>Palačinke</a:t>
                      </a:r>
                      <a:endParaRPr lang="hr-HR" sz="2000" b="0" i="1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25867" marR="12586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Lucida Fax"/>
                        </a:rPr>
                        <a:t>100 g</a:t>
                      </a:r>
                      <a:endParaRPr lang="hr-HR" sz="2000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25867" marR="12586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Lucida Fax"/>
                        </a:rPr>
                        <a:t>227 kcal</a:t>
                      </a:r>
                      <a:endParaRPr lang="hr-HR" sz="2000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25867" marR="125867" marT="0" marB="0"/>
                </a:tc>
                <a:extLst>
                  <a:ext uri="{0D108BD9-81ED-4DB2-BD59-A6C34878D82A}">
                    <a16:rowId xmlns:a16="http://schemas.microsoft.com/office/drawing/2014/main" val="1704993927"/>
                  </a:ext>
                </a:extLst>
              </a:tr>
              <a:tr h="42830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b="0" i="1" dirty="0">
                          <a:effectLst/>
                          <a:latin typeface="Lucida Fax"/>
                        </a:rPr>
                        <a:t>Pomfrit (prženi krumpirići)</a:t>
                      </a:r>
                      <a:endParaRPr lang="hr-HR" sz="2000" b="0" i="1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25867" marR="12586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Lucida Fax"/>
                        </a:rPr>
                        <a:t>100 g</a:t>
                      </a:r>
                      <a:endParaRPr lang="hr-HR" sz="2000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25867" marR="12586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Lucida Fax"/>
                        </a:rPr>
                        <a:t>312 kcal</a:t>
                      </a:r>
                      <a:endParaRPr lang="hr-HR" sz="2000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25867" marR="125867" marT="0" marB="0"/>
                </a:tc>
                <a:extLst>
                  <a:ext uri="{0D108BD9-81ED-4DB2-BD59-A6C34878D82A}">
                    <a16:rowId xmlns:a16="http://schemas.microsoft.com/office/drawing/2014/main" val="2066936091"/>
                  </a:ext>
                </a:extLst>
              </a:tr>
              <a:tr h="42830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b="0" i="1" dirty="0">
                          <a:effectLst/>
                          <a:latin typeface="Lucida Fax"/>
                        </a:rPr>
                        <a:t>Kroasan</a:t>
                      </a:r>
                      <a:endParaRPr lang="hr-HR" sz="2000" b="0" i="1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25867" marR="12586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Lucida Fax"/>
                        </a:rPr>
                        <a:t>100 g</a:t>
                      </a:r>
                      <a:endParaRPr lang="hr-HR" sz="2000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25867" marR="12586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Lucida Fax"/>
                        </a:rPr>
                        <a:t>406 kcal</a:t>
                      </a:r>
                      <a:endParaRPr lang="hr-HR" sz="2000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25867" marR="125867" marT="0" marB="0"/>
                </a:tc>
                <a:extLst>
                  <a:ext uri="{0D108BD9-81ED-4DB2-BD59-A6C34878D82A}">
                    <a16:rowId xmlns:a16="http://schemas.microsoft.com/office/drawing/2014/main" val="572856441"/>
                  </a:ext>
                </a:extLst>
              </a:tr>
              <a:tr h="42830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b="0" i="1" dirty="0">
                          <a:effectLst/>
                          <a:latin typeface="Lucida Fax"/>
                        </a:rPr>
                        <a:t>Čips (slani)</a:t>
                      </a:r>
                      <a:endParaRPr lang="hr-HR" sz="2000" b="0" i="1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25867" marR="12586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Lucida Fax"/>
                        </a:rPr>
                        <a:t>100 g</a:t>
                      </a:r>
                      <a:endParaRPr lang="hr-HR" sz="2000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25867" marR="12586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Lucida Fax"/>
                        </a:rPr>
                        <a:t>536 kcal</a:t>
                      </a:r>
                      <a:endParaRPr lang="hr-HR" sz="2000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25867" marR="125867" marT="0" marB="0"/>
                </a:tc>
                <a:extLst>
                  <a:ext uri="{0D108BD9-81ED-4DB2-BD59-A6C34878D82A}">
                    <a16:rowId xmlns:a16="http://schemas.microsoft.com/office/drawing/2014/main" val="1322427949"/>
                  </a:ext>
                </a:extLst>
              </a:tr>
              <a:tr h="42830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b="0" i="1" dirty="0">
                          <a:effectLst/>
                          <a:latin typeface="Lucida Fax"/>
                        </a:rPr>
                        <a:t>Hamburger</a:t>
                      </a:r>
                      <a:endParaRPr lang="hr-HR" sz="2000" b="0" i="1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25867" marR="12586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Lucida Fax"/>
                        </a:rPr>
                        <a:t>100 g</a:t>
                      </a:r>
                      <a:endParaRPr lang="hr-HR" sz="2000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25867" marR="12586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Lucida Fax"/>
                        </a:rPr>
                        <a:t>295 kcal</a:t>
                      </a:r>
                      <a:endParaRPr lang="hr-HR" sz="2000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25867" marR="125867" marT="0" marB="0"/>
                </a:tc>
                <a:extLst>
                  <a:ext uri="{0D108BD9-81ED-4DB2-BD59-A6C34878D82A}">
                    <a16:rowId xmlns:a16="http://schemas.microsoft.com/office/drawing/2014/main" val="4279382893"/>
                  </a:ext>
                </a:extLst>
              </a:tr>
              <a:tr h="42830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b="0" i="1" dirty="0">
                          <a:effectLst/>
                          <a:latin typeface="Lucida Fax"/>
                        </a:rPr>
                        <a:t>Pohana piletina</a:t>
                      </a:r>
                      <a:endParaRPr lang="hr-HR" sz="2000" b="0" i="1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25867" marR="12586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Lucida Fax"/>
                        </a:rPr>
                        <a:t>100 g</a:t>
                      </a:r>
                      <a:endParaRPr lang="hr-HR" sz="200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25867" marR="12586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Lucida Fax"/>
                        </a:rPr>
                        <a:t>246 kcal</a:t>
                      </a:r>
                      <a:endParaRPr lang="hr-HR" sz="2000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25867" marR="125867" marT="0" marB="0"/>
                </a:tc>
                <a:extLst>
                  <a:ext uri="{0D108BD9-81ED-4DB2-BD59-A6C34878D82A}">
                    <a16:rowId xmlns:a16="http://schemas.microsoft.com/office/drawing/2014/main" val="2077813238"/>
                  </a:ext>
                </a:extLst>
              </a:tr>
              <a:tr h="42830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b="0" i="1" dirty="0">
                          <a:effectLst/>
                          <a:latin typeface="Lucida Fax"/>
                        </a:rPr>
                        <a:t>Pizza</a:t>
                      </a:r>
                      <a:endParaRPr lang="hr-HR" sz="2000" b="0" i="1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25867" marR="12586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Lucida Fax"/>
                        </a:rPr>
                        <a:t>100 g</a:t>
                      </a:r>
                      <a:endParaRPr lang="hr-HR" sz="2000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25867" marR="12586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Lucida Fax"/>
                        </a:rPr>
                        <a:t>266 kcal</a:t>
                      </a:r>
                      <a:endParaRPr lang="hr-HR" sz="2000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25867" marR="125867" marT="0" marB="0"/>
                </a:tc>
                <a:extLst>
                  <a:ext uri="{0D108BD9-81ED-4DB2-BD59-A6C34878D82A}">
                    <a16:rowId xmlns:a16="http://schemas.microsoft.com/office/drawing/2014/main" val="3293048999"/>
                  </a:ext>
                </a:extLst>
              </a:tr>
              <a:tr h="42830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b="0" i="1" dirty="0">
                          <a:effectLst/>
                          <a:latin typeface="Lucida Fax"/>
                        </a:rPr>
                        <a:t>Hot </a:t>
                      </a:r>
                      <a:r>
                        <a:rPr lang="hr-HR" sz="2200" b="0" i="1" err="1">
                          <a:effectLst/>
                          <a:latin typeface="Lucida Fax"/>
                        </a:rPr>
                        <a:t>dog</a:t>
                      </a:r>
                      <a:r>
                        <a:rPr lang="hr-HR" sz="2200" b="0" i="1" dirty="0">
                          <a:effectLst/>
                          <a:latin typeface="Lucida Fax"/>
                        </a:rPr>
                        <a:t> </a:t>
                      </a:r>
                      <a:endParaRPr lang="hr-HR" sz="2000" b="0" i="1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25867" marR="12586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Lucida Fax"/>
                        </a:rPr>
                        <a:t>100 g</a:t>
                      </a:r>
                      <a:endParaRPr lang="hr-HR" sz="2000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25867" marR="12586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Lucida Fax"/>
                        </a:rPr>
                        <a:t>290 kcal</a:t>
                      </a:r>
                      <a:endParaRPr lang="hr-HR" sz="2000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25867" marR="125867" marT="0" marB="0"/>
                </a:tc>
                <a:extLst>
                  <a:ext uri="{0D108BD9-81ED-4DB2-BD59-A6C34878D82A}">
                    <a16:rowId xmlns:a16="http://schemas.microsoft.com/office/drawing/2014/main" val="2496175779"/>
                  </a:ext>
                </a:extLst>
              </a:tr>
              <a:tr h="332843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b="0" i="1" err="1">
                          <a:effectLst/>
                          <a:latin typeface="Lucida Fax"/>
                        </a:rPr>
                        <a:t>Cheeseburger</a:t>
                      </a:r>
                      <a:endParaRPr lang="hr-HR" sz="2000" b="0" i="1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25867" marR="12586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Lucida Fax"/>
                        </a:rPr>
                        <a:t>100 g</a:t>
                      </a:r>
                      <a:endParaRPr lang="hr-HR" sz="2000" dirty="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25867" marR="12586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200" dirty="0">
                          <a:effectLst/>
                          <a:latin typeface="Lucida Fax"/>
                        </a:rPr>
                        <a:t>303 kcal</a:t>
                      </a:r>
                      <a:endParaRPr lang="hr-HR" sz="2000">
                        <a:effectLst/>
                        <a:latin typeface="Lucida Fax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125867" marR="125867" marT="0" marB="0"/>
                </a:tc>
                <a:extLst>
                  <a:ext uri="{0D108BD9-81ED-4DB2-BD59-A6C34878D82A}">
                    <a16:rowId xmlns:a16="http://schemas.microsoft.com/office/drawing/2014/main" val="623628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62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Što je zdrava prehrana? - Zdravaprehrana3874">
            <a:extLst>
              <a:ext uri="{FF2B5EF4-FFF2-40B4-BE49-F238E27FC236}">
                <a16:creationId xmlns:a16="http://schemas.microsoft.com/office/drawing/2014/main" id="{B1F1E86F-A98C-4E41-8490-F5A55167F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32" y="118366"/>
            <a:ext cx="7859391" cy="662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4A798AB0-29AB-420D-8B72-3EA017A094AF}"/>
              </a:ext>
            </a:extLst>
          </p:cNvPr>
          <p:cNvSpPr txBox="1"/>
          <p:nvPr/>
        </p:nvSpPr>
        <p:spPr>
          <a:xfrm>
            <a:off x="8623495" y="5908636"/>
            <a:ext cx="3193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latin typeface="Lucida Fax" panose="02060602050505020204" pitchFamily="18" charset="0"/>
              </a:rPr>
              <a:t>Piramida pravilne prehrane</a:t>
            </a:r>
          </a:p>
        </p:txBody>
      </p:sp>
      <p:sp>
        <p:nvSpPr>
          <p:cNvPr id="5" name="Strelica: ulijevo 4">
            <a:extLst>
              <a:ext uri="{FF2B5EF4-FFF2-40B4-BE49-F238E27FC236}">
                <a16:creationId xmlns:a16="http://schemas.microsoft.com/office/drawing/2014/main" id="{FF80F25F-4830-4D72-91FD-52530C01557F}"/>
              </a:ext>
            </a:extLst>
          </p:cNvPr>
          <p:cNvSpPr/>
          <p:nvPr/>
        </p:nvSpPr>
        <p:spPr>
          <a:xfrm>
            <a:off x="8110510" y="6120152"/>
            <a:ext cx="436098" cy="407963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BE9DD9D1-7C12-4205-8765-955EE6F0884A}"/>
              </a:ext>
            </a:extLst>
          </p:cNvPr>
          <p:cNvSpPr txBox="1"/>
          <p:nvPr/>
        </p:nvSpPr>
        <p:spPr>
          <a:xfrm>
            <a:off x="8328559" y="3569677"/>
            <a:ext cx="33340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Lucida Fax" panose="02060602050505020204" pitchFamily="18" charset="0"/>
              </a:rPr>
              <a:t>Jedna jabuka na dan tjera doktora iz kuće van!!</a:t>
            </a:r>
          </a:p>
          <a:p>
            <a:r>
              <a:rPr lang="hr-HR" sz="2800" dirty="0">
                <a:latin typeface="Lucida Fax" panose="02060602050505020204" pitchFamily="18" charset="0"/>
              </a:rPr>
              <a:t>-nepoznati autor</a:t>
            </a:r>
          </a:p>
        </p:txBody>
      </p:sp>
    </p:spTree>
    <p:extLst>
      <p:ext uri="{BB962C8B-B14F-4D97-AF65-F5344CB8AC3E}">
        <p14:creationId xmlns:p14="http://schemas.microsoft.com/office/powerpoint/2010/main" val="134298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Zatvoreni u domu: evo što jesti da se ne debljate, ali i da ne ...">
            <a:extLst>
              <a:ext uri="{FF2B5EF4-FFF2-40B4-BE49-F238E27FC236}">
                <a16:creationId xmlns:a16="http://schemas.microsoft.com/office/drawing/2014/main" id="{3234160D-F2A9-4F33-8E24-3C2DB460E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" b="1"/>
          <a:stretch/>
        </p:blipFill>
        <p:spPr bwMode="auto">
          <a:xfrm>
            <a:off x="583656" y="499236"/>
            <a:ext cx="11024687" cy="568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57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76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9" name="Rectangle 78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180" name="Rectangle 80">
            <a:extLst>
              <a:ext uri="{FF2B5EF4-FFF2-40B4-BE49-F238E27FC236}">
                <a16:creationId xmlns:a16="http://schemas.microsoft.com/office/drawing/2014/main" id="{634E5E7C-1976-4C3E-A934-9425D4F2B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181" name="Rectangle 82">
            <a:extLst>
              <a:ext uri="{FF2B5EF4-FFF2-40B4-BE49-F238E27FC236}">
                <a16:creationId xmlns:a16="http://schemas.microsoft.com/office/drawing/2014/main" id="{78D323F3-5366-46A1-A430-A21785CAC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94438367-184C-4D18-8895-D334EB365F1E}"/>
              </a:ext>
            </a:extLst>
          </p:cNvPr>
          <p:cNvSpPr txBox="1"/>
          <p:nvPr/>
        </p:nvSpPr>
        <p:spPr>
          <a:xfrm>
            <a:off x="2103120" y="4727448"/>
            <a:ext cx="7982712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i="1" dirty="0" err="1">
                <a:latin typeface="Lucida Fax"/>
                <a:ea typeface="+mj-ea"/>
                <a:cs typeface="+mj-cs"/>
              </a:rPr>
              <a:t>Nezdrava</a:t>
            </a:r>
            <a:r>
              <a:rPr lang="en-US" sz="5400" i="1" dirty="0">
                <a:latin typeface="Lucida Fax"/>
                <a:ea typeface="+mj-ea"/>
                <a:cs typeface="+mj-cs"/>
              </a:rPr>
              <a:t> </a:t>
            </a:r>
            <a:r>
              <a:rPr lang="en-US" sz="5400" i="1" dirty="0" err="1">
                <a:latin typeface="Lucida Fax"/>
                <a:ea typeface="+mj-ea"/>
                <a:cs typeface="+mj-cs"/>
              </a:rPr>
              <a:t>hrana</a:t>
            </a:r>
            <a:endParaRPr lang="en-US" sz="5400" i="1" dirty="0">
              <a:latin typeface="Lucida Fax"/>
              <a:ea typeface="+mj-ea"/>
              <a:cs typeface="+mj-cs"/>
            </a:endParaRPr>
          </a:p>
        </p:txBody>
      </p:sp>
      <p:sp>
        <p:nvSpPr>
          <p:cNvPr id="7182" name="Rectangle: Rounded Corners 84">
            <a:extLst>
              <a:ext uri="{FF2B5EF4-FFF2-40B4-BE49-F238E27FC236}">
                <a16:creationId xmlns:a16="http://schemas.microsoft.com/office/drawing/2014/main" id="{F94368A0-A606-4A85-99C2-5DEC95FCC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7176" name="Picture 8" descr="VOLITE JUNK FOOD? Možda se predomislite nakon ovoga – Aktualno hr">
            <a:extLst>
              <a:ext uri="{FF2B5EF4-FFF2-40B4-BE49-F238E27FC236}">
                <a16:creationId xmlns:a16="http://schemas.microsoft.com/office/drawing/2014/main" id="{2454A4DC-EC36-4045-8025-C82E2F20A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99" b="2"/>
          <a:stretch/>
        </p:blipFill>
        <p:spPr bwMode="auto">
          <a:xfrm>
            <a:off x="20" y="10"/>
            <a:ext cx="5989300" cy="442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jedan dana jeli nezdravu hranu, rezultati ih zaprepastili ...">
            <a:extLst>
              <a:ext uri="{FF2B5EF4-FFF2-40B4-BE49-F238E27FC236}">
                <a16:creationId xmlns:a16="http://schemas.microsoft.com/office/drawing/2014/main" id="{4159F93E-F313-4A68-B085-DC7FC17252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 r="3723" b="3"/>
          <a:stretch/>
        </p:blipFill>
        <p:spPr bwMode="auto">
          <a:xfrm>
            <a:off x="6202660" y="0"/>
            <a:ext cx="5989320" cy="442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28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6D2CF404C4F24D97321AB6C2657900" ma:contentTypeVersion="2" ma:contentTypeDescription="Stvaranje novog dokumenta." ma:contentTypeScope="" ma:versionID="b3131b7aa81a7324a2574226c3c55db4">
  <xsd:schema xmlns:xsd="http://www.w3.org/2001/XMLSchema" xmlns:xs="http://www.w3.org/2001/XMLSchema" xmlns:p="http://schemas.microsoft.com/office/2006/metadata/properties" xmlns:ns2="3498d0d5-97d2-42ca-9090-95be33117fb9" targetNamespace="http://schemas.microsoft.com/office/2006/metadata/properties" ma:root="true" ma:fieldsID="dcaa8bb155d7e8a929135e5675f38e1e" ns2:_="">
    <xsd:import namespace="3498d0d5-97d2-42ca-9090-95be33117f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98d0d5-97d2-42ca-9090-95be33117f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6757D5-6F93-45B0-82A2-39BC87D70F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491ED2-4FA1-4C9E-A49E-81FB5C1DA6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98d0d5-97d2-42ca-9090-95be33117f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155078-021E-49AB-8F30-C53CA1A5999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748</Words>
  <Application>Microsoft Office PowerPoint</Application>
  <PresentationFormat>Široki zaslon</PresentationFormat>
  <Paragraphs>100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AccentBoxVTI</vt:lpstr>
      <vt:lpstr>Sportski dan-projekt iz prirode</vt:lpstr>
      <vt:lpstr>PowerPoint prezentacija</vt:lpstr>
      <vt:lpstr>  Čime bismo se mogli baviti kad se maknemo od kompjutora? </vt:lpstr>
      <vt:lpstr>PowerPoint prezentacija</vt:lpstr>
      <vt:lpstr>Čime bismo se mogli baviti kad se maknemo od kompjutora?</vt:lpstr>
      <vt:lpstr>  Koje namirnice moramo izbjegavati u svakodnevnoj prehrani jer su bogate kalorijama, a nutritivno siromašne? </vt:lpstr>
      <vt:lpstr>PowerPoint prezentacija</vt:lpstr>
      <vt:lpstr>PowerPoint prezentacija</vt:lpstr>
      <vt:lpstr>PowerPoint prezentacija</vt:lpstr>
      <vt:lpstr>KRAJ Izradila: Lana Mikina, 6.a 12.6.2020.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Sportski dan-projekt iz prirode</dc:title>
  <dc:creator/>
  <cp:lastModifiedBy/>
  <cp:revision>28</cp:revision>
  <dcterms:created xsi:type="dcterms:W3CDTF">2020-06-12T11:15:38Z</dcterms:created>
  <dcterms:modified xsi:type="dcterms:W3CDTF">2020-06-14T12:01:55Z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0x010100A66D2CF404C4F24D97321AB6C2657900</vt:lpwstr>
  </property>
</Properties>
</file>