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E1F6D5-E555-4303-A5F3-1A5934DDA8FF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4E62FAE-5B63-4F5D-9300-958ED8722BD4}" type="slidenum">
              <a:rPr lang="hr-HR" smtClean="0"/>
              <a:t>‹#›</a:t>
            </a:fld>
            <a:endParaRPr lang="hr-H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51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F6D5-E555-4303-A5F3-1A5934DDA8FF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2FAE-5B63-4F5D-9300-958ED8722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061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F6D5-E555-4303-A5F3-1A5934DDA8FF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2FAE-5B63-4F5D-9300-958ED8722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1858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F6D5-E555-4303-A5F3-1A5934DDA8FF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2FAE-5B63-4F5D-9300-958ED8722BD4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8960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F6D5-E555-4303-A5F3-1A5934DDA8FF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2FAE-5B63-4F5D-9300-958ED8722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082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F6D5-E555-4303-A5F3-1A5934DDA8FF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2FAE-5B63-4F5D-9300-958ED8722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5712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F6D5-E555-4303-A5F3-1A5934DDA8FF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2FAE-5B63-4F5D-9300-958ED8722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8402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F6D5-E555-4303-A5F3-1A5934DDA8FF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2FAE-5B63-4F5D-9300-958ED8722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6907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F6D5-E555-4303-A5F3-1A5934DDA8FF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2FAE-5B63-4F5D-9300-958ED8722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01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072EA6-F435-49AF-8F7D-639263196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E16582-CF94-48E1-B075-BACB4EFBF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A275AE4-8EB7-4B91-B0F5-38BA10297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F6D5-E555-4303-A5F3-1A5934DDA8FF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5D7D91B-57C4-4059-B5EA-EDBDAF9C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70C3622-9AE3-4556-A0FC-D7F54619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2FAE-5B63-4F5D-9300-958ED8722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423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F6D5-E555-4303-A5F3-1A5934DDA8FF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2FAE-5B63-4F5D-9300-958ED8722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067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F6D5-E555-4303-A5F3-1A5934DDA8FF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2FAE-5B63-4F5D-9300-958ED8722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699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F6D5-E555-4303-A5F3-1A5934DDA8FF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2FAE-5B63-4F5D-9300-958ED8722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230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F6D5-E555-4303-A5F3-1A5934DDA8FF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2FAE-5B63-4F5D-9300-958ED8722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470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F6D5-E555-4303-A5F3-1A5934DDA8FF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2FAE-5B63-4F5D-9300-958ED8722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318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F6D5-E555-4303-A5F3-1A5934DDA8FF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2FAE-5B63-4F5D-9300-958ED8722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355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F6D5-E555-4303-A5F3-1A5934DDA8FF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2FAE-5B63-4F5D-9300-958ED8722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294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F6D5-E555-4303-A5F3-1A5934DDA8FF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2FAE-5B63-4F5D-9300-958ED8722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64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E1F6D5-E555-4303-A5F3-1A5934DDA8FF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E62FAE-5B63-4F5D-9300-958ED8722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887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71FD3163-2B55-4C9D-894B-4065C3149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10DE094-6F5C-46D8-BF36-CCE44F17E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69961" y="2056512"/>
            <a:ext cx="9144000" cy="2387600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Božić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81ACD4D-B36D-410D-8FBA-982F3DB9DF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2308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2E5E03-18FB-41FA-9D26-6C09F51B9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11" y="331450"/>
            <a:ext cx="10396882" cy="1151965"/>
          </a:xfrm>
        </p:spPr>
        <p:txBody>
          <a:bodyPr>
            <a:normAutofit/>
          </a:bodyPr>
          <a:lstStyle/>
          <a:p>
            <a:r>
              <a:rPr lang="hr-HR" sz="4400" dirty="0"/>
              <a:t>Božić u doba pandemije covid-19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1A42F5-9E6F-4095-8F64-C77BC74DB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97" y="1275008"/>
            <a:ext cx="10396883" cy="3983667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Nažalost, ove godine nećemo moći odlaziti u druge države kod svojih bližnjih, nema adventa u zagrebu, nema okupljanja te ćemo Božić morati proslaviti sa svojom najužom obitelji.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Nema misa onako kako smo svake godine slavili Božić.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Kada se blagoslivlja kuća moramo paziti na razmak te se sve događa na brzinu.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 blagdan svetog Stjepana (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Štefanje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 obično su se odvijale u selima male zabave, kojih sada više nema zbog pandemije.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Moramo se pomiriti sa situacijom te poštivati mjere kako bi ostali zdravi i zbrinuli, zaštitili starije.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4E73654-4B70-42BE-B9BB-11D10D442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7" y="209282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69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31AD87-EDFB-473F-BFF2-097D01AE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64" y="1073462"/>
            <a:ext cx="10515600" cy="1325563"/>
          </a:xfrm>
        </p:spPr>
        <p:txBody>
          <a:bodyPr>
            <a:normAutofit/>
          </a:bodyPr>
          <a:lstStyle/>
          <a:p>
            <a:r>
              <a:rPr lang="hr-H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Hvala na pažnji!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065B30-3D12-4EFF-990A-8A352CEDD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5" y="2247883"/>
            <a:ext cx="11688649" cy="188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SRETAN BOŽIĆ I SRETNA NOVA GODINA!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4378C7A-C2D2-46CA-83DD-BBEEBE5907AE}"/>
              </a:ext>
            </a:extLst>
          </p:cNvPr>
          <p:cNvSpPr txBox="1"/>
          <p:nvPr/>
        </p:nvSpPr>
        <p:spPr>
          <a:xfrm>
            <a:off x="6915955" y="5037468"/>
            <a:ext cx="632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Izradila: Marija Došen, 8.a</a:t>
            </a:r>
          </a:p>
        </p:txBody>
      </p:sp>
      <p:sp>
        <p:nvSpPr>
          <p:cNvPr id="5" name="Nasmiješeno lice 4">
            <a:extLst>
              <a:ext uri="{FF2B5EF4-FFF2-40B4-BE49-F238E27FC236}">
                <a16:creationId xmlns:a16="http://schemas.microsoft.com/office/drawing/2014/main" id="{845D2047-7DDF-4F42-8DAB-429ED48E028C}"/>
              </a:ext>
            </a:extLst>
          </p:cNvPr>
          <p:cNvSpPr/>
          <p:nvPr/>
        </p:nvSpPr>
        <p:spPr>
          <a:xfrm>
            <a:off x="8286481" y="550243"/>
            <a:ext cx="1957589" cy="188387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5F9669A-302E-4C6B-BF36-8444383CB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80" y="3599643"/>
            <a:ext cx="1957588" cy="171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88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6DA483-A8D6-460E-AB67-D1D0A873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633" y="101366"/>
            <a:ext cx="10396882" cy="1151965"/>
          </a:xfrm>
        </p:spPr>
        <p:txBody>
          <a:bodyPr>
            <a:normAutofit/>
          </a:bodyPr>
          <a:lstStyle/>
          <a:p>
            <a:r>
              <a:rPr lang="hr-H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Povijest slavljenja Božića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54840D-F5EC-4F77-9E3F-9CB67E7AC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475" y="1098784"/>
            <a:ext cx="10515600" cy="4351338"/>
          </a:xfrm>
        </p:spPr>
        <p:txBody>
          <a:bodyPr>
            <a:noAutofit/>
          </a:bodyPr>
          <a:lstStyle/>
          <a:p>
            <a:r>
              <a:rPr lang="hr-HR" sz="1800" b="0" i="0" dirty="0">
                <a:effectLst/>
                <a:latin typeface="Arial" panose="020B0604020202020204" pitchFamily="34" charset="0"/>
              </a:rPr>
              <a:t>U ranom </a:t>
            </a:r>
            <a:r>
              <a:rPr lang="hr-HR" sz="1800" dirty="0">
                <a:latin typeface="Arial" panose="020B0604020202020204" pitchFamily="34" charset="0"/>
              </a:rPr>
              <a:t>srednjem vijeku</a:t>
            </a:r>
            <a:r>
              <a:rPr lang="hr-HR" sz="1800" b="0" i="0" dirty="0">
                <a:effectLst/>
                <a:latin typeface="Arial" panose="020B0604020202020204" pitchFamily="34" charset="0"/>
              </a:rPr>
              <a:t>, Božić je bio zasjenjen blagdanom </a:t>
            </a:r>
            <a:r>
              <a:rPr lang="hr-HR" sz="1800" dirty="0">
                <a:latin typeface="Arial" panose="020B0604020202020204" pitchFamily="34" charset="0"/>
              </a:rPr>
              <a:t>Sveta tri kralja</a:t>
            </a:r>
            <a:r>
              <a:rPr lang="hr-HR" sz="1800" b="0" i="0" dirty="0">
                <a:effectLst/>
                <a:latin typeface="Arial" panose="020B0604020202020204" pitchFamily="34" charset="0"/>
              </a:rPr>
              <a:t>, ali se poslije situacija promijenila. Četrdeset dana prije Božića nazivali su se "četrdeset dana </a:t>
            </a:r>
            <a:r>
              <a:rPr lang="hr-HR" sz="1800" dirty="0">
                <a:latin typeface="Arial" panose="020B0604020202020204" pitchFamily="34" charset="0"/>
              </a:rPr>
              <a:t>svetog Martina</a:t>
            </a:r>
            <a:r>
              <a:rPr lang="hr-HR" sz="1800" b="0" i="0" dirty="0">
                <a:effectLst/>
                <a:latin typeface="Arial" panose="020B0604020202020204" pitchFamily="34" charset="0"/>
              </a:rPr>
              <a:t>", a počinjali su </a:t>
            </a:r>
            <a:r>
              <a:rPr lang="hr-HR" sz="1800" dirty="0">
                <a:latin typeface="Arial" panose="020B0604020202020204" pitchFamily="34" charset="0"/>
              </a:rPr>
              <a:t>11. studenog</a:t>
            </a:r>
            <a:r>
              <a:rPr lang="hr-HR" sz="1800" b="0" i="0" dirty="0">
                <a:effectLst/>
                <a:latin typeface="Arial" panose="020B0604020202020204" pitchFamily="34" charset="0"/>
              </a:rPr>
              <a:t>. Danas to razdoblje traje četiri tjedna i naziva se </a:t>
            </a:r>
            <a:r>
              <a:rPr lang="hr-HR" sz="1800" dirty="0">
                <a:latin typeface="Arial" panose="020B0604020202020204" pitchFamily="34" charset="0"/>
              </a:rPr>
              <a:t>došašćem</a:t>
            </a:r>
            <a:r>
              <a:rPr lang="hr-HR" sz="1800" b="0" i="0" dirty="0">
                <a:effectLst/>
                <a:latin typeface="Arial" panose="020B0604020202020204" pitchFamily="34" charset="0"/>
              </a:rPr>
              <a:t> ili adventom. </a:t>
            </a:r>
          </a:p>
          <a:p>
            <a:r>
              <a:rPr lang="hr-HR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Oko 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12. stoljeća</a:t>
            </a:r>
            <a:r>
              <a:rPr lang="hr-HR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tradicije su se pomaknule na dvanaest božićnih dana (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26. prosinca</a:t>
            </a:r>
            <a:r>
              <a:rPr lang="hr-HR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 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6. siječnja</a:t>
            </a:r>
            <a:r>
              <a:rPr lang="hr-HR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hr-HR" sz="1800" b="0" i="0" dirty="0">
                <a:effectLst/>
                <a:latin typeface="Arial" panose="020B0604020202020204" pitchFamily="34" charset="0"/>
              </a:rPr>
              <a:t> U </a:t>
            </a:r>
            <a:r>
              <a:rPr lang="hr-HR" sz="1800" dirty="0">
                <a:latin typeface="Arial" panose="020B0604020202020204" pitchFamily="34" charset="0"/>
              </a:rPr>
              <a:t>Hrvatskoj</a:t>
            </a:r>
            <a:r>
              <a:rPr lang="hr-HR" sz="1800" b="0" i="0" dirty="0">
                <a:effectLst/>
                <a:latin typeface="Arial" panose="020B0604020202020204" pitchFamily="34" charset="0"/>
              </a:rPr>
              <a:t> se to razdoblje naziva </a:t>
            </a:r>
            <a:r>
              <a:rPr lang="hr-HR" sz="1800" b="0" i="0" dirty="0" err="1">
                <a:effectLst/>
                <a:latin typeface="Arial" panose="020B0604020202020204" pitchFamily="34" charset="0"/>
              </a:rPr>
              <a:t>dvanaestodnevnicom</a:t>
            </a:r>
            <a:r>
              <a:rPr lang="hr-HR" sz="1800" b="0" i="0" dirty="0">
                <a:effectLst/>
                <a:latin typeface="Arial" panose="020B0604020202020204" pitchFamily="34" charset="0"/>
              </a:rPr>
              <a:t>.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>
                <a:latin typeface="Arial" panose="020B0604020202020204" pitchFamily="34" charset="0"/>
              </a:rPr>
              <a:t>U Europi</a:t>
            </a:r>
            <a:r>
              <a:rPr lang="hr-HR" sz="1800" b="0" i="0" dirty="0">
                <a:effectLst/>
                <a:latin typeface="Arial" panose="020B0604020202020204" pitchFamily="34" charset="0"/>
              </a:rPr>
              <a:t> tradicije su ostale gotovo netaknute te je slavljenje Božića postalo stoljetnom tradicijom.</a:t>
            </a:r>
          </a:p>
          <a:p>
            <a:r>
              <a:rPr lang="hr-HR" sz="1800" b="0" i="0" dirty="0">
                <a:effectLst/>
                <a:latin typeface="Arial" panose="020B0604020202020204" pitchFamily="34" charset="0"/>
              </a:rPr>
              <a:t>Kršćani su od davnina dan </a:t>
            </a:r>
            <a:r>
              <a:rPr lang="hr-HR" sz="1800" dirty="0">
                <a:latin typeface="Arial" panose="020B0604020202020204" pitchFamily="34" charset="0"/>
              </a:rPr>
              <a:t>Isusova</a:t>
            </a:r>
            <a:r>
              <a:rPr lang="hr-HR" sz="1800" b="0" i="0" dirty="0">
                <a:effectLst/>
                <a:latin typeface="Arial" panose="020B0604020202020204" pitchFamily="34" charset="0"/>
              </a:rPr>
              <a:t> rođenja smatrali i početkom nove godine, a to je vrijedilo u gotovo čitavoj </a:t>
            </a:r>
            <a:r>
              <a:rPr lang="hr-HR" sz="1800" dirty="0">
                <a:latin typeface="Arial" panose="020B0604020202020204" pitchFamily="34" charset="0"/>
              </a:rPr>
              <a:t>Europi. Tek je 1691.</a:t>
            </a:r>
            <a:r>
              <a:rPr lang="hr-HR" sz="1800" b="0" i="0" dirty="0">
                <a:effectLst/>
                <a:latin typeface="Arial" panose="020B0604020202020204" pitchFamily="34" charset="0"/>
              </a:rPr>
              <a:t> godine Crkva prihvatila </a:t>
            </a:r>
            <a:r>
              <a:rPr lang="hr-HR" sz="1800" dirty="0">
                <a:latin typeface="Arial" panose="020B0604020202020204" pitchFamily="34" charset="0"/>
              </a:rPr>
              <a:t>1. siječnja</a:t>
            </a:r>
            <a:r>
              <a:rPr lang="hr-HR" sz="1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hr-HR" sz="1800" b="0" i="0" dirty="0">
                <a:effectLst/>
                <a:latin typeface="Arial" panose="020B0604020202020204" pitchFamily="34" charset="0"/>
              </a:rPr>
              <a:t>kao početak nove godine i sam blagdan </a:t>
            </a:r>
            <a:r>
              <a:rPr lang="hr-HR" sz="1800" dirty="0">
                <a:latin typeface="Arial" panose="020B0604020202020204" pitchFamily="34" charset="0"/>
              </a:rPr>
              <a:t>Nove godine</a:t>
            </a:r>
            <a:r>
              <a:rPr lang="hr-HR" sz="1800" b="0" i="0" dirty="0">
                <a:effectLst/>
                <a:latin typeface="Arial" panose="020B0604020202020204" pitchFamily="34" charset="0"/>
              </a:rPr>
              <a:t>.</a:t>
            </a:r>
            <a:endParaRPr lang="hr-HR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7D7127B-BAE3-474E-9D3E-7E31D5845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3" y="369975"/>
            <a:ext cx="8718996" cy="5389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751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BBA4D5-02C3-4FC3-9B38-4C6268CF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34" y="38637"/>
            <a:ext cx="10515600" cy="1051697"/>
          </a:xfrm>
        </p:spPr>
        <p:txBody>
          <a:bodyPr>
            <a:normAutofit/>
          </a:bodyPr>
          <a:lstStyle/>
          <a:p>
            <a:r>
              <a:rPr lang="hr-H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Božićni običaji i tradicija u narodu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7E6734-FA61-4DB1-94F4-5B2A36573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94" y="902643"/>
            <a:ext cx="10515600" cy="4678016"/>
          </a:xfrm>
        </p:spPr>
        <p:txBody>
          <a:bodyPr>
            <a:normAutofit fontScale="92500" lnSpcReduction="20000"/>
          </a:bodyPr>
          <a:lstStyle/>
          <a:p>
            <a:r>
              <a:rPr lang="hr-HR" sz="1800" b="1" dirty="0">
                <a:latin typeface="Arial" panose="020B0604020202020204" pitchFamily="34" charset="0"/>
              </a:rPr>
              <a:t>Došašće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 ili advent vrijeme je priprave za </a:t>
            </a:r>
            <a:r>
              <a:rPr lang="hr-HR" sz="1800" b="1" dirty="0">
                <a:latin typeface="Arial" panose="020B0604020202020204" pitchFamily="34" charset="0"/>
              </a:rPr>
              <a:t>Božić koje traje 4 tjedna.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 Ključne osobe u došašću su </a:t>
            </a:r>
            <a:r>
              <a:rPr lang="hr-HR" sz="1800" b="1" dirty="0">
                <a:latin typeface="Arial" panose="020B0604020202020204" pitchFamily="34" charset="0"/>
              </a:rPr>
              <a:t>sv. Ivan Krstitelj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 i </a:t>
            </a:r>
            <a:r>
              <a:rPr lang="hr-HR" sz="1800" b="1" dirty="0">
                <a:latin typeface="Arial" panose="020B0604020202020204" pitchFamily="34" charset="0"/>
              </a:rPr>
              <a:t>Blažena Djevica Marija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hr-HR" sz="1800" b="1" i="0" dirty="0">
                <a:effectLst/>
                <a:latin typeface="Arial" panose="020B0604020202020204" pitchFamily="34" charset="0"/>
              </a:rPr>
              <a:t>Sv. Ivan Krstitelj preteča je Isusova dolaska i priprema narod za </a:t>
            </a:r>
            <a:r>
              <a:rPr lang="hr-HR" sz="1800" b="1" dirty="0">
                <a:latin typeface="Arial" panose="020B0604020202020204" pitchFamily="34" charset="0"/>
              </a:rPr>
              <a:t>Isusovo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 djelovanje te je poveznica između </a:t>
            </a:r>
            <a:r>
              <a:rPr lang="hr-HR" sz="1800" b="1" dirty="0">
                <a:latin typeface="Arial" panose="020B0604020202020204" pitchFamily="34" charset="0"/>
              </a:rPr>
              <a:t>Staroga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 i </a:t>
            </a:r>
            <a:r>
              <a:rPr lang="hr-HR" sz="1800" b="1" dirty="0">
                <a:latin typeface="Arial" panose="020B0604020202020204" pitchFamily="34" charset="0"/>
              </a:rPr>
              <a:t>Novog Zavjeta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hr-HR" sz="1800" b="1" i="0" dirty="0">
                <a:effectLst/>
                <a:latin typeface="Arial" panose="020B0604020202020204" pitchFamily="34" charset="0"/>
              </a:rPr>
              <a:t>Blaženoj Djevici Mariji posvećuju se rane jutarnje </a:t>
            </a:r>
            <a:r>
              <a:rPr lang="hr-HR" sz="1800" b="1" dirty="0">
                <a:latin typeface="Arial" panose="020B0604020202020204" pitchFamily="34" charset="0"/>
              </a:rPr>
              <a:t>sv. mise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 – </a:t>
            </a:r>
            <a:r>
              <a:rPr lang="hr-HR" sz="1800" b="1" dirty="0">
                <a:latin typeface="Arial" panose="020B0604020202020204" pitchFamily="34" charset="0"/>
              </a:rPr>
              <a:t>zornice.</a:t>
            </a:r>
          </a:p>
          <a:p>
            <a:r>
              <a:rPr lang="hr-HR" sz="1800" b="1" i="0" dirty="0">
                <a:effectLst/>
                <a:latin typeface="Arial" panose="020B0604020202020204" pitchFamily="34" charset="0"/>
              </a:rPr>
              <a:t>U novije se vrijeme proširio običaj izrade </a:t>
            </a:r>
            <a:r>
              <a:rPr lang="hr-HR" sz="1800" b="1" dirty="0">
                <a:latin typeface="Arial" panose="020B0604020202020204" pitchFamily="34" charset="0"/>
              </a:rPr>
              <a:t>adventskog vijenca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 s četiri svijeće, a na svaku bi se adventsku nedjelju palila po jedna </a:t>
            </a:r>
            <a:r>
              <a:rPr lang="hr-HR" sz="1800" b="1" dirty="0">
                <a:latin typeface="Arial" panose="020B0604020202020204" pitchFamily="34" charset="0"/>
              </a:rPr>
              <a:t>svijeća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. Plete se od zimzelenih grančica, ali tako da nema početka ni kraja što označuje </a:t>
            </a:r>
            <a:r>
              <a:rPr lang="hr-HR" sz="1800" b="1" dirty="0">
                <a:latin typeface="Arial" panose="020B0604020202020204" pitchFamily="34" charset="0"/>
              </a:rPr>
              <a:t>vječnost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. Čine ga dva temeljna simbola - </a:t>
            </a:r>
            <a:r>
              <a:rPr lang="hr-HR" sz="1800" b="1" dirty="0">
                <a:latin typeface="Arial" panose="020B0604020202020204" pitchFamily="34" charset="0"/>
              </a:rPr>
              <a:t>krug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 i svijeće odnosno </a:t>
            </a:r>
            <a:r>
              <a:rPr lang="hr-HR" sz="1800" b="1" dirty="0">
                <a:latin typeface="Arial" panose="020B0604020202020204" pitchFamily="34" charset="0"/>
              </a:rPr>
              <a:t>svijetlo.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 U vijenac se umeću četiri svijeće koje označuju četiri razdjelnice u ljudskoj povijesti: </a:t>
            </a:r>
            <a:r>
              <a:rPr lang="hr-HR" sz="1800" b="1" dirty="0">
                <a:latin typeface="Arial" panose="020B0604020202020204" pitchFamily="34" charset="0"/>
              </a:rPr>
              <a:t>stvaranje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, </a:t>
            </a:r>
            <a:r>
              <a:rPr lang="hr-HR" sz="1800" b="1" dirty="0">
                <a:latin typeface="Arial" panose="020B0604020202020204" pitchFamily="34" charset="0"/>
              </a:rPr>
              <a:t>utjelovljenje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, </a:t>
            </a:r>
            <a:r>
              <a:rPr lang="hr-HR" sz="1800" b="1" dirty="0">
                <a:latin typeface="Arial" panose="020B0604020202020204" pitchFamily="34" charset="0"/>
              </a:rPr>
              <a:t>otkupljenje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 i </a:t>
            </a:r>
            <a:r>
              <a:rPr lang="hr-HR" sz="1800" b="1" dirty="0">
                <a:latin typeface="Arial" panose="020B0604020202020204" pitchFamily="34" charset="0"/>
              </a:rPr>
              <a:t>svršetak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. </a:t>
            </a:r>
          </a:p>
          <a:p>
            <a:r>
              <a:rPr lang="hr-HR" sz="1800" b="1" i="0" dirty="0">
                <a:effectLst/>
                <a:latin typeface="Arial" panose="020B0604020202020204" pitchFamily="34" charset="0"/>
              </a:rPr>
              <a:t>Na dan </a:t>
            </a:r>
            <a:r>
              <a:rPr lang="hr-HR" sz="1800" b="1" dirty="0">
                <a:latin typeface="Arial" panose="020B0604020202020204" pitchFamily="34" charset="0"/>
              </a:rPr>
              <a:t>sv. Barbare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 </a:t>
            </a:r>
            <a:r>
              <a:rPr lang="hr-HR" sz="1800" b="1" dirty="0">
                <a:latin typeface="Arial" panose="020B0604020202020204" pitchFamily="34" charset="0"/>
              </a:rPr>
              <a:t>4. prosinca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, u pojedinim hrvatskim krajevima postoje razni običaji. Najvažniji je običaj sijanja </a:t>
            </a:r>
            <a:r>
              <a:rPr lang="hr-HR" sz="1800" b="1" dirty="0">
                <a:latin typeface="Arial" panose="020B0604020202020204" pitchFamily="34" charset="0"/>
              </a:rPr>
              <a:t>pšenice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. U nekim krajevima pšenica se sije kasnije na dan </a:t>
            </a:r>
            <a:r>
              <a:rPr lang="hr-HR" sz="1800" b="1" dirty="0">
                <a:latin typeface="Arial" panose="020B0604020202020204" pitchFamily="34" charset="0"/>
              </a:rPr>
              <a:t>sv. Lucije 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(</a:t>
            </a:r>
            <a:r>
              <a:rPr lang="hr-HR" sz="1800" b="1" dirty="0">
                <a:latin typeface="Arial" panose="020B0604020202020204" pitchFamily="34" charset="0"/>
              </a:rPr>
              <a:t>13. prosinca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). Time se provjerava </a:t>
            </a:r>
            <a:r>
              <a:rPr lang="hr-HR" sz="1800" b="1" dirty="0">
                <a:latin typeface="Arial" panose="020B0604020202020204" pitchFamily="34" charset="0"/>
              </a:rPr>
              <a:t>klijavost</a:t>
            </a:r>
            <a:r>
              <a:rPr lang="hr-HR" sz="1800" b="1" i="0" dirty="0">
                <a:effectLst/>
                <a:latin typeface="Arial" panose="020B0604020202020204" pitchFamily="34" charset="0"/>
              </a:rPr>
              <a:t> pšenice i procjenjuje kakva će biti ljetina sljedeće godine.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90267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B8BCCB-F802-40E2-B249-1CE247E1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83" y="189782"/>
            <a:ext cx="10396882" cy="1151965"/>
          </a:xfrm>
        </p:spPr>
        <p:txBody>
          <a:bodyPr>
            <a:noAutofit/>
          </a:bodyPr>
          <a:lstStyle/>
          <a:p>
            <a:r>
              <a:rPr lang="hr-H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Božićni običaji i tradicija u narodu</a:t>
            </a:r>
            <a:endParaRPr lang="hr-HR" sz="4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452C3F-7C2A-483F-AC3E-16EFAA834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83" y="1341747"/>
            <a:ext cx="10396883" cy="3963228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Uz slavlje Božića razvili su se brojni običaji poput kićenja božićnog drvca na Badnjak, odlaska na misu polnoćku, pjevanja božićnih pjesama i darivanja. 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 Badnjak je bogat raznim običajima poput unošenja slame u kuću, svečanog uređenja blagdanskog stola, pripreme božićne hrane, ukrašavanje kuće…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Blagoslov domova je  kod većeg broja vjernika u župi prije Božića, no može biti i poslije.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 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selu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je 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župnik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svečano išao po kućama u pratnji 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ministranata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Za 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blagoslov 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priprema čista i uredna 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soba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najčešće 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dnevni boravak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Na stolu je 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križ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svijeća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posuda s 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blagoslovljenom vodom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 grančicom, kojom 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svećenik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poškropi 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dom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56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B5A5FA-83F6-4480-94BE-18349C2E7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4BF4734-47DE-4992-9D6C-57FFAAA5C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6" y="150469"/>
            <a:ext cx="3246053" cy="3172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4BFC3DE-F8D7-4B91-9588-E185A04DEB7D}"/>
              </a:ext>
            </a:extLst>
          </p:cNvPr>
          <p:cNvSpPr txBox="1"/>
          <p:nvPr/>
        </p:nvSpPr>
        <p:spPr>
          <a:xfrm>
            <a:off x="1019981" y="3291416"/>
            <a:ext cx="275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Adventski vijenac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D485007-57DA-49DD-8C49-5825120F9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69" y="0"/>
            <a:ext cx="1862077" cy="3165531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701AACDE-E24F-43DE-830E-AB7E2D0E6319}"/>
              </a:ext>
            </a:extLst>
          </p:cNvPr>
          <p:cNvSpPr txBox="1"/>
          <p:nvPr/>
        </p:nvSpPr>
        <p:spPr>
          <a:xfrm>
            <a:off x="5092461" y="3145714"/>
            <a:ext cx="145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Pšenica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3AC0D584-D1E9-4B74-8DCC-95AD10F2E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27" y="201034"/>
            <a:ext cx="3394656" cy="4741938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6B50B57E-FD04-433E-B510-010C2CF2EA0C}"/>
              </a:ext>
            </a:extLst>
          </p:cNvPr>
          <p:cNvSpPr txBox="1"/>
          <p:nvPr/>
        </p:nvSpPr>
        <p:spPr>
          <a:xfrm>
            <a:off x="8414963" y="4942972"/>
            <a:ext cx="231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Božićno drvce i jaslice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568BA778-4D2C-4FF7-A792-EBA0C271A3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25" y="3486915"/>
            <a:ext cx="3978499" cy="2401275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AFA755B6-F0A5-41C4-A8EC-7A1D23D53099}"/>
              </a:ext>
            </a:extLst>
          </p:cNvPr>
          <p:cNvSpPr txBox="1"/>
          <p:nvPr/>
        </p:nvSpPr>
        <p:spPr>
          <a:xfrm>
            <a:off x="4193773" y="5802868"/>
            <a:ext cx="200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Blagoslov doma</a:t>
            </a:r>
          </a:p>
        </p:txBody>
      </p:sp>
    </p:spTree>
    <p:extLst>
      <p:ext uri="{BB962C8B-B14F-4D97-AF65-F5344CB8AC3E}">
        <p14:creationId xmlns:p14="http://schemas.microsoft.com/office/powerpoint/2010/main" val="1140558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868DA-E587-49BA-BBD2-97D013B6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38" y="0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Božićne pjesme i blagdani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A586B003-DB30-449B-891F-557A6713A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440" y="1004552"/>
            <a:ext cx="10515600" cy="4481850"/>
          </a:xfrm>
        </p:spPr>
        <p:txBody>
          <a:bodyPr>
            <a:normAutofit fontScale="92500" lnSpcReduction="10000"/>
          </a:bodyPr>
          <a:lstStyle/>
          <a:p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Došašće ili advent-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priprema za Božić (traje 4 tjedna).</a:t>
            </a:r>
          </a:p>
          <a:p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Sveta Barbara i Sveta Lucija-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sijanje pšenice (4.12., 13.12.).</a:t>
            </a:r>
          </a:p>
          <a:p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Sveti Nikola- </a:t>
            </a:r>
            <a:r>
              <a:rPr lang="hr-HR" sz="1800" i="1" dirty="0">
                <a:latin typeface="Arial" panose="020B0604020202020204" pitchFamily="34" charset="0"/>
                <a:cs typeface="Arial" panose="020B0604020202020204" pitchFamily="34" charset="0"/>
              </a:rPr>
              <a:t>Nikola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daruje poklone, a </a:t>
            </a:r>
            <a:r>
              <a:rPr lang="hr-HR" sz="1800" i="1" dirty="0">
                <a:latin typeface="Arial" panose="020B0604020202020204" pitchFamily="34" charset="0"/>
                <a:cs typeface="Arial" panose="020B0604020202020204" pitchFamily="34" charset="0"/>
              </a:rPr>
              <a:t>Krampus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plaši nestašnu djecu i daje im šibu (6.12.).</a:t>
            </a:r>
          </a:p>
          <a:p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Badnjak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- bogat raznim običajima poput unošenja slame u kuću, svečanog uređenja blagdanskog stola, pripreme božićne hrane, ukrašavanje kuće, kićenje božićnog drvca…(24.12.)</a:t>
            </a:r>
          </a:p>
          <a:p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Sveti Stjepan-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čestitao se imendan istoimenim osobama pjevajući božićne pjesme (26.12.).</a:t>
            </a:r>
          </a:p>
          <a:p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Sveti Ivan-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0" i="0" dirty="0">
                <a:effectLst/>
                <a:latin typeface="Arial" panose="020B0604020202020204" pitchFamily="34" charset="0"/>
              </a:rPr>
              <a:t>blagoslivljalo se </a:t>
            </a:r>
            <a:r>
              <a:rPr lang="hr-HR" sz="1800" dirty="0">
                <a:latin typeface="Arial" panose="020B0604020202020204" pitchFamily="34" charset="0"/>
              </a:rPr>
              <a:t>vino (27.12.).</a:t>
            </a:r>
          </a:p>
          <a:p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Sveta tri kralja-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odlazi se na misu, skidaju se ukrasi te završava blagdansko razdoblje (6.1.).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6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4167E8-8DCB-4D82-8F8B-07162A41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85" y="125388"/>
            <a:ext cx="10396882" cy="1151965"/>
          </a:xfrm>
        </p:spPr>
        <p:txBody>
          <a:bodyPr>
            <a:normAutofit/>
          </a:bodyPr>
          <a:lstStyle/>
          <a:p>
            <a:r>
              <a:rPr lang="hr-H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Božićne pjesme i blagdani</a:t>
            </a:r>
            <a:endParaRPr lang="hr-HR" sz="4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AE9B02-C281-4042-9F13-329215C71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80" y="1380816"/>
            <a:ext cx="10396883" cy="3616187"/>
          </a:xfrm>
        </p:spPr>
        <p:txBody>
          <a:bodyPr>
            <a:normAutofit fontScale="77500" lnSpcReduction="20000"/>
          </a:bodyPr>
          <a:lstStyle/>
          <a:p>
            <a:r>
              <a:rPr lang="hr-HR" sz="2600" b="0" i="0" dirty="0">
                <a:effectLst/>
                <a:latin typeface="Arial" panose="020B0604020202020204" pitchFamily="34" charset="0"/>
              </a:rPr>
              <a:t>Jedna od najpoznatijih božićnih pjesama jest </a:t>
            </a:r>
            <a:r>
              <a:rPr lang="hr-HR" sz="2600" i="1" dirty="0">
                <a:latin typeface="Arial" panose="020B0604020202020204" pitchFamily="34" charset="0"/>
              </a:rPr>
              <a:t>Tiha noć</a:t>
            </a:r>
            <a:r>
              <a:rPr lang="hr-HR" sz="2600" b="0" i="0" dirty="0">
                <a:effectLst/>
                <a:latin typeface="Arial" panose="020B0604020202020204" pitchFamily="34" charset="0"/>
              </a:rPr>
              <a:t>, u originalu </a:t>
            </a:r>
            <a:r>
              <a:rPr lang="hr-HR" sz="2600" b="0" i="1" dirty="0" err="1">
                <a:effectLst/>
                <a:latin typeface="Arial" panose="020B0604020202020204" pitchFamily="34" charset="0"/>
              </a:rPr>
              <a:t>Stille</a:t>
            </a:r>
            <a:r>
              <a:rPr lang="hr-HR" sz="2600" b="0" i="1" dirty="0">
                <a:effectLst/>
                <a:latin typeface="Arial" panose="020B0604020202020204" pitchFamily="34" charset="0"/>
              </a:rPr>
              <a:t> </a:t>
            </a:r>
            <a:r>
              <a:rPr lang="hr-HR" sz="2600" b="0" i="1" dirty="0" err="1">
                <a:effectLst/>
                <a:latin typeface="Arial" panose="020B0604020202020204" pitchFamily="34" charset="0"/>
              </a:rPr>
              <a:t>Nacht</a:t>
            </a:r>
            <a:r>
              <a:rPr lang="hr-HR" sz="2600" b="0" i="0" dirty="0">
                <a:effectLst/>
                <a:latin typeface="Arial" panose="020B0604020202020204" pitchFamily="34" charset="0"/>
              </a:rPr>
              <a:t>, koju je uglazbio </a:t>
            </a:r>
            <a:r>
              <a:rPr lang="hr-HR" sz="2600" dirty="0">
                <a:latin typeface="Arial" panose="020B0604020202020204" pitchFamily="34" charset="0"/>
              </a:rPr>
              <a:t>Franz Gruber</a:t>
            </a:r>
            <a:r>
              <a:rPr lang="hr-HR" sz="2600" b="0" i="0" dirty="0">
                <a:effectLst/>
                <a:latin typeface="Arial" panose="020B0604020202020204" pitchFamily="34" charset="0"/>
              </a:rPr>
              <a:t>, a stihove je napisao svećenik </a:t>
            </a:r>
            <a:r>
              <a:rPr lang="hr-HR" sz="2600" dirty="0">
                <a:latin typeface="Arial" panose="020B0604020202020204" pitchFamily="34" charset="0"/>
              </a:rPr>
              <a:t>Josef </a:t>
            </a:r>
            <a:r>
              <a:rPr lang="hr-HR" sz="2600" dirty="0" err="1">
                <a:latin typeface="Arial" panose="020B0604020202020204" pitchFamily="34" charset="0"/>
              </a:rPr>
              <a:t>Mohr</a:t>
            </a:r>
            <a:r>
              <a:rPr lang="hr-HR" sz="2600" b="0" i="0" dirty="0"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hr-HR" sz="2600" b="0" i="0" dirty="0">
                <a:effectLst/>
                <a:latin typeface="Arial" panose="020B0604020202020204" pitchFamily="34" charset="0"/>
              </a:rPr>
              <a:t>Također je poznata pjesma </a:t>
            </a:r>
            <a:r>
              <a:rPr lang="hr-HR" sz="2600" b="0" i="1" dirty="0">
                <a:effectLst/>
                <a:latin typeface="Arial" panose="020B0604020202020204" pitchFamily="34" charset="0"/>
              </a:rPr>
              <a:t>Zvončići</a:t>
            </a:r>
            <a:r>
              <a:rPr lang="hr-HR" sz="2600" b="0" i="0" dirty="0">
                <a:effectLst/>
                <a:latin typeface="Arial" panose="020B0604020202020204" pitchFamily="34" charset="0"/>
              </a:rPr>
              <a:t>, odnosno </a:t>
            </a:r>
            <a:r>
              <a:rPr lang="hr-HR" sz="2600" b="0" i="1" dirty="0" err="1">
                <a:effectLst/>
                <a:latin typeface="Arial" panose="020B0604020202020204" pitchFamily="34" charset="0"/>
              </a:rPr>
              <a:t>Jingle</a:t>
            </a:r>
            <a:r>
              <a:rPr lang="hr-HR" sz="2600" b="0" i="1" dirty="0">
                <a:effectLst/>
                <a:latin typeface="Arial" panose="020B0604020202020204" pitchFamily="34" charset="0"/>
              </a:rPr>
              <a:t> </a:t>
            </a:r>
            <a:r>
              <a:rPr lang="hr-HR" sz="2600" b="0" i="1" dirty="0" err="1">
                <a:effectLst/>
                <a:latin typeface="Arial" panose="020B0604020202020204" pitchFamily="34" charset="0"/>
              </a:rPr>
              <a:t>Bells</a:t>
            </a:r>
            <a:r>
              <a:rPr lang="hr-HR" sz="2600" b="0" i="0" dirty="0">
                <a:effectLst/>
                <a:latin typeface="Arial" panose="020B0604020202020204" pitchFamily="34" charset="0"/>
              </a:rPr>
              <a:t>, koje je </a:t>
            </a:r>
            <a:r>
              <a:rPr lang="hr-HR" sz="2600" dirty="0">
                <a:latin typeface="Arial" panose="020B0604020202020204" pitchFamily="34" charset="0"/>
              </a:rPr>
              <a:t>1857.</a:t>
            </a:r>
            <a:r>
              <a:rPr lang="hr-HR" sz="2600" b="0" i="0" dirty="0">
                <a:effectLst/>
                <a:latin typeface="Arial" panose="020B0604020202020204" pitchFamily="34" charset="0"/>
              </a:rPr>
              <a:t> napisao </a:t>
            </a:r>
            <a:r>
              <a:rPr lang="hr-HR" sz="2600" dirty="0">
                <a:latin typeface="Arial" panose="020B0604020202020204" pitchFamily="34" charset="0"/>
              </a:rPr>
              <a:t>James </a:t>
            </a:r>
            <a:r>
              <a:rPr lang="hr-HR" sz="2600" dirty="0" err="1">
                <a:latin typeface="Arial" panose="020B0604020202020204" pitchFamily="34" charset="0"/>
              </a:rPr>
              <a:t>Pierpont</a:t>
            </a:r>
            <a:r>
              <a:rPr lang="hr-HR" sz="2600" b="0" i="0" dirty="0"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hr-HR" sz="2600" b="0" i="0" dirty="0">
                <a:effectLst/>
                <a:latin typeface="Arial" panose="020B0604020202020204" pitchFamily="34" charset="0"/>
              </a:rPr>
              <a:t>Još jedna često izvođena pjesma diljem svijeta jest </a:t>
            </a:r>
            <a:r>
              <a:rPr lang="hr-HR" sz="2600" b="0" i="1" dirty="0">
                <a:effectLst/>
                <a:latin typeface="Arial" panose="020B0604020202020204" pitchFamily="34" charset="0"/>
              </a:rPr>
              <a:t>Mi želimo sretan Božić</a:t>
            </a:r>
            <a:r>
              <a:rPr lang="hr-HR" sz="2600" b="0" i="0" dirty="0">
                <a:effectLst/>
                <a:latin typeface="Arial" panose="020B0604020202020204" pitchFamily="34" charset="0"/>
              </a:rPr>
              <a:t> (</a:t>
            </a:r>
            <a:r>
              <a:rPr lang="hr-HR" sz="2600" b="0" i="1" dirty="0" err="1">
                <a:effectLst/>
                <a:latin typeface="Arial" panose="020B0604020202020204" pitchFamily="34" charset="0"/>
              </a:rPr>
              <a:t>We</a:t>
            </a:r>
            <a:r>
              <a:rPr lang="hr-HR" sz="2600" b="0" i="1" dirty="0">
                <a:effectLst/>
                <a:latin typeface="Arial" panose="020B0604020202020204" pitchFamily="34" charset="0"/>
              </a:rPr>
              <a:t> Wish You a </a:t>
            </a:r>
            <a:r>
              <a:rPr lang="hr-HR" sz="2600" b="0" i="1" dirty="0" err="1">
                <a:effectLst/>
                <a:latin typeface="Arial" panose="020B0604020202020204" pitchFamily="34" charset="0"/>
              </a:rPr>
              <a:t>Merry</a:t>
            </a:r>
            <a:r>
              <a:rPr lang="hr-HR" sz="2600" b="0" i="1" dirty="0">
                <a:effectLst/>
                <a:latin typeface="Arial" panose="020B0604020202020204" pitchFamily="34" charset="0"/>
              </a:rPr>
              <a:t> </a:t>
            </a:r>
            <a:r>
              <a:rPr lang="hr-HR" sz="2600" b="0" i="1" dirty="0" err="1">
                <a:effectLst/>
                <a:latin typeface="Arial" panose="020B0604020202020204" pitchFamily="34" charset="0"/>
              </a:rPr>
              <a:t>Christmas</a:t>
            </a:r>
            <a:r>
              <a:rPr lang="hr-HR" sz="2600" b="0" i="0" dirty="0">
                <a:effectLst/>
                <a:latin typeface="Arial" panose="020B0604020202020204" pitchFamily="34" charset="0"/>
              </a:rPr>
              <a:t>), stara </a:t>
            </a:r>
            <a:r>
              <a:rPr lang="hr-HR" sz="2600" dirty="0">
                <a:latin typeface="Arial" panose="020B0604020202020204" pitchFamily="34" charset="0"/>
              </a:rPr>
              <a:t>engleska</a:t>
            </a:r>
            <a:r>
              <a:rPr lang="hr-HR" sz="2600" b="0" i="0" dirty="0">
                <a:effectLst/>
                <a:latin typeface="Arial" panose="020B0604020202020204" pitchFamily="34" charset="0"/>
              </a:rPr>
              <a:t> pjesma iz </a:t>
            </a:r>
            <a:r>
              <a:rPr lang="hr-HR" sz="2600" dirty="0">
                <a:latin typeface="Arial" panose="020B0604020202020204" pitchFamily="34" charset="0"/>
              </a:rPr>
              <a:t>16. stoljeća</a:t>
            </a:r>
            <a:r>
              <a:rPr lang="hr-HR" sz="2600" b="0" i="0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hr-HR" sz="2600" b="0" i="0" dirty="0">
                <a:effectLst/>
                <a:latin typeface="Arial" panose="020B0604020202020204" pitchFamily="34" charset="0"/>
              </a:rPr>
              <a:t>Hrvatska narodna glazbena riznica u svijetu je najbogatija božićnim pripovijetkama.</a:t>
            </a:r>
          </a:p>
          <a:p>
            <a:pPr marL="0" indent="0">
              <a:buNone/>
            </a:pPr>
            <a:endParaRPr lang="hr-HR" sz="20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82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0B7D15-A39A-4372-9B3A-1DF7D0AD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27" y="0"/>
            <a:ext cx="10399690" cy="1325563"/>
          </a:xfrm>
        </p:spPr>
        <p:txBody>
          <a:bodyPr>
            <a:normAutofit/>
          </a:bodyPr>
          <a:lstStyle/>
          <a:p>
            <a:r>
              <a:rPr lang="hr-H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Božićne pjesme i blagdani</a:t>
            </a:r>
            <a:endParaRPr lang="hr-HR" sz="4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C82EBF-F9B8-4527-A344-AD0D0095A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30" y="1140787"/>
            <a:ext cx="10515600" cy="457642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hr-HR" sz="3300" b="1" i="0" dirty="0">
                <a:effectLst/>
                <a:latin typeface="Arial" panose="020B0604020202020204" pitchFamily="34" charset="0"/>
              </a:rPr>
              <a:t>Neke od poznatih hrvatskih narodnih božićnih pjesma:</a:t>
            </a:r>
          </a:p>
          <a:p>
            <a:pPr marL="0" indent="0" algn="l">
              <a:buNone/>
            </a:pPr>
            <a:r>
              <a:rPr lang="hr-HR" sz="3300" dirty="0">
                <a:latin typeface="Arial" panose="020B0604020202020204" pitchFamily="34" charset="0"/>
              </a:rPr>
              <a:t>Djetešce nam se rodilo</a:t>
            </a:r>
            <a:endParaRPr lang="hr-HR" sz="3300" b="0" i="0" dirty="0"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hr-HR" sz="3300" dirty="0" err="1">
                <a:latin typeface="Arial" panose="020B0604020202020204" pitchFamily="34" charset="0"/>
              </a:rPr>
              <a:t>Kyrie</a:t>
            </a:r>
            <a:r>
              <a:rPr lang="hr-HR" sz="3300" dirty="0">
                <a:latin typeface="Arial" panose="020B0604020202020204" pitchFamily="34" charset="0"/>
              </a:rPr>
              <a:t> </a:t>
            </a:r>
            <a:r>
              <a:rPr lang="hr-HR" sz="3300" dirty="0" err="1">
                <a:latin typeface="Arial" panose="020B0604020202020204" pitchFamily="34" charset="0"/>
              </a:rPr>
              <a:t>eleison</a:t>
            </a:r>
            <a:endParaRPr lang="hr-HR" sz="3300" b="0" i="0" dirty="0"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hr-HR" sz="3300" dirty="0">
                <a:latin typeface="Arial" panose="020B0604020202020204" pitchFamily="34" charset="0"/>
              </a:rPr>
              <a:t>Narodi nam se</a:t>
            </a:r>
            <a:endParaRPr lang="hr-HR" sz="3300" b="0" i="0" dirty="0"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hr-HR" sz="3300" dirty="0">
                <a:latin typeface="Arial" panose="020B0604020202020204" pitchFamily="34" charset="0"/>
              </a:rPr>
              <a:t>O </a:t>
            </a:r>
            <a:r>
              <a:rPr lang="hr-HR" sz="3300" dirty="0" err="1">
                <a:latin typeface="Arial" panose="020B0604020202020204" pitchFamily="34" charset="0"/>
              </a:rPr>
              <a:t>Betleme</a:t>
            </a:r>
            <a:endParaRPr lang="hr-HR" sz="3300" b="0" i="0" dirty="0"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hr-HR" sz="3300" dirty="0">
                <a:latin typeface="Arial" panose="020B0604020202020204" pitchFamily="34" charset="0"/>
              </a:rPr>
              <a:t>O pastiri, čudo novo</a:t>
            </a:r>
            <a:endParaRPr lang="hr-HR" sz="3300" b="0" i="0" dirty="0"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hr-HR" sz="3300" dirty="0">
                <a:latin typeface="Arial" panose="020B0604020202020204" pitchFamily="34" charset="0"/>
              </a:rPr>
              <a:t>Radujte se narodi</a:t>
            </a:r>
            <a:endParaRPr lang="hr-HR" sz="3300" b="0" i="0" dirty="0"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hr-HR" sz="3300" dirty="0">
                <a:latin typeface="Arial" panose="020B0604020202020204" pitchFamily="34" charset="0"/>
              </a:rPr>
              <a:t>Spavaj mali Božiću</a:t>
            </a:r>
            <a:endParaRPr lang="hr-HR" sz="3300" b="0" i="0" dirty="0"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hr-HR" sz="3300" dirty="0">
                <a:latin typeface="Arial" panose="020B0604020202020204" pitchFamily="34" charset="0"/>
              </a:rPr>
              <a:t>Svim na zemlji</a:t>
            </a:r>
            <a:endParaRPr lang="hr-HR" sz="3300" b="0" i="0" dirty="0"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hr-HR" sz="3300" dirty="0">
                <a:latin typeface="Arial" panose="020B0604020202020204" pitchFamily="34" charset="0"/>
              </a:rPr>
              <a:t>U to vrijeme godišta.</a:t>
            </a:r>
            <a:endParaRPr lang="hr-HR" sz="3300" b="0" i="0" dirty="0">
              <a:effectLst/>
              <a:latin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152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2E7E60-E296-478A-A2D9-6AEADF01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B0D3C45-8971-4463-8155-1DDD18D85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1" y="258942"/>
            <a:ext cx="2832279" cy="3678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7E841A7-9880-4BF9-8348-FA01D2B6B4AB}"/>
              </a:ext>
            </a:extLst>
          </p:cNvPr>
          <p:cNvSpPr txBox="1"/>
          <p:nvPr/>
        </p:nvSpPr>
        <p:spPr>
          <a:xfrm>
            <a:off x="685801" y="3982427"/>
            <a:ext cx="283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Sveti Nikola i Krampus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B19EF62-665B-49E8-BF41-96DEE1DDD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73" y="149272"/>
            <a:ext cx="4188653" cy="2422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43E24719-A46C-4437-86AC-F3B7A9789C39}"/>
              </a:ext>
            </a:extLst>
          </p:cNvPr>
          <p:cNvSpPr txBox="1"/>
          <p:nvPr/>
        </p:nvSpPr>
        <p:spPr>
          <a:xfrm>
            <a:off x="5354552" y="2516258"/>
            <a:ext cx="242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Sveta tri kralja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3642841-8724-4338-AEF1-CBEFD2928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55" y="2912219"/>
            <a:ext cx="5009244" cy="2748016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F09AE8B2-C0B1-4DAC-B102-181DB66752DC}"/>
              </a:ext>
            </a:extLst>
          </p:cNvPr>
          <p:cNvSpPr txBox="1"/>
          <p:nvPr/>
        </p:nvSpPr>
        <p:spPr>
          <a:xfrm>
            <a:off x="6565166" y="5631348"/>
            <a:ext cx="379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Kamenovanje Svetoga Stjepana</a:t>
            </a:r>
          </a:p>
        </p:txBody>
      </p:sp>
    </p:spTree>
    <p:extLst>
      <p:ext uri="{BB962C8B-B14F-4D97-AF65-F5344CB8AC3E}">
        <p14:creationId xmlns:p14="http://schemas.microsoft.com/office/powerpoint/2010/main" val="352344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">
  <a:themeElements>
    <a:clrScheme name="Glavni događaj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lavni događaj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ađaj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događaj]]</Template>
  <TotalTime>304</TotalTime>
  <Words>843</Words>
  <Application>Microsoft Office PowerPoint</Application>
  <PresentationFormat>Široki zaslon</PresentationFormat>
  <Paragraphs>56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Impact</vt:lpstr>
      <vt:lpstr>Glavni događaj</vt:lpstr>
      <vt:lpstr>Božić</vt:lpstr>
      <vt:lpstr>Povijest slavljenja Božića</vt:lpstr>
      <vt:lpstr>Božićni običaji i tradicija u narodu</vt:lpstr>
      <vt:lpstr>Božićni običaji i tradicija u narodu</vt:lpstr>
      <vt:lpstr>PowerPoint prezentacija</vt:lpstr>
      <vt:lpstr>Božićne pjesme i blagdani</vt:lpstr>
      <vt:lpstr>Božićne pjesme i blagdani</vt:lpstr>
      <vt:lpstr>Božićne pjesme i blagdani</vt:lpstr>
      <vt:lpstr>PowerPoint prezentacija</vt:lpstr>
      <vt:lpstr>Božić u doba pandemije covid-19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Božić</dc:title>
  <dc:creator>Windows 10</dc:creator>
  <cp:lastModifiedBy>Windows 10</cp:lastModifiedBy>
  <cp:revision>22</cp:revision>
  <dcterms:created xsi:type="dcterms:W3CDTF">2020-12-21T12:20:01Z</dcterms:created>
  <dcterms:modified xsi:type="dcterms:W3CDTF">2020-12-21T22:32:04Z</dcterms:modified>
</cp:coreProperties>
</file>