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0" r:id="rId3"/>
    <p:sldId id="257" r:id="rId4"/>
    <p:sldId id="261" r:id="rId5"/>
    <p:sldId id="258" r:id="rId6"/>
    <p:sldId id="259" r:id="rId7"/>
    <p:sldId id="268" r:id="rId8"/>
    <p:sldId id="299" r:id="rId9"/>
    <p:sldId id="264" r:id="rId10"/>
    <p:sldId id="265" r:id="rId11"/>
    <p:sldId id="266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0" r:id="rId29"/>
    <p:sldId id="285" r:id="rId30"/>
    <p:sldId id="286" r:id="rId31"/>
    <p:sldId id="288" r:id="rId32"/>
    <p:sldId id="289" r:id="rId33"/>
    <p:sldId id="292" r:id="rId34"/>
    <p:sldId id="293" r:id="rId35"/>
    <p:sldId id="296" r:id="rId36"/>
    <p:sldId id="298" r:id="rId37"/>
    <p:sldId id="300" r:id="rId38"/>
    <p:sldId id="301" r:id="rId3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94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9709D9-8CB4-4631-A58C-C10B5E1F58ED}" type="datetimeFigureOut">
              <a:rPr lang="sr-Latn-CS" smtClean="0"/>
              <a:pPr/>
              <a:t>20.12.2019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7EFEBC-C806-4791-8B47-5D7A362B92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09D9-8CB4-4631-A58C-C10B5E1F58ED}" type="datetimeFigureOut">
              <a:rPr lang="sr-Latn-CS" smtClean="0"/>
              <a:pPr/>
              <a:t>20.12.2019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EBC-C806-4791-8B47-5D7A362B92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09D9-8CB4-4631-A58C-C10B5E1F58ED}" type="datetimeFigureOut">
              <a:rPr lang="sr-Latn-CS" smtClean="0"/>
              <a:pPr/>
              <a:t>20.12.2019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EBC-C806-4791-8B47-5D7A362B92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09D9-8CB4-4631-A58C-C10B5E1F58ED}" type="datetimeFigureOut">
              <a:rPr lang="sr-Latn-CS" smtClean="0"/>
              <a:pPr/>
              <a:t>20.12.2019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EBC-C806-4791-8B47-5D7A362B927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09D9-8CB4-4631-A58C-C10B5E1F58ED}" type="datetimeFigureOut">
              <a:rPr lang="sr-Latn-CS" smtClean="0"/>
              <a:pPr/>
              <a:t>20.12.2019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EBC-C806-4791-8B47-5D7A362B927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09D9-8CB4-4631-A58C-C10B5E1F58ED}" type="datetimeFigureOut">
              <a:rPr lang="sr-Latn-CS" smtClean="0"/>
              <a:pPr/>
              <a:t>20.12.2019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EBC-C806-4791-8B47-5D7A362B927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09D9-8CB4-4631-A58C-C10B5E1F58ED}" type="datetimeFigureOut">
              <a:rPr lang="sr-Latn-CS" smtClean="0"/>
              <a:pPr/>
              <a:t>20.12.2019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EBC-C806-4791-8B47-5D7A362B92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09D9-8CB4-4631-A58C-C10B5E1F58ED}" type="datetimeFigureOut">
              <a:rPr lang="sr-Latn-CS" smtClean="0"/>
              <a:pPr/>
              <a:t>20.12.2019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EBC-C806-4791-8B47-5D7A362B927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09D9-8CB4-4631-A58C-C10B5E1F58ED}" type="datetimeFigureOut">
              <a:rPr lang="sr-Latn-CS" smtClean="0"/>
              <a:pPr/>
              <a:t>20.12.2019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EBC-C806-4791-8B47-5D7A362B92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C9709D9-8CB4-4631-A58C-C10B5E1F58ED}" type="datetimeFigureOut">
              <a:rPr lang="sr-Latn-CS" smtClean="0"/>
              <a:pPr/>
              <a:t>20.12.2019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EFEBC-C806-4791-8B47-5D7A362B927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9709D9-8CB4-4631-A58C-C10B5E1F58ED}" type="datetimeFigureOut">
              <a:rPr lang="sr-Latn-CS" smtClean="0"/>
              <a:pPr/>
              <a:t>20.12.2019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7EFEBC-C806-4791-8B47-5D7A362B927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9709D9-8CB4-4631-A58C-C10B5E1F58ED}" type="datetimeFigureOut">
              <a:rPr lang="sr-Latn-CS" smtClean="0"/>
              <a:pPr/>
              <a:t>20.12.2019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7EFEBC-C806-4791-8B47-5D7A362B927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viki/Dragutin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lektire.hr/" TargetMode="External"/><Relationship Id="rId2" Type="http://schemas.openxmlformats.org/officeDocument/2006/relationships/hyperlink" Target="https://hr.wikipedia.org/viki/Draguti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viki/Draguti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r.wikipedia.org/viki/Draguti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lektire.h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DRAGUTIN TADIJANOVIĆ</a:t>
            </a:r>
            <a:br>
              <a:rPr lang="hr-HR" dirty="0"/>
            </a:br>
            <a:r>
              <a:rPr lang="hr-HR" dirty="0"/>
              <a:t>(1905.-2007.)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/>
              <a:t>Pjesnik  zavičajnih i osobnih tema te jednostavnog pjesničkog izraza</a:t>
            </a:r>
          </a:p>
        </p:txBody>
      </p:sp>
    </p:spTree>
  </p:cSld>
  <p:clrMapOvr>
    <a:masterClrMapping/>
  </p:clrMapOvr>
  <p:transition advTm="479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KLASJE ZRELOG ŽITA     </a:t>
            </a:r>
          </a:p>
        </p:txBody>
      </p:sp>
      <p:pic>
        <p:nvPicPr>
          <p:cNvPr id="1026" name="Picture 2" descr="C:\Users\korisnik\Pictures\Nova mapa\neimenovan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7143800" cy="3600000"/>
          </a:xfrm>
          <a:prstGeom prst="rect">
            <a:avLst/>
          </a:prstGeom>
          <a:noFill/>
        </p:spPr>
      </p:pic>
    </p:spTree>
  </p:cSld>
  <p:clrMapOvr>
    <a:masterClrMapping/>
  </p:clrMapOvr>
  <p:transition advTm="103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/>
            <a:r>
              <a:rPr lang="hr-HR" dirty="0"/>
              <a:t>U pjesmi je naglašen kasno jesenski ugođaj zbog uvenule dunje na stablu u voćnjaku. </a:t>
            </a:r>
          </a:p>
          <a:p>
            <a:pPr algn="just"/>
            <a:r>
              <a:rPr lang="hr-HR" dirty="0"/>
              <a:t>Žuta mirisava dunja simbol je rane jeseni bogate plodovima. Kad uvene, ptica odleti sa stabla u šumu.</a:t>
            </a:r>
          </a:p>
          <a:p>
            <a:pPr algn="just"/>
            <a:r>
              <a:rPr lang="hr-HR" dirty="0"/>
              <a:t>U prvoj strofi izrazita je vidna i mirisna pjesnička slika.</a:t>
            </a:r>
          </a:p>
          <a:p>
            <a:pPr algn="just"/>
            <a:r>
              <a:rPr lang="hr-HR" dirty="0"/>
              <a:t>Uzastopnim ponavljanjem riječi u posljednjem stihu druge strofe, izmjenom dužih i kraćih stihova te čestim stankama u stihu, ostvaren je pjesnički ritam:</a:t>
            </a:r>
          </a:p>
          <a:p>
            <a:pPr algn="just"/>
            <a:r>
              <a:rPr lang="hr-HR" dirty="0"/>
              <a:t>“U šumu duboku; u šumu gustu, pustu.” </a:t>
            </a:r>
          </a:p>
          <a:p>
            <a:pPr algn="just"/>
            <a:r>
              <a:rPr lang="hr-HR" dirty="0"/>
              <a:t>Obrnut  je poredak riječi u stihovima druge strofe koja počinje priložnom oznakom mjesta, pa subjektom i predikatom: </a:t>
            </a:r>
          </a:p>
          <a:p>
            <a:pPr algn="just"/>
            <a:r>
              <a:rPr lang="hr-HR" dirty="0"/>
              <a:t>“Sa stabla mirisne dunje</a:t>
            </a:r>
          </a:p>
          <a:p>
            <a:pPr algn="just"/>
            <a:r>
              <a:rPr lang="hr-HR" dirty="0"/>
              <a:t>Ptica</a:t>
            </a:r>
          </a:p>
          <a:p>
            <a:pPr algn="just"/>
            <a:r>
              <a:rPr lang="hr-HR" dirty="0"/>
              <a:t>Odletjela.” (pjesnik vizualnu sliku izražava  inverzijom)</a:t>
            </a:r>
          </a:p>
          <a:p>
            <a:pPr algn="just"/>
            <a:r>
              <a:rPr lang="hr-HR" dirty="0"/>
              <a:t>U zadnjoj strofi izrazita je igra riječi iskazana inverzijom i ponavljanjem riječi u stihovima:</a:t>
            </a:r>
          </a:p>
          <a:p>
            <a:pPr algn="just"/>
            <a:r>
              <a:rPr lang="hr-HR" dirty="0"/>
              <a:t>“Ni dunje ni ptice </a:t>
            </a:r>
          </a:p>
          <a:p>
            <a:pPr algn="just"/>
            <a:r>
              <a:rPr lang="hr-HR" dirty="0"/>
              <a:t>Nema.</a:t>
            </a:r>
          </a:p>
          <a:p>
            <a:pPr algn="just"/>
            <a:r>
              <a:rPr lang="hr-HR" dirty="0"/>
              <a:t>Nema</a:t>
            </a:r>
          </a:p>
          <a:p>
            <a:pPr algn="just"/>
            <a:r>
              <a:rPr lang="hr-HR" dirty="0"/>
              <a:t>Ni ptice ni dunje.”</a:t>
            </a:r>
          </a:p>
          <a:p>
            <a:pPr algn="just"/>
            <a:r>
              <a:rPr lang="hr-HR" dirty="0"/>
              <a:t>(Sabrane pjesme, 1975..: 42.)</a:t>
            </a:r>
          </a:p>
          <a:p>
            <a:pPr algn="just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“PJESMA O DUNJI I PTICI”</a:t>
            </a:r>
          </a:p>
        </p:txBody>
      </p:sp>
    </p:spTree>
  </p:cSld>
  <p:clrMapOvr>
    <a:masterClrMapping/>
  </p:clrMapOvr>
  <p:transition advTm="4063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 DUNJA U JESEN</a:t>
            </a:r>
          </a:p>
        </p:txBody>
      </p:sp>
      <p:pic>
        <p:nvPicPr>
          <p:cNvPr id="1026" name="Picture 2" descr="C:\Users\korisnik\Pictures\Nova mapa (2)\Bez naslov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5767423" cy="4320000"/>
          </a:xfrm>
          <a:prstGeom prst="rect">
            <a:avLst/>
          </a:prstGeom>
          <a:noFill/>
        </p:spPr>
      </p:pic>
    </p:spTree>
  </p:cSld>
  <p:clrMapOvr>
    <a:masterClrMapping/>
  </p:clrMapOvr>
  <p:transition advTm="1439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vi-VN" dirty="0"/>
              <a:t>Ugođaj</a:t>
            </a:r>
            <a:r>
              <a:rPr lang="hr-HR" dirty="0"/>
              <a:t> pjesme je tužan jer iznosi sjećanje na lik djevojke koje više nema.  Prevladava mirisna pjesnička slika </a:t>
            </a:r>
            <a:r>
              <a:rPr lang="hr-HR" dirty="0" err="1"/>
              <a:t>jliljana</a:t>
            </a:r>
            <a:r>
              <a:rPr lang="hr-HR" dirty="0"/>
              <a:t> koji mirišu kraj njenog odra:</a:t>
            </a:r>
          </a:p>
          <a:p>
            <a:pPr algn="just"/>
            <a:r>
              <a:rPr lang="hr-HR" dirty="0"/>
              <a:t>“Šuma od ljiljana bijelih oko tvog odra miriše.”</a:t>
            </a:r>
          </a:p>
          <a:p>
            <a:pPr algn="just"/>
            <a:r>
              <a:rPr lang="hr-HR" dirty="0"/>
              <a:t>Atmosferu sumraka u tišini pjesnik je izrazio metaforom:</a:t>
            </a:r>
          </a:p>
          <a:p>
            <a:pPr algn="just"/>
            <a:r>
              <a:rPr lang="hr-HR" dirty="0"/>
              <a:t>“Zastori su spušteni”</a:t>
            </a:r>
          </a:p>
          <a:p>
            <a:pPr algn="just"/>
            <a:r>
              <a:rPr lang="hr-HR" dirty="0"/>
              <a:t>Doživljaj mira i spokoja iskazan je vidnom pjesničkom slikom:</a:t>
            </a:r>
          </a:p>
          <a:p>
            <a:pPr algn="just"/>
            <a:r>
              <a:rPr lang="hr-HR" dirty="0"/>
              <a:t>“Umorne moje trepavice, i one su sklopljene” – stih koji izražava doživljaj mira i tišine.</a:t>
            </a:r>
          </a:p>
          <a:p>
            <a:pPr algn="just"/>
            <a:r>
              <a:rPr lang="hr-HR" dirty="0"/>
              <a:t>“Djevojka spava mirno i smješka se.”</a:t>
            </a:r>
          </a:p>
          <a:p>
            <a:pPr algn="just"/>
            <a:r>
              <a:rPr lang="hr-HR" dirty="0"/>
              <a:t>Stih je slobodan. Izmjenom dužih i kraćih stihova, aliteracijom  i asonancom te ponavljanjem riječi i stihova postignut je pjesnički ritam:</a:t>
            </a:r>
          </a:p>
          <a:p>
            <a:pPr algn="just"/>
            <a:r>
              <a:rPr lang="hr-HR" dirty="0"/>
              <a:t>“Ljiljani su oko odra</a:t>
            </a:r>
          </a:p>
          <a:p>
            <a:pPr algn="just"/>
            <a:r>
              <a:rPr lang="hr-HR" dirty="0"/>
              <a:t>Ukočeni.</a:t>
            </a:r>
          </a:p>
          <a:p>
            <a:pPr algn="just"/>
            <a:r>
              <a:rPr lang="hr-HR" dirty="0"/>
              <a:t>Šuma od ljiljana bijelih oko tvog odra</a:t>
            </a:r>
          </a:p>
          <a:p>
            <a:pPr algn="just"/>
            <a:r>
              <a:rPr lang="hr-HR" dirty="0"/>
              <a:t>Miriše.”</a:t>
            </a:r>
          </a:p>
          <a:p>
            <a:pPr algn="just"/>
            <a:r>
              <a:rPr lang="hr-HR" dirty="0"/>
              <a:t>(Sabrane pjesme, 1975.: 150) </a:t>
            </a:r>
          </a:p>
          <a:p>
            <a:pPr algn="just"/>
            <a:endParaRPr lang="hr-HR" dirty="0"/>
          </a:p>
          <a:p>
            <a:pPr algn="just"/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  “MIRIS LJILJANA”</a:t>
            </a:r>
          </a:p>
        </p:txBody>
      </p:sp>
    </p:spTree>
  </p:cSld>
  <p:clrMapOvr>
    <a:masterClrMapping/>
  </p:clrMapOvr>
  <p:transition advTm="99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/>
            <a:r>
              <a:rPr lang="hr-HR" dirty="0"/>
              <a:t>Početni stihovi pjesme počinju personifikacijom, na nebu kao da nevidljivi slikar slika  razne oblike: </a:t>
            </a:r>
          </a:p>
          <a:p>
            <a:pPr algn="just"/>
            <a:r>
              <a:rPr lang="hr-HR" dirty="0"/>
              <a:t>“Nebo je modro platno</a:t>
            </a:r>
          </a:p>
          <a:p>
            <a:pPr algn="just"/>
            <a:r>
              <a:rPr lang="hr-HR" dirty="0"/>
              <a:t>Na kojem nevidljiva ruka</a:t>
            </a:r>
          </a:p>
          <a:p>
            <a:pPr algn="just"/>
            <a:r>
              <a:rPr lang="hr-HR" dirty="0"/>
              <a:t>Bez prestanka nove oblike slika”</a:t>
            </a:r>
          </a:p>
          <a:p>
            <a:pPr algn="just"/>
            <a:r>
              <a:rPr lang="hr-HR" dirty="0"/>
              <a:t>Slijedi vrlo poetična vidna pjesnička slika koja kao da je vjerski nadahnuta jer predočava stado bijelih ovaca bez pastira: </a:t>
            </a:r>
          </a:p>
          <a:p>
            <a:pPr algn="just"/>
            <a:r>
              <a:rPr lang="hr-HR" dirty="0"/>
              <a:t>“Pogledaj, u dnu neba slatko pase</a:t>
            </a:r>
          </a:p>
          <a:p>
            <a:pPr algn="just"/>
            <a:r>
              <a:rPr lang="hr-HR" dirty="0"/>
              <a:t>Stado ovaca u bijelim runima”</a:t>
            </a:r>
          </a:p>
          <a:p>
            <a:pPr algn="just"/>
            <a:r>
              <a:rPr lang="hr-HR" dirty="0"/>
              <a:t>Mirisna pjesnička slika cvijeća stilski je idealizirana jer percipira rumeno cvijeće koje raste i miriše do neba.</a:t>
            </a:r>
          </a:p>
          <a:p>
            <a:pPr algn="just"/>
            <a:r>
              <a:rPr lang="hr-HR" dirty="0"/>
              <a:t>U toj idealnoj, religiozno inspiriranoj slici neba, pjesnik je dočarao bakin lik koje više nema:</a:t>
            </a:r>
          </a:p>
          <a:p>
            <a:pPr algn="just"/>
            <a:r>
              <a:rPr lang="hr-HR" dirty="0"/>
              <a:t>“U nebeskim pašnjacima </a:t>
            </a:r>
          </a:p>
          <a:p>
            <a:pPr algn="just"/>
            <a:r>
              <a:rPr lang="hr-HR" dirty="0"/>
              <a:t>Moja draga baka</a:t>
            </a:r>
          </a:p>
          <a:p>
            <a:pPr algn="just"/>
            <a:r>
              <a:rPr lang="hr-HR" dirty="0"/>
              <a:t>Čuva goveda”.</a:t>
            </a:r>
          </a:p>
          <a:p>
            <a:pPr algn="just"/>
            <a:r>
              <a:rPr lang="hr-HR" dirty="0"/>
              <a:t>Izraz – nebeski pašnjaci – je metaforičan, iskazan u prenesenom smislu kao asocijacija na nebesko prostranstvo kojim plove bijeli oblaci.</a:t>
            </a:r>
          </a:p>
          <a:p>
            <a:pPr algn="just"/>
            <a:r>
              <a:rPr lang="hr-HR" dirty="0"/>
              <a:t>(Sabrane pjesme, 1975.: 54)</a:t>
            </a:r>
          </a:p>
          <a:p>
            <a:pPr algn="just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          “NEBO”</a:t>
            </a:r>
          </a:p>
        </p:txBody>
      </p:sp>
    </p:spTree>
  </p:cSld>
  <p:clrMapOvr>
    <a:masterClrMapping/>
  </p:clrMapOvr>
  <p:transition advTm="855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hr-HR" dirty="0"/>
              <a:t>Sunce , izvor topline, ukrašeno je epitetom – jarko.</a:t>
            </a:r>
          </a:p>
          <a:p>
            <a:pPr algn="just"/>
            <a:r>
              <a:rPr lang="hr-HR" dirty="0"/>
              <a:t>Označeno je i metaforičnim izrazom – tešku glavu sagiba – kao ogromna užarena lopta koja grije Zemlju.</a:t>
            </a:r>
          </a:p>
          <a:p>
            <a:pPr algn="just"/>
            <a:r>
              <a:rPr lang="hr-HR" dirty="0"/>
              <a:t>Sunčane zrake izražene su metaforom – tople strelice.</a:t>
            </a:r>
          </a:p>
          <a:p>
            <a:pPr algn="just"/>
            <a:r>
              <a:rPr lang="hr-HR" dirty="0"/>
              <a:t>Sunce je personificirano jer sipa svoje tople zrake na grozdove koji dozrijevaju. </a:t>
            </a:r>
          </a:p>
          <a:p>
            <a:pPr algn="just"/>
            <a:r>
              <a:rPr lang="hr-HR" dirty="0"/>
              <a:t>U daljini je gora, iza koje zalazi sunce, predočena epitetima – zelena, tajanstvena.</a:t>
            </a:r>
          </a:p>
          <a:p>
            <a:pPr algn="just"/>
            <a:r>
              <a:rPr lang="hr-HR" dirty="0"/>
              <a:t>Oblaci su predočeni metaforom – nebeski putnici, jer nošeni vjetrom, kao da putuju nebom.</a:t>
            </a:r>
          </a:p>
          <a:p>
            <a:pPr algn="just"/>
            <a:r>
              <a:rPr lang="hr-HR" dirty="0"/>
              <a:t>Pjesma završava vidnom pjesničkom slikom:</a:t>
            </a:r>
          </a:p>
          <a:p>
            <a:pPr algn="just"/>
            <a:r>
              <a:rPr lang="hr-HR" dirty="0"/>
              <a:t>“Nad vinogradom prelijetaju grlice.”</a:t>
            </a:r>
          </a:p>
          <a:p>
            <a:pPr algn="just"/>
            <a:r>
              <a:rPr lang="hr-HR" dirty="0"/>
              <a:t>U stihovima je česta aliteracija - ponavljanju suglasnika: s, r, t.</a:t>
            </a:r>
          </a:p>
          <a:p>
            <a:pPr algn="just"/>
            <a:r>
              <a:rPr lang="hr-HR" dirty="0"/>
              <a:t>Pjesma je pejzažna i slikovita zbog pjesničkih slika grozdova u vinogradu obasjanom jesenskim suncem koje katkad prekriju oblaci.</a:t>
            </a:r>
          </a:p>
          <a:p>
            <a:pPr algn="just"/>
            <a:r>
              <a:rPr lang="hr-HR" dirty="0"/>
              <a:t>(Sabrane pjesme, 1975.: 94)</a:t>
            </a:r>
          </a:p>
          <a:p>
            <a:pPr algn="just"/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  “NAD VINOGRADOM SUNCE I OBLACI”</a:t>
            </a:r>
          </a:p>
        </p:txBody>
      </p:sp>
    </p:spTree>
  </p:cSld>
  <p:clrMapOvr>
    <a:masterClrMapping/>
  </p:clrMapOvr>
  <p:transition advTm="103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VINOGRAD U JESEN</a:t>
            </a:r>
          </a:p>
        </p:txBody>
      </p:sp>
      <p:pic>
        <p:nvPicPr>
          <p:cNvPr id="1026" name="Picture 2" descr="C:\Users\korisnik\Pictures\Nova mapa (2)\Vinogr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096000" cy="4076700"/>
          </a:xfrm>
          <a:prstGeom prst="rect">
            <a:avLst/>
          </a:prstGeom>
          <a:noFill/>
        </p:spPr>
      </p:pic>
    </p:spTree>
  </p:cSld>
  <p:clrMapOvr>
    <a:masterClrMapping/>
  </p:clrMapOvr>
  <p:transition advTm="95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just"/>
            <a:r>
              <a:rPr lang="hr-HR" dirty="0"/>
              <a:t>Pjesma je lirska, osjećajna, osobna jer izražava sjećanje na majku koja tka za tkalačkim stanom u zimskoj noći. Stihovi počinju vizualnom pjesničkom slikom:</a:t>
            </a:r>
          </a:p>
          <a:p>
            <a:pPr algn="just"/>
            <a:r>
              <a:rPr lang="hr-HR" dirty="0"/>
              <a:t>“Dugo u noć, u zimsku gluhu noć</a:t>
            </a:r>
          </a:p>
          <a:p>
            <a:pPr algn="just"/>
            <a:r>
              <a:rPr lang="hr-HR" dirty="0"/>
              <a:t>Moja mati bijelo platno tka.” </a:t>
            </a:r>
          </a:p>
          <a:p>
            <a:pPr algn="just"/>
            <a:r>
              <a:rPr lang="hr-HR" dirty="0"/>
              <a:t>Majčin lik je  tužan, tuga se zrcali u suzama jer je majka osamljena u pustoj zimskoj noći dok vani tiho sniježi:</a:t>
            </a:r>
          </a:p>
          <a:p>
            <a:pPr algn="just"/>
            <a:r>
              <a:rPr lang="hr-HR" dirty="0"/>
              <a:t>“Njen pognut lik i prosjede njene kose</a:t>
            </a:r>
          </a:p>
          <a:p>
            <a:pPr algn="just"/>
            <a:r>
              <a:rPr lang="hr-HR" dirty="0"/>
              <a:t>Odavna je već zališe suzama.”</a:t>
            </a:r>
          </a:p>
          <a:p>
            <a:pPr algn="just"/>
            <a:r>
              <a:rPr lang="hr-HR" dirty="0"/>
              <a:t>Snježno dvorište obasjava tračak lampe s prozorskog okna u noćnoj tišini koja je naglašena ponavljanjem riječi:</a:t>
            </a:r>
          </a:p>
          <a:p>
            <a:pPr algn="just"/>
            <a:r>
              <a:rPr lang="hr-HR" dirty="0"/>
              <a:t>“Trak lampe s prozora pružen je čitavim dvorištem</a:t>
            </a:r>
          </a:p>
          <a:p>
            <a:pPr algn="just"/>
            <a:r>
              <a:rPr lang="hr-HR" dirty="0"/>
              <a:t>Po snijegu što vani pada</a:t>
            </a:r>
          </a:p>
          <a:p>
            <a:pPr algn="just"/>
            <a:r>
              <a:rPr lang="hr-HR" dirty="0"/>
              <a:t>U tišini bez kraja, u tišini bez kraja”</a:t>
            </a:r>
          </a:p>
          <a:p>
            <a:pPr algn="just"/>
            <a:r>
              <a:rPr lang="hr-HR" dirty="0"/>
              <a:t>Pjesnik je metaforom dočarao nečujno spuštanje snježnih pahulja na tlo:</a:t>
            </a:r>
          </a:p>
          <a:p>
            <a:pPr algn="just"/>
            <a:r>
              <a:rPr lang="hr-HR" dirty="0"/>
              <a:t>“Anđeli s neba, nježnim rukama,</a:t>
            </a:r>
          </a:p>
          <a:p>
            <a:pPr algn="just"/>
            <a:r>
              <a:rPr lang="hr-HR" dirty="0"/>
              <a:t>Spuštaju smrzle zvjezdice na zemlju”</a:t>
            </a:r>
          </a:p>
          <a:p>
            <a:pPr algn="just"/>
            <a:r>
              <a:rPr lang="hr-HR" dirty="0"/>
              <a:t>Ponavljanjem stihova pjesnik postiže pjesnički ritam i melodioznost stiha pa je pjesma uglazbljena: </a:t>
            </a:r>
          </a:p>
          <a:p>
            <a:pPr algn="just"/>
            <a:r>
              <a:rPr lang="hr-HR" dirty="0"/>
              <a:t>“Dugo u noć, u zimsku pustu noć</a:t>
            </a:r>
          </a:p>
          <a:p>
            <a:pPr algn="just"/>
            <a:r>
              <a:rPr lang="hr-HR" dirty="0"/>
              <a:t>Moja mati bijelo platno tka.”</a:t>
            </a:r>
          </a:p>
          <a:p>
            <a:pPr algn="just"/>
            <a:r>
              <a:rPr lang="hr-HR" dirty="0"/>
              <a:t>Pjesma završava retoričkim pitanjem na koje se ne očekuje odgovor:</a:t>
            </a:r>
          </a:p>
          <a:p>
            <a:pPr algn="just"/>
            <a:r>
              <a:rPr lang="hr-HR" dirty="0"/>
              <a:t>“O, majko žalosna, kaži što to sja</a:t>
            </a:r>
          </a:p>
          <a:p>
            <a:pPr algn="just"/>
            <a:r>
              <a:rPr lang="hr-HR" dirty="0"/>
              <a:t>U tvojim očima</a:t>
            </a:r>
          </a:p>
          <a:p>
            <a:pPr algn="just"/>
            <a:r>
              <a:rPr lang="hr-HR" dirty="0"/>
              <a:t>Dugo u noć, u zimsku bijelu noć?”</a:t>
            </a:r>
          </a:p>
          <a:p>
            <a:pPr algn="just"/>
            <a:r>
              <a:rPr lang="hr-HR" dirty="0"/>
              <a:t>(Sabrane pjesme, 1975.: 170)</a:t>
            </a:r>
          </a:p>
          <a:p>
            <a:pPr algn="just"/>
            <a:r>
              <a:rPr lang="hr-HR" dirty="0"/>
              <a:t>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“DUGO U NOĆ, U ZIMSKU BIJELU NOĆ”</a:t>
            </a:r>
          </a:p>
        </p:txBody>
      </p:sp>
    </p:spTree>
  </p:cSld>
  <p:clrMapOvr>
    <a:masterClrMapping/>
  </p:clrMapOvr>
  <p:transition advTm="215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MAJKA TKA U ZIMSKOJ NOĆI</a:t>
            </a:r>
          </a:p>
        </p:txBody>
      </p:sp>
      <p:pic>
        <p:nvPicPr>
          <p:cNvPr id="1026" name="Picture 2" descr="C:\Users\korisnik\Pictures\images4XNFHWF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4508351" cy="4525962"/>
          </a:xfrm>
          <a:prstGeom prst="rect">
            <a:avLst/>
          </a:prstGeom>
          <a:noFill/>
        </p:spPr>
      </p:pic>
    </p:spTree>
  </p:cSld>
  <p:clrMapOvr>
    <a:masterClrMapping/>
  </p:clrMapOvr>
  <p:transition advTm="99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hr-HR" dirty="0"/>
              <a:t>Pjesma je pejzažna jer pjesničkim slikama kao da slika zimu. Naglašen je ugođaj snježnih gradskih ulica obasjanih uličnim svjetiljkama koje žuto gore.</a:t>
            </a:r>
          </a:p>
          <a:p>
            <a:pPr algn="just"/>
            <a:r>
              <a:rPr lang="hr-HR" dirty="0"/>
              <a:t>Izraz – sitne zvjezdice – je metaforičan jer predočava snježne pahuljice:</a:t>
            </a:r>
          </a:p>
          <a:p>
            <a:pPr algn="just"/>
            <a:r>
              <a:rPr lang="hr-HR" dirty="0"/>
              <a:t>“Padale su sitne zvjezdice:</a:t>
            </a:r>
          </a:p>
          <a:p>
            <a:pPr algn="just"/>
            <a:r>
              <a:rPr lang="hr-HR" dirty="0"/>
              <a:t>Bijeli snjegovi.”</a:t>
            </a:r>
          </a:p>
          <a:p>
            <a:pPr algn="just"/>
            <a:r>
              <a:rPr lang="hr-HR" dirty="0"/>
              <a:t>Pjesnik drugu strofu počinje inverzijom (obrnutim poretkom riječi u stihu) kojim ponavlja početni stih:</a:t>
            </a:r>
          </a:p>
          <a:p>
            <a:pPr algn="just"/>
            <a:r>
              <a:rPr lang="hr-HR" dirty="0"/>
              <a:t>“Prolazio sam sinoć gradskim ulicama.”</a:t>
            </a:r>
          </a:p>
          <a:p>
            <a:pPr algn="just"/>
            <a:r>
              <a:rPr lang="hr-HR" dirty="0"/>
              <a:t>Snijeg je u idućim stihovima personificiran:</a:t>
            </a:r>
          </a:p>
          <a:p>
            <a:pPr algn="just"/>
            <a:r>
              <a:rPr lang="hr-HR" dirty="0"/>
              <a:t>“Snjegovi su stope moje posipali,</a:t>
            </a:r>
          </a:p>
          <a:p>
            <a:pPr algn="just"/>
            <a:r>
              <a:rPr lang="hr-HR" dirty="0"/>
              <a:t>Zasipali</a:t>
            </a:r>
          </a:p>
          <a:p>
            <a:pPr algn="just"/>
            <a:r>
              <a:rPr lang="hr-HR" dirty="0"/>
              <a:t>Tiho.”</a:t>
            </a:r>
          </a:p>
          <a:p>
            <a:pPr algn="just"/>
            <a:r>
              <a:rPr lang="hr-HR" dirty="0"/>
              <a:t>Ujutro pjesnik otkriva trag svojih stopa koji je </a:t>
            </a:r>
            <a:r>
              <a:rPr lang="hr-HR" dirty="0" err="1"/>
              <a:t>nezasut</a:t>
            </a:r>
            <a:r>
              <a:rPr lang="hr-HR" dirty="0"/>
              <a:t>. </a:t>
            </a:r>
          </a:p>
          <a:p>
            <a:pPr algn="just"/>
            <a:r>
              <a:rPr lang="hr-HR" dirty="0"/>
              <a:t>Pjesma slobodnim  stihom i stilom podsjeća na lirsku prozu jer nema rime, a izraz je bogat pjesničkim izražajnim sredstvima.</a:t>
            </a:r>
          </a:p>
          <a:p>
            <a:pPr algn="just"/>
            <a:r>
              <a:rPr lang="hr-HR" dirty="0"/>
              <a:t>(Sabrane pjesme, 1975.: 19)</a:t>
            </a:r>
          </a:p>
          <a:p>
            <a:pPr algn="just"/>
            <a:endParaRPr lang="hr-HR" dirty="0"/>
          </a:p>
          <a:p>
            <a:pPr algn="just"/>
            <a:endParaRPr lang="hr-HR" dirty="0"/>
          </a:p>
          <a:p>
            <a:pPr algn="just"/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“STOPE U SNIJEGU”</a:t>
            </a:r>
          </a:p>
        </p:txBody>
      </p:sp>
    </p:spTree>
  </p:cSld>
  <p:clrMapOvr>
    <a:masterClrMapping/>
  </p:clrMapOvr>
  <p:transition advTm="90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PJESNIKOV LIK</a:t>
            </a:r>
          </a:p>
        </p:txBody>
      </p:sp>
      <p:pic>
        <p:nvPicPr>
          <p:cNvPr id="1026" name="Picture 2" descr="C:\Users\korisnik\Pictures\Nova mapa (2)\F-TadijaVel-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7050" y="1839119"/>
            <a:ext cx="80899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179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TRAG STOPA U SNIJEGU GRADSKE ULICE</a:t>
            </a:r>
          </a:p>
        </p:txBody>
      </p:sp>
      <p:pic>
        <p:nvPicPr>
          <p:cNvPr id="1026" name="Picture 2" descr="C:\Users\korisnik\Pictures\Nova mapa\0001357089_l_0_ge05z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714488"/>
            <a:ext cx="3394472" cy="4525962"/>
          </a:xfrm>
          <a:prstGeom prst="rect">
            <a:avLst/>
          </a:prstGeom>
          <a:noFill/>
        </p:spPr>
      </p:pic>
    </p:spTree>
  </p:cSld>
  <p:clrMapOvr>
    <a:masterClrMapping/>
  </p:clrMapOvr>
  <p:transition advTm="1183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hr-HR" dirty="0"/>
              <a:t>Pjesma je radosno intonirana jer pjesnika šuma raduje.</a:t>
            </a:r>
          </a:p>
          <a:p>
            <a:r>
              <a:rPr lang="hr-HR" dirty="0"/>
              <a:t>On je pozdravlja jer voli njene grane koje su predočene vidnom pjesničkom slikom:</a:t>
            </a:r>
          </a:p>
          <a:p>
            <a:r>
              <a:rPr lang="hr-HR" dirty="0"/>
              <a:t>“Kad se granje pod teškom rosom savija</a:t>
            </a:r>
          </a:p>
          <a:p>
            <a:r>
              <a:rPr lang="hr-HR" dirty="0"/>
              <a:t>Blistajući na sunčanoj svjetlosti”</a:t>
            </a:r>
          </a:p>
          <a:p>
            <a:r>
              <a:rPr lang="hr-HR" dirty="0"/>
              <a:t>Šuma je hrastova slavonska, čija su stabla vrlo čvrsta, što je iskazano usporedbom:</a:t>
            </a:r>
          </a:p>
          <a:p>
            <a:r>
              <a:rPr lang="hr-HR" dirty="0"/>
              <a:t>“A stabla stoje čvrsto kao divovi”</a:t>
            </a:r>
          </a:p>
          <a:p>
            <a:r>
              <a:rPr lang="hr-HR" dirty="0"/>
              <a:t>Šuma je toliko lijepa da joj se divi usklikom:</a:t>
            </a:r>
          </a:p>
          <a:p>
            <a:r>
              <a:rPr lang="hr-HR" dirty="0"/>
              <a:t>“O šumo, zelena šumo!”</a:t>
            </a:r>
          </a:p>
          <a:p>
            <a:r>
              <a:rPr lang="hr-HR" dirty="0"/>
              <a:t>Šuma odiše svježinom cvjetova, šumi neobično što se otkriva u stihu: </a:t>
            </a:r>
          </a:p>
          <a:p>
            <a:pPr algn="just"/>
            <a:r>
              <a:rPr lang="hr-HR" dirty="0"/>
              <a:t>“Šuštanje lišća na granama”</a:t>
            </a:r>
          </a:p>
          <a:p>
            <a:pPr algn="just"/>
            <a:r>
              <a:rPr lang="hr-HR" dirty="0"/>
              <a:t>Krase je bistri izvori,  potoci , mahovina i šumsko bilje.</a:t>
            </a:r>
          </a:p>
          <a:p>
            <a:pPr algn="just"/>
            <a:r>
              <a:rPr lang="hr-HR" dirty="0"/>
              <a:t>Pretposljednji stih pjesme je izražen usporedbom, pjesniku je šuma poput majke, vesele ga ptice i ptičje cvrkutanje:</a:t>
            </a:r>
          </a:p>
          <a:p>
            <a:pPr algn="just"/>
            <a:r>
              <a:rPr lang="hr-HR" dirty="0"/>
              <a:t>“Volim te kao majku, šumo,</a:t>
            </a:r>
          </a:p>
          <a:p>
            <a:pPr algn="just"/>
            <a:r>
              <a:rPr lang="hr-HR" dirty="0"/>
              <a:t>Tebe i tvoje ptice.” </a:t>
            </a:r>
          </a:p>
          <a:p>
            <a:pPr algn="just">
              <a:buNone/>
            </a:pPr>
            <a:r>
              <a:rPr lang="hr-HR" dirty="0"/>
              <a:t>      Sastoji se od dvije </a:t>
            </a:r>
            <a:r>
              <a:rPr lang="hr-HR" dirty="0" err="1"/>
              <a:t>sestine</a:t>
            </a:r>
            <a:r>
              <a:rPr lang="hr-HR" dirty="0"/>
              <a:t> (strofe od šest stihova) i jednog zasebnog stiha nakon prve strofe.</a:t>
            </a:r>
          </a:p>
          <a:p>
            <a:r>
              <a:rPr lang="hr-HR" dirty="0"/>
              <a:t> Stih je slobodan, većinom  osmerac i dvanaesterac.</a:t>
            </a:r>
          </a:p>
          <a:p>
            <a:r>
              <a:rPr lang="hr-HR" dirty="0"/>
              <a:t>(Sabrane pjesme, 1975.; 18)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“POZDRAV ŠUMI”</a:t>
            </a:r>
          </a:p>
        </p:txBody>
      </p:sp>
    </p:spTree>
  </p:cSld>
  <p:clrMapOvr>
    <a:masterClrMapping/>
  </p:clrMapOvr>
  <p:transition advTm="2535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hr-HR" dirty="0"/>
              <a:t>    Pjesma je pejzažna, govori o proljetnom jutru u šumi.</a:t>
            </a:r>
          </a:p>
          <a:p>
            <a:pPr algn="just">
              <a:buNone/>
            </a:pPr>
            <a:r>
              <a:rPr lang="hr-HR" dirty="0"/>
              <a:t>    Počinje vidnom i taktilnom pjesničkom slikom u kojoj je vjetar personificiran, ukrašen epitetima:</a:t>
            </a:r>
          </a:p>
          <a:p>
            <a:pPr algn="just"/>
            <a:r>
              <a:rPr lang="hr-HR" dirty="0"/>
              <a:t>“U zelene krošnje uleti</a:t>
            </a:r>
          </a:p>
          <a:p>
            <a:pPr algn="just"/>
            <a:r>
              <a:rPr lang="hr-HR" dirty="0"/>
              <a:t>  Proljetni vjetar</a:t>
            </a:r>
          </a:p>
          <a:p>
            <a:pPr algn="just"/>
            <a:r>
              <a:rPr lang="hr-HR" dirty="0"/>
              <a:t>  Mlad.”</a:t>
            </a:r>
          </a:p>
          <a:p>
            <a:pPr algn="just">
              <a:buNone/>
            </a:pPr>
            <a:r>
              <a:rPr lang="hr-HR" dirty="0"/>
              <a:t>   Iduća strofa počinje metaforom, izrazom prenesenog   smisla(“sunčeve tanke strelice” - sunčane zrake), zatim personifikacijom – probodoše lišće i grančice i stabla”).</a:t>
            </a:r>
          </a:p>
          <a:p>
            <a:pPr algn="just">
              <a:buNone/>
            </a:pPr>
            <a:r>
              <a:rPr lang="hr-HR" dirty="0"/>
              <a:t>   Pjesnik je gibanje šume predočio taktilnom pjesničkom slikom (“čitava se šuma zanjiha”).</a:t>
            </a:r>
          </a:p>
          <a:p>
            <a:pPr algn="just">
              <a:buNone/>
            </a:pPr>
            <a:r>
              <a:rPr lang="hr-HR" dirty="0"/>
              <a:t>    Suncu kao da se okrenu cvjetovi, stabla i ptice da ga pozdrave (“rosnati cvjetovi, i listovi, i male ptice, pozdraviše sunce veliko – personifikacija).</a:t>
            </a:r>
          </a:p>
          <a:p>
            <a:pPr algn="just">
              <a:buNone/>
            </a:pPr>
            <a:r>
              <a:rPr lang="hr-HR" dirty="0"/>
              <a:t>    Na kraju pjesme ističu se dvije usporedbe jer su sjene stabala nalik na prste koji rišu likove, a rosa podsjeća na suze. </a:t>
            </a:r>
          </a:p>
          <a:p>
            <a:pPr algn="just">
              <a:buNone/>
            </a:pPr>
            <a:r>
              <a:rPr lang="hr-HR" dirty="0"/>
              <a:t>    Pjesma je sastavljena od jedne tercine (strofe od tri stiha), dviju </a:t>
            </a:r>
            <a:r>
              <a:rPr lang="hr-HR" dirty="0" err="1"/>
              <a:t>sestina</a:t>
            </a:r>
            <a:r>
              <a:rPr lang="hr-HR" dirty="0"/>
              <a:t> i jedne </a:t>
            </a:r>
            <a:r>
              <a:rPr lang="hr-HR" dirty="0" err="1"/>
              <a:t>septime</a:t>
            </a:r>
            <a:r>
              <a:rPr lang="hr-HR" dirty="0"/>
              <a:t> (strofe od sedam stihova). Stih je slobodan, a izmjenom dužih i kraćih stihova te stankama postignut je pjesnički ritam.</a:t>
            </a:r>
          </a:p>
          <a:p>
            <a:pPr algn="just">
              <a:buNone/>
            </a:pPr>
            <a:r>
              <a:rPr lang="hr-HR" dirty="0"/>
              <a:t>     (Sabrane pjesme, 1975.: 22)</a:t>
            </a:r>
          </a:p>
          <a:p>
            <a:pPr algn="just">
              <a:buNone/>
            </a:pPr>
            <a:r>
              <a:rPr lang="hr-HR" dirty="0"/>
              <a:t>    </a:t>
            </a:r>
          </a:p>
          <a:p>
            <a:pPr algn="just">
              <a:buNone/>
            </a:pPr>
            <a:endParaRPr lang="hr-HR" dirty="0"/>
          </a:p>
          <a:p>
            <a:pPr algn="just">
              <a:buNone/>
            </a:pPr>
            <a:endParaRPr lang="hr-HR" dirty="0"/>
          </a:p>
          <a:p>
            <a:pPr algn="just"/>
            <a:endParaRPr lang="hr-HR" dirty="0"/>
          </a:p>
          <a:p>
            <a:pPr algn="just"/>
            <a:endParaRPr lang="hr-HR" dirty="0"/>
          </a:p>
          <a:p>
            <a:pPr algn="just"/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“RANO SUNCE U ŠUMI”</a:t>
            </a:r>
          </a:p>
        </p:txBody>
      </p:sp>
    </p:spTree>
  </p:cSld>
  <p:clrMapOvr>
    <a:masterClrMapping/>
  </p:clrMapOvr>
  <p:transition advTm="191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PROLJETNA ŠUMA</a:t>
            </a:r>
          </a:p>
        </p:txBody>
      </p:sp>
      <p:pic>
        <p:nvPicPr>
          <p:cNvPr id="1026" name="Picture 2" descr="C:\Users\korisnik\Pictures\Nova mapa\imagesZ349SYW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714488"/>
            <a:ext cx="2877159" cy="4323600"/>
          </a:xfrm>
          <a:prstGeom prst="rect">
            <a:avLst/>
          </a:prstGeom>
          <a:noFill/>
        </p:spPr>
      </p:pic>
    </p:spTree>
  </p:cSld>
  <p:clrMapOvr>
    <a:masterClrMapping/>
  </p:clrMapOvr>
  <p:transition advTm="91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/>
            <a:r>
              <a:rPr lang="hr-HR" dirty="0"/>
              <a:t>Pjesma počinje metaforičkim stihom, blijedom jutarnjom zvijezdom na nebu, koju će uskoro </a:t>
            </a:r>
          </a:p>
          <a:p>
            <a:pPr algn="just"/>
            <a:r>
              <a:rPr lang="hr-HR" dirty="0"/>
              <a:t>Zamijeniti danja svjetlost  (“jutarnja zvijezda u nebo pribodena”).</a:t>
            </a:r>
          </a:p>
          <a:p>
            <a:pPr algn="just"/>
            <a:r>
              <a:rPr lang="hr-HR" dirty="0"/>
              <a:t>Uspomena na Božić i božićno drvce je u simboličnom ukrasu (pozlaćen orah).</a:t>
            </a:r>
          </a:p>
          <a:p>
            <a:pPr algn="just"/>
            <a:r>
              <a:rPr lang="hr-HR" dirty="0"/>
              <a:t>I početni stih druge strofe je slikovita metafora:</a:t>
            </a:r>
          </a:p>
          <a:p>
            <a:pPr algn="just"/>
            <a:r>
              <a:rPr lang="hr-HR" dirty="0"/>
              <a:t>“Rasklopila je snene oči zora” – zabijelio se dan.</a:t>
            </a:r>
          </a:p>
          <a:p>
            <a:pPr algn="just"/>
            <a:r>
              <a:rPr lang="hr-HR" dirty="0"/>
              <a:t> Pjesnik se sjeća cvjetanja jabuka uz potok u proljeće  što u bijelim haljinama proljetno mirišu</a:t>
            </a:r>
          </a:p>
          <a:p>
            <a:pPr algn="just"/>
            <a:r>
              <a:rPr lang="hr-HR" dirty="0"/>
              <a:t>( vidna slika).</a:t>
            </a:r>
          </a:p>
          <a:p>
            <a:pPr algn="just"/>
            <a:r>
              <a:rPr lang="hr-HR" dirty="0"/>
              <a:t>Idućim stihovima izražava sjećanje na oca koji više u rodnom </a:t>
            </a:r>
            <a:r>
              <a:rPr lang="hr-HR" dirty="0" err="1"/>
              <a:t>Rastušju</a:t>
            </a:r>
            <a:r>
              <a:rPr lang="hr-HR" dirty="0"/>
              <a:t> ne čuje cvrkut ptica:</a:t>
            </a:r>
          </a:p>
          <a:p>
            <a:pPr algn="just"/>
            <a:r>
              <a:rPr lang="hr-HR" dirty="0"/>
              <a:t>“Dopire pjesma ptičja (slušna pjesnička slika)</a:t>
            </a:r>
          </a:p>
          <a:p>
            <a:pPr algn="just"/>
            <a:r>
              <a:rPr lang="hr-HR" dirty="0"/>
              <a:t>Do uha mome ocu…</a:t>
            </a:r>
          </a:p>
          <a:p>
            <a:pPr algn="just"/>
            <a:r>
              <a:rPr lang="hr-HR" dirty="0"/>
              <a:t>Al on je ne sluša”</a:t>
            </a:r>
          </a:p>
          <a:p>
            <a:pPr algn="just"/>
            <a:r>
              <a:rPr lang="hr-HR" dirty="0"/>
              <a:t>U sjećanju je i slika oca koji ore upravljajući plugom u koji su upregnuti konji što izriče usporedbom (para od konja kao tamjan u kadionici).</a:t>
            </a:r>
          </a:p>
          <a:p>
            <a:pPr algn="just"/>
            <a:r>
              <a:rPr lang="hr-HR" dirty="0"/>
              <a:t>Prve četiri strofe se izmjenjuju kao  dva distiha (strofe od dva stiha) i dva katrena (strofe od četiri stiha). Zadnja strofa je </a:t>
            </a:r>
            <a:r>
              <a:rPr lang="hr-HR" dirty="0" err="1"/>
              <a:t>sestina</a:t>
            </a:r>
            <a:r>
              <a:rPr lang="hr-HR" dirty="0"/>
              <a:t>.</a:t>
            </a:r>
          </a:p>
          <a:p>
            <a:pPr algn="just"/>
            <a:r>
              <a:rPr lang="hr-HR" dirty="0"/>
              <a:t>U stihovima su česte asonance (ponavljanje samoglasnika: a, e, o) i aliteracije (ponavljanje suglasnika: j, n, r).</a:t>
            </a:r>
          </a:p>
          <a:p>
            <a:pPr algn="just"/>
            <a:r>
              <a:rPr lang="hr-HR" dirty="0"/>
              <a:t>Pjesma je osobna jer otkriva pjesnikovo sjećanje na oca  u stihovima, uspomenama. </a:t>
            </a:r>
          </a:p>
          <a:p>
            <a:pPr algn="just"/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 “JUTARNJA ZVIJEZDA POZLAĆEN ORAH”</a:t>
            </a:r>
          </a:p>
        </p:txBody>
      </p:sp>
    </p:spTree>
  </p:cSld>
  <p:clrMapOvr>
    <a:masterClrMapping/>
  </p:clrMapOvr>
  <p:transition advTm="1079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hr-HR" dirty="0"/>
              <a:t>Pjesma je osobna jer izražava čežnju iskorijenjenog čovjeka za tlom s kojeg je potekao.</a:t>
            </a:r>
          </a:p>
          <a:p>
            <a:pPr algn="just"/>
            <a:r>
              <a:rPr lang="hr-HR" dirty="0"/>
              <a:t>Stih “htio bih pokidati žice na svojoj zlatnoj harfi” - na početku pjesme metaforički ili preneseno govore da bi pjesnik  želio prekinuti svoj književni rad i pjesništvo jer ga vežu spone prošlosti i vratiti se u zavičaj, u </a:t>
            </a:r>
            <a:r>
              <a:rPr lang="hr-HR" dirty="0" err="1"/>
              <a:t>Rastušje</a:t>
            </a:r>
            <a:r>
              <a:rPr lang="hr-HR" dirty="0"/>
              <a:t>.</a:t>
            </a:r>
          </a:p>
          <a:p>
            <a:pPr algn="just"/>
            <a:r>
              <a:rPr lang="hr-HR" dirty="0"/>
              <a:t>Sjeća se očevog lika, doma koji propada. Htio bi živjeti poput ljudi u rodnom selu:</a:t>
            </a:r>
          </a:p>
          <a:p>
            <a:pPr algn="just"/>
            <a:r>
              <a:rPr lang="hr-HR" dirty="0"/>
              <a:t>“Hodit ću u opancima,</a:t>
            </a:r>
          </a:p>
          <a:p>
            <a:pPr algn="just"/>
            <a:r>
              <a:rPr lang="hr-HR" dirty="0"/>
              <a:t>Kako i oni iđahu,</a:t>
            </a:r>
          </a:p>
          <a:p>
            <a:pPr algn="just"/>
            <a:r>
              <a:rPr lang="hr-HR" dirty="0"/>
              <a:t>I rubine nositi lanene</a:t>
            </a:r>
          </a:p>
          <a:p>
            <a:pPr algn="just"/>
            <a:r>
              <a:rPr lang="hr-HR" dirty="0"/>
              <a:t>Što mi ih žena </a:t>
            </a:r>
            <a:r>
              <a:rPr lang="hr-HR" dirty="0" err="1"/>
              <a:t>otkala</a:t>
            </a:r>
            <a:r>
              <a:rPr lang="hr-HR" dirty="0"/>
              <a:t>.”</a:t>
            </a:r>
          </a:p>
          <a:p>
            <a:pPr algn="just"/>
            <a:r>
              <a:rPr lang="hr-HR" dirty="0"/>
              <a:t>Pjesma je sjetna i nostalgična zbog tuge za rodnim domom, vrlo osjećajna, osobna i zavičajna.</a:t>
            </a:r>
          </a:p>
          <a:p>
            <a:pPr algn="just"/>
            <a:r>
              <a:rPr lang="hr-HR" dirty="0"/>
              <a:t>Ritam pjesme je spor zbog čestih stanki u dužim stihovima. </a:t>
            </a:r>
          </a:p>
          <a:p>
            <a:pPr algn="just"/>
            <a:r>
              <a:rPr lang="hr-HR" dirty="0"/>
              <a:t>(Sabrane pjesme, 1975.: 193-194)</a:t>
            </a:r>
          </a:p>
          <a:p>
            <a:pPr algn="just">
              <a:buNone/>
            </a:pPr>
            <a:endParaRPr lang="hr-HR" dirty="0"/>
          </a:p>
          <a:p>
            <a:pPr algn="just"/>
            <a:endParaRPr lang="hr-HR" dirty="0"/>
          </a:p>
          <a:p>
            <a:pPr algn="just"/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“HTIO BIH POKIDATI ŽICE”</a:t>
            </a:r>
          </a:p>
        </p:txBody>
      </p:sp>
    </p:spTree>
  </p:cSld>
  <p:clrMapOvr>
    <a:masterClrMapping/>
  </p:clrMapOvr>
  <p:transition advTm="1023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TADIJANOVIĆEV RODNI DOM</a:t>
            </a:r>
          </a:p>
        </p:txBody>
      </p:sp>
      <p:pic>
        <p:nvPicPr>
          <p:cNvPr id="1026" name="Picture 2" descr="C:\Users\korisnik\Pictures\Nova mapa (2)\neimenovan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14488"/>
            <a:ext cx="5767423" cy="4320000"/>
          </a:xfrm>
          <a:prstGeom prst="rect">
            <a:avLst/>
          </a:prstGeom>
          <a:noFill/>
        </p:spPr>
      </p:pic>
    </p:spTree>
  </p:cSld>
  <p:clrMapOvr>
    <a:masterClrMapping/>
  </p:clrMapOvr>
  <p:transition advTm="855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just"/>
            <a:r>
              <a:rPr lang="hr-HR" dirty="0"/>
              <a:t>Pjesma je objavljena u zbirci “Prsten”, u drugoj pjesničkoj etapi kada se u Tadijanovićevoj poeziji pojavljuju urbani motivi grada, ali još nije potpuno napustio zavičajne motive. </a:t>
            </a:r>
          </a:p>
          <a:p>
            <a:pPr algn="just"/>
            <a:r>
              <a:rPr lang="hr-HR" dirty="0"/>
              <a:t>Pjesnik iznosi svoj doživljaj večeri u Firenci. Gleda sjaj firentinskih svjetiljaka što se odražava u rijeci </a:t>
            </a:r>
            <a:r>
              <a:rPr lang="hr-HR" dirty="0" err="1"/>
              <a:t>Arno</a:t>
            </a:r>
            <a:r>
              <a:rPr lang="hr-HR" dirty="0"/>
              <a:t>. </a:t>
            </a:r>
          </a:p>
          <a:p>
            <a:pPr algn="just"/>
            <a:r>
              <a:rPr lang="hr-HR" dirty="0"/>
              <a:t>Dok su nad gradom blještala ta svjetla,  sjetio se djetinjstva u vinogradu, kad su u </a:t>
            </a:r>
            <a:r>
              <a:rPr lang="hr-HR" dirty="0" err="1"/>
              <a:t>Rastušju</a:t>
            </a:r>
            <a:r>
              <a:rPr lang="hr-HR" dirty="0"/>
              <a:t> nad njim drhtale zvijezde. Oživjele su uspomene na majku, sestre i rodnu kuću:</a:t>
            </a:r>
          </a:p>
          <a:p>
            <a:pPr algn="just"/>
            <a:r>
              <a:rPr lang="hr-HR" dirty="0"/>
              <a:t>“jeste li spremile ljetinu,</a:t>
            </a:r>
          </a:p>
          <a:p>
            <a:pPr algn="just"/>
            <a:r>
              <a:rPr lang="hr-HR" dirty="0"/>
              <a:t>Vas tri koje ste same ostale</a:t>
            </a:r>
          </a:p>
          <a:p>
            <a:pPr algn="just"/>
            <a:r>
              <a:rPr lang="hr-HR" dirty="0"/>
              <a:t>Kod starinske kuće mojih djedova</a:t>
            </a:r>
          </a:p>
          <a:p>
            <a:pPr algn="just"/>
            <a:r>
              <a:rPr lang="hr-HR" dirty="0"/>
              <a:t>Čuvajući oganj da ne zgasne med zidovima…?”</a:t>
            </a:r>
          </a:p>
          <a:p>
            <a:pPr algn="just"/>
            <a:r>
              <a:rPr lang="hr-HR" dirty="0"/>
              <a:t>U San Lorenzu pjesnik je promatrao “Zoru”,  djelo ruku kipara </a:t>
            </a:r>
            <a:r>
              <a:rPr lang="hr-HR" dirty="0" err="1"/>
              <a:t>Michelangela</a:t>
            </a:r>
            <a:r>
              <a:rPr lang="hr-HR" dirty="0"/>
              <a:t> koje uspoređuje s rukama zemljoradnika. To je izraženo kontrastom ili suprotstavljanjem dviju pjesničkih slika:                                                                                        “Ne mogu vjerovati da su Vaše ruke </a:t>
            </a:r>
          </a:p>
          <a:p>
            <a:pPr algn="just"/>
            <a:r>
              <a:rPr lang="hr-HR" dirty="0"/>
              <a:t>Mrtve. Mrtve ruke.</a:t>
            </a:r>
          </a:p>
          <a:p>
            <a:pPr algn="just"/>
            <a:r>
              <a:rPr lang="hr-HR" dirty="0"/>
              <a:t>Mislim na moje polje koje su neznane </a:t>
            </a:r>
          </a:p>
          <a:p>
            <a:pPr algn="just"/>
            <a:r>
              <a:rPr lang="hr-HR" dirty="0"/>
              <a:t>Ruke požele, spavaj, srce moje…”</a:t>
            </a:r>
          </a:p>
          <a:p>
            <a:pPr algn="just"/>
            <a:r>
              <a:rPr lang="hr-HR" dirty="0"/>
              <a:t>Pjesnik teži miru, da mu srce bude spokojno dok razmišlja o  umjetniku i svojim bližnjima, o onima </a:t>
            </a:r>
          </a:p>
          <a:p>
            <a:pPr algn="just"/>
            <a:r>
              <a:rPr lang="hr-HR" dirty="0"/>
              <a:t>kojih više nema. </a:t>
            </a:r>
          </a:p>
          <a:p>
            <a:pPr algn="just"/>
            <a:r>
              <a:rPr lang="hr-HR" dirty="0"/>
              <a:t>“Spavaj, srce moje. Vjetar, i zlato, i kosti.</a:t>
            </a:r>
          </a:p>
          <a:p>
            <a:pPr algn="just">
              <a:buNone/>
            </a:pPr>
            <a:r>
              <a:rPr lang="hr-HR" dirty="0"/>
              <a:t>       I pepeo. Spavaj.” </a:t>
            </a:r>
          </a:p>
          <a:p>
            <a:pPr algn="just">
              <a:buNone/>
            </a:pPr>
            <a:r>
              <a:rPr lang="hr-HR" dirty="0"/>
              <a:t>       (Sabrane pjesme, 1975.: 230-231)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“VEČER NAD GRADOM”</a:t>
            </a:r>
          </a:p>
        </p:txBody>
      </p:sp>
    </p:spTree>
  </p:cSld>
  <p:clrMapOvr>
    <a:masterClrMapping/>
  </p:clrMapOvr>
  <p:transition advTm="1927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 NOĆ U FIRENCI</a:t>
            </a:r>
          </a:p>
        </p:txBody>
      </p:sp>
      <p:pic>
        <p:nvPicPr>
          <p:cNvPr id="1026" name="Picture 2" descr="C:\Users\Public\Pictures\Sample Pictures\Bez naslov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714285" cy="4320000"/>
          </a:xfrm>
          <a:prstGeom prst="rect">
            <a:avLst/>
          </a:prstGeom>
          <a:noFill/>
        </p:spPr>
      </p:pic>
    </p:spTree>
  </p:cSld>
  <p:clrMapOvr>
    <a:masterClrMapping/>
  </p:clrMapOvr>
  <p:transition advTm="727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/>
            <a:r>
              <a:rPr lang="hr-HR" dirty="0"/>
              <a:t>Pjesnik u stihovima pjesme govori o svojoj mladenačkoj simpatiji.  Bježi od djevojčice, a sanja nje lik:</a:t>
            </a:r>
          </a:p>
          <a:p>
            <a:pPr algn="just"/>
            <a:r>
              <a:rPr lang="hr-HR" dirty="0"/>
              <a:t>“Ali kad te u daljini ugledam,</a:t>
            </a:r>
          </a:p>
          <a:p>
            <a:pPr algn="just"/>
            <a:r>
              <a:rPr lang="hr-HR" dirty="0"/>
              <a:t>Prelazim na drugu stranu, protivnu,</a:t>
            </a:r>
          </a:p>
          <a:p>
            <a:pPr algn="just"/>
            <a:r>
              <a:rPr lang="hr-HR" dirty="0"/>
              <a:t>Gdje me nećeš opaziti</a:t>
            </a:r>
          </a:p>
          <a:p>
            <a:pPr algn="just"/>
            <a:r>
              <a:rPr lang="hr-HR" dirty="0"/>
              <a:t>Između prolaznika mnogih.”</a:t>
            </a:r>
          </a:p>
          <a:p>
            <a:pPr algn="just"/>
            <a:r>
              <a:rPr lang="hr-HR" dirty="0"/>
              <a:t>Misao tu prelazi iz stiha u stih pa je to </a:t>
            </a:r>
            <a:r>
              <a:rPr lang="hr-HR" dirty="0" err="1"/>
              <a:t>opkoračenje</a:t>
            </a:r>
            <a:r>
              <a:rPr lang="hr-HR" dirty="0"/>
              <a:t>.</a:t>
            </a:r>
          </a:p>
          <a:p>
            <a:pPr algn="just"/>
            <a:r>
              <a:rPr lang="hr-HR" dirty="0"/>
              <a:t>U drugoj strofi je izrazita pjesnička slika jer se dječak skriva za ugla kuće ili stabla da ga ne može vidjeti:</a:t>
            </a:r>
          </a:p>
          <a:p>
            <a:pPr algn="just"/>
            <a:r>
              <a:rPr lang="hr-HR" dirty="0"/>
              <a:t>“Pred tobom se sakrivam</a:t>
            </a:r>
          </a:p>
          <a:p>
            <a:pPr algn="just"/>
            <a:r>
              <a:rPr lang="hr-HR" dirty="0"/>
              <a:t>Za uglove ulične</a:t>
            </a:r>
          </a:p>
          <a:p>
            <a:pPr algn="just"/>
            <a:r>
              <a:rPr lang="hr-HR" dirty="0"/>
              <a:t>Ili za široka stabla.”</a:t>
            </a:r>
          </a:p>
          <a:p>
            <a:pPr algn="just"/>
            <a:r>
              <a:rPr lang="hr-HR" dirty="0"/>
              <a:t>Pjesnik ipak u snu zamišlja da ide pored nje:</a:t>
            </a:r>
          </a:p>
          <a:p>
            <a:pPr algn="just"/>
            <a:r>
              <a:rPr lang="hr-HR" dirty="0"/>
              <a:t>“U noći sanjam kako idem pored tebe.”</a:t>
            </a:r>
          </a:p>
          <a:p>
            <a:pPr algn="just"/>
            <a:r>
              <a:rPr lang="hr-HR" dirty="0"/>
              <a:t>Strofe su sadržajno </a:t>
            </a:r>
            <a:r>
              <a:rPr lang="hr-HR" dirty="0" err="1"/>
              <a:t>kontrastirane</a:t>
            </a:r>
            <a:r>
              <a:rPr lang="hr-HR" dirty="0"/>
              <a:t> (suprotstavljene) s obzirom na posljednji stih pjesme.</a:t>
            </a:r>
          </a:p>
          <a:p>
            <a:pPr algn="just"/>
            <a:r>
              <a:rPr lang="hr-HR" dirty="0"/>
              <a:t>Pjesma je lirska, osjećajna i slikovita. Sastoji  se od dva katrena.</a:t>
            </a:r>
          </a:p>
          <a:p>
            <a:pPr algn="just"/>
            <a:r>
              <a:rPr lang="hr-HR" dirty="0"/>
              <a:t>Stih je duži i kraći (dvanaesterac, jedanaesterac i osmerac).</a:t>
            </a:r>
          </a:p>
          <a:p>
            <a:pPr algn="just"/>
            <a:r>
              <a:rPr lang="hr-HR" dirty="0"/>
              <a:t>Pjesma se odnosi na pjesničku cjelinu “Romon mladog izvora” u zbirci “Srebrne svirale”.</a:t>
            </a:r>
          </a:p>
          <a:p>
            <a:pPr algn="just"/>
            <a:r>
              <a:rPr lang="hr-HR" dirty="0"/>
              <a:t>(Sabrane pjesme, 1975..: 83)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/>
              <a:t>  “SANJAM KAKO IDEM PORED TEBE”</a:t>
            </a:r>
          </a:p>
        </p:txBody>
      </p:sp>
    </p:spTree>
  </p:cSld>
  <p:clrMapOvr>
    <a:masterClrMapping/>
  </p:clrMapOvr>
  <p:transition advTm="78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hr-HR" dirty="0"/>
              <a:t>“Dragutin Tadijanović rođen je 4.studenoga 1905. godine u </a:t>
            </a:r>
            <a:r>
              <a:rPr lang="hr-HR" dirty="0" err="1"/>
              <a:t>Rastušju</a:t>
            </a:r>
            <a:r>
              <a:rPr lang="hr-HR" dirty="0"/>
              <a:t> kod </a:t>
            </a:r>
            <a:r>
              <a:rPr lang="hr-HR"/>
              <a:t>Slavonskog Broda</a:t>
            </a:r>
            <a:r>
              <a:rPr lang="hr-HR" dirty="0"/>
              <a:t>. Završio je Realnu gimnaziju u Slavonskom Brodu te povijest, južnoslavenske književnosti i filozofiju na Filozofskom fakultetu u Zagrebu 1937. godine. Djelovao je kao urednik u izdavačkim poduzećima: Narodne novine, Matica hrvatska,  Zora, Djela hrvatskih pisaca i Hrvatski pjesnici. </a:t>
            </a:r>
          </a:p>
          <a:p>
            <a:pPr algn="just"/>
            <a:r>
              <a:rPr lang="hr-HR" dirty="0"/>
              <a:t>Bio je ravnatelj Instituta za književnost Akademije znanosti i umjetnosti kao prosvjetni viši pristav u Banovini Hrvatskoj, u Društvu književnika Hrvatske  predsjednik (1964.-1985.).”</a:t>
            </a:r>
          </a:p>
          <a:p>
            <a:pPr algn="just"/>
            <a:r>
              <a:rPr lang="hr-HR" dirty="0"/>
              <a:t>“Vremenski okvir, u kojem se pojavljuje i razvija pjesnička ličnost Tadijanovićeva, jest razdoblje između dva svjetska rata, burno,  revolucionarno, složeno doba, puno traženja i proturječja u svim oblastima duhovnog i materijalnog života.”</a:t>
            </a:r>
          </a:p>
          <a:p>
            <a:pPr algn="just"/>
            <a:r>
              <a:rPr lang="hr-HR" dirty="0"/>
              <a:t>“Čim su se pojavili prvi Tadijanovićevi stihovi, u njima se očitovao sasvim novi svježi talent, koji ni po sadržaju, ni po formi nije imao pred sobom uzora.”</a:t>
            </a:r>
          </a:p>
          <a:p>
            <a:pPr algn="just"/>
            <a:r>
              <a:rPr lang="hr-HR" dirty="0"/>
              <a:t>(Kaštelan, 1975.: 510-511)</a:t>
            </a:r>
          </a:p>
          <a:p>
            <a:pPr algn="just"/>
            <a:r>
              <a:rPr lang="hr-HR" dirty="0">
                <a:hlinkClick r:id="rId2"/>
              </a:rPr>
              <a:t>https://hr.wikipedia.org/viki/Dragutin</a:t>
            </a:r>
            <a:r>
              <a:rPr lang="hr-HR" dirty="0"/>
              <a:t> Tadijanović</a:t>
            </a:r>
          </a:p>
          <a:p>
            <a:pPr algn="just"/>
            <a:endParaRPr lang="hr-HR" dirty="0"/>
          </a:p>
          <a:p>
            <a:pPr algn="just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PJESNIKOV ŽIVOTNI PUT</a:t>
            </a:r>
          </a:p>
        </p:txBody>
      </p:sp>
    </p:spTree>
  </p:cSld>
  <p:clrMapOvr>
    <a:masterClrMapping/>
  </p:clrMapOvr>
  <p:transition advTm="17559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hr-HR" dirty="0"/>
              <a:t>Pjesma je pejzažna jer predočava ljetni krajolik Dalmacije.  Počinje personifikacijom maslinika u vizualnoj slici:</a:t>
            </a:r>
          </a:p>
          <a:p>
            <a:pPr algn="just"/>
            <a:r>
              <a:rPr lang="hr-HR" dirty="0"/>
              <a:t>“Snove </a:t>
            </a:r>
            <a:r>
              <a:rPr lang="hr-HR" dirty="0" err="1"/>
              <a:t>sniju</a:t>
            </a:r>
            <a:r>
              <a:rPr lang="hr-HR" dirty="0"/>
              <a:t> stari maslinici;</a:t>
            </a:r>
          </a:p>
          <a:p>
            <a:pPr algn="just"/>
            <a:r>
              <a:rPr lang="hr-HR" dirty="0"/>
              <a:t>Zelene se rodni vinogradi”</a:t>
            </a:r>
          </a:p>
          <a:p>
            <a:pPr algn="just"/>
            <a:r>
              <a:rPr lang="hr-HR" dirty="0"/>
              <a:t>Pjesnik se divi toplom suncu mediterana jer na stablima zriju žuti limunovi, slatke naranče i masline.</a:t>
            </a:r>
          </a:p>
          <a:p>
            <a:pPr algn="just"/>
            <a:r>
              <a:rPr lang="hr-HR" dirty="0"/>
              <a:t>Miris voća izražen je mirisnom ili </a:t>
            </a:r>
            <a:r>
              <a:rPr lang="hr-HR" dirty="0" err="1"/>
              <a:t>olfaktivnom</a:t>
            </a:r>
            <a:r>
              <a:rPr lang="hr-HR" dirty="0"/>
              <a:t> pjesničkom slikom:</a:t>
            </a:r>
          </a:p>
          <a:p>
            <a:pPr algn="just"/>
            <a:r>
              <a:rPr lang="hr-HR" dirty="0"/>
              <a:t>“Šalju miris raskošno u prostor”</a:t>
            </a:r>
          </a:p>
          <a:p>
            <a:pPr algn="just"/>
            <a:r>
              <a:rPr lang="hr-HR" dirty="0"/>
              <a:t>Vjetar je dočaran u taktilnoj pjesničkoj slici:</a:t>
            </a:r>
          </a:p>
          <a:p>
            <a:pPr algn="just"/>
            <a:r>
              <a:rPr lang="hr-HR" dirty="0"/>
              <a:t>“Vjetar njiše vitkim čempresima”</a:t>
            </a:r>
          </a:p>
          <a:p>
            <a:pPr algn="just"/>
            <a:r>
              <a:rPr lang="hr-HR" dirty="0"/>
              <a:t>U završnim stihovima more je personificirano, čini se kao da je zaspalo:</a:t>
            </a:r>
          </a:p>
          <a:p>
            <a:pPr algn="just"/>
            <a:r>
              <a:rPr lang="hr-HR" dirty="0"/>
              <a:t>“More mirno. Vali pozaspali.”</a:t>
            </a:r>
          </a:p>
          <a:p>
            <a:pPr algn="just"/>
            <a:r>
              <a:rPr lang="hr-HR" dirty="0"/>
              <a:t>U toj mirnoj slici jedino je galeb u letu, ali nitko ne zna kamo leti.</a:t>
            </a:r>
          </a:p>
          <a:p>
            <a:pPr algn="just"/>
            <a:r>
              <a:rPr lang="hr-HR" dirty="0"/>
              <a:t>Stih je većinom slobodan, a rima je djelomice parna u posljednjim stihove prve i četvrte strofe (visine-doline; leti-</a:t>
            </a:r>
            <a:r>
              <a:rPr lang="hr-HR" dirty="0" err="1"/>
              <a:t>leti</a:t>
            </a:r>
            <a:r>
              <a:rPr lang="hr-HR" dirty="0"/>
              <a:t>).</a:t>
            </a:r>
          </a:p>
          <a:p>
            <a:pPr algn="just"/>
            <a:r>
              <a:rPr lang="hr-HR" dirty="0"/>
              <a:t>Pjesma je pisana u obliku soneta jer se sastoji od dva katrena i dvije tercine.</a:t>
            </a:r>
          </a:p>
          <a:p>
            <a:pPr algn="just"/>
            <a:endParaRPr lang="hr-HR" dirty="0"/>
          </a:p>
          <a:p>
            <a:pPr algn="just"/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“SNOVE SNIJU STARI MASLINICI”</a:t>
            </a:r>
          </a:p>
        </p:txBody>
      </p:sp>
    </p:spTree>
  </p:cSld>
  <p:clrMapOvr>
    <a:masterClrMapping/>
  </p:clrMapOvr>
  <p:transition advTm="207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MEDITERANSKI KRAJOLIK LJETI</a:t>
            </a:r>
          </a:p>
        </p:txBody>
      </p:sp>
      <p:pic>
        <p:nvPicPr>
          <p:cNvPr id="1026" name="Picture 2" descr="C:\Users\korisnik\Pictures\Nova mapa\imagesSKWIFEM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6289412" cy="3600000"/>
          </a:xfrm>
          <a:prstGeom prst="rect">
            <a:avLst/>
          </a:prstGeom>
          <a:noFill/>
        </p:spPr>
      </p:pic>
    </p:spTree>
  </p:cSld>
  <p:clrMapOvr>
    <a:masterClrMapping/>
  </p:clrMapOvr>
  <p:transition advTm="879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/>
            <a:r>
              <a:rPr lang="hr-HR" dirty="0"/>
              <a:t>Pjesma je dio pjesničke cjeline “Dani djetinjstva” u zbirci “Srebrne svirale”.  Kao đak pjesnik je promatrao sa školske ograde kao cestom prolazi vojska ukorak, što je izrazio vidnom pjesničkom slikom:</a:t>
            </a:r>
          </a:p>
          <a:p>
            <a:pPr algn="just"/>
            <a:r>
              <a:rPr lang="hr-HR" dirty="0"/>
              <a:t>“Puceta sjajna, žuta, u suncu blistaju;</a:t>
            </a:r>
          </a:p>
          <a:p>
            <a:pPr algn="just"/>
            <a:r>
              <a:rPr lang="hr-HR" dirty="0"/>
              <a:t>Sviraju trublje, žute, sjajne, svinute;</a:t>
            </a:r>
          </a:p>
          <a:p>
            <a:pPr algn="just"/>
            <a:r>
              <a:rPr lang="hr-HR" dirty="0"/>
              <a:t>Udara bubanj i žuti poklopci” – slušna pjesnička slika i onomatopeja</a:t>
            </a:r>
          </a:p>
          <a:p>
            <a:pPr algn="just"/>
            <a:r>
              <a:rPr lang="hr-HR" dirty="0"/>
              <a:t>Kao dječak zavidi učiteljici koja sa školskih stuba vidi sve. Smatra da bi đacima bilo bolje da je na mjestu učiteljice jer bi dao djeci da promatraju i iznesu viđeno.</a:t>
            </a:r>
          </a:p>
          <a:p>
            <a:pPr algn="just"/>
            <a:r>
              <a:rPr lang="hr-HR" dirty="0"/>
              <a:t>Učiteljica pozove djecu u razred i svi pođu u učionicu, a on to đačkim jezikom izražava u usporedbi:</a:t>
            </a:r>
          </a:p>
          <a:p>
            <a:pPr algn="just"/>
            <a:r>
              <a:rPr lang="hr-HR" dirty="0"/>
              <a:t>“U razred! U razred! I svi odmah trčimo</a:t>
            </a:r>
          </a:p>
          <a:p>
            <a:pPr algn="just"/>
            <a:r>
              <a:rPr lang="hr-HR" dirty="0"/>
              <a:t>Kao da nas čeka med, a ne računica.”</a:t>
            </a:r>
          </a:p>
          <a:p>
            <a:pPr algn="just"/>
            <a:r>
              <a:rPr lang="hr-HR" dirty="0"/>
              <a:t>Pjesma se sastoji od dva distiha i četiri katrena.  Stih je duži (</a:t>
            </a:r>
            <a:r>
              <a:rPr lang="hr-HR" dirty="0" err="1"/>
              <a:t>četrnaesterac</a:t>
            </a:r>
            <a:r>
              <a:rPr lang="hr-HR" dirty="0"/>
              <a:t>) i kraći (osmerac).</a:t>
            </a:r>
          </a:p>
          <a:p>
            <a:pPr algn="just"/>
            <a:r>
              <a:rPr lang="hr-HR" dirty="0"/>
              <a:t>Stih je slobodan, a ritam polagan zbog čestih stanki u stihovima kod </a:t>
            </a:r>
            <a:r>
              <a:rPr lang="hr-HR" dirty="0" err="1"/>
              <a:t>trotočja</a:t>
            </a:r>
            <a:r>
              <a:rPr lang="hr-HR" dirty="0"/>
              <a:t>.</a:t>
            </a:r>
          </a:p>
          <a:p>
            <a:pPr algn="just"/>
            <a:r>
              <a:rPr lang="hr-HR" dirty="0"/>
              <a:t>(Sabrane pjesme, 1975.: 118)</a:t>
            </a:r>
          </a:p>
          <a:p>
            <a:pPr algn="just"/>
            <a:endParaRPr lang="hr-HR" dirty="0"/>
          </a:p>
          <a:p>
            <a:pPr algn="just"/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“DA SAM JA UČITELJICA”</a:t>
            </a:r>
          </a:p>
        </p:txBody>
      </p:sp>
    </p:spTree>
  </p:cSld>
  <p:clrMapOvr>
    <a:masterClrMapping/>
  </p:clrMapOvr>
  <p:transition advTm="1927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/>
            <a:r>
              <a:rPr lang="hr-HR" dirty="0"/>
              <a:t>Knjižnica je ustanova koja nabavlja, stručno obrađuje, čuva i daje na korištenje raznovrsnu knjižničnu građu.</a:t>
            </a:r>
          </a:p>
          <a:p>
            <a:pPr algn="just"/>
            <a:r>
              <a:rPr lang="hr-HR" dirty="0"/>
              <a:t>UNESCO (organizacija Ujedinjenih nacija za obrazovanje, znanost i kulturu) koja razvrstava knjižnice prema građi i pristupu korisnicima na:</a:t>
            </a:r>
          </a:p>
          <a:p>
            <a:pPr algn="just"/>
            <a:r>
              <a:rPr lang="hr-HR" dirty="0"/>
              <a:t>nacionalne, znanstvene, školske, visokoškolske, specijalne (stručne), narodne i gradske.</a:t>
            </a:r>
          </a:p>
          <a:p>
            <a:pPr algn="just"/>
            <a:r>
              <a:rPr lang="hr-HR" dirty="0"/>
              <a:t>Tiskanu građu u knjižnici čine: knjige, časopisi, stripovi i brošure.</a:t>
            </a:r>
          </a:p>
          <a:p>
            <a:pPr algn="just"/>
            <a:r>
              <a:rPr lang="hr-HR" dirty="0"/>
              <a:t>Audiovizualna i elektronička građa odnosi se na: CD, DVD, kasete, TV, računalo.</a:t>
            </a:r>
          </a:p>
          <a:p>
            <a:pPr algn="just"/>
            <a:r>
              <a:rPr lang="hr-HR" dirty="0"/>
              <a:t>Referentna zbirka je sastavljena od tiskanih djela: enciklopedija, leksikona, rječnika, atlasa, pravopisa i gramatika. Služi za pronalaženje potrebnog podatka.</a:t>
            </a:r>
          </a:p>
          <a:p>
            <a:pPr algn="just"/>
            <a:r>
              <a:rPr lang="hr-HR" dirty="0"/>
              <a:t>Enciklopedije su stručne knjige koje abecednim redom sustavno obrađuju činjenice i spoznaje o cjelokupnom ljudskom znanju. Opće se odnose na sva područja ljudskog znanja, a specijalne samo na neko područje (tehnička, glazbena, sportska, pomorska…).</a:t>
            </a:r>
          </a:p>
          <a:p>
            <a:pPr algn="just"/>
            <a:r>
              <a:rPr lang="hr-HR" dirty="0"/>
              <a:t>Na početku ili na kraju enciklopedije je predmetno kazalo u kojem su zapisani svi pojmovi objašnjeni u enciklopediji abecednim redom. </a:t>
            </a:r>
          </a:p>
          <a:p>
            <a:pPr algn="just"/>
            <a:r>
              <a:rPr lang="hr-HR" dirty="0"/>
              <a:t>Rječnici sadrže popis riječi nekog jezika poredanih abecednim redom.</a:t>
            </a:r>
          </a:p>
          <a:p>
            <a:pPr algn="just"/>
            <a:r>
              <a:rPr lang="hr-HR" dirty="0"/>
              <a:t>Pravopis je skup pravila o pravilnom pisanju u nekom jeziku.</a:t>
            </a:r>
          </a:p>
          <a:p>
            <a:pPr algn="just"/>
            <a:r>
              <a:rPr lang="hr-HR" dirty="0"/>
              <a:t>Gramatika se odnosi na jezik (vrste i tvorba glasova, tvorba riječi, oblici riječi, vrste rečenica).</a:t>
            </a:r>
          </a:p>
          <a:p>
            <a:pPr algn="just"/>
            <a:r>
              <a:rPr lang="hr-HR" dirty="0"/>
              <a:t>Atlas </a:t>
            </a:r>
            <a:r>
              <a:rPr lang="hr-HR" dirty="0" err="1"/>
              <a:t>isadrži</a:t>
            </a:r>
            <a:r>
              <a:rPr lang="hr-HR" dirty="0"/>
              <a:t>  zemljopisne karte pojedinih zemalja svijeta.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hr-HR" dirty="0"/>
              <a:t>                VRSTE KNJIŽNICA</a:t>
            </a:r>
          </a:p>
        </p:txBody>
      </p:sp>
    </p:spTree>
  </p:cSld>
  <p:clrMapOvr>
    <a:masterClrMapping/>
  </p:clrMapOvr>
  <p:transition advTm="1087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NACIONALNA I SVEUČILIŠNA KNJIŽNICA  </a:t>
            </a:r>
            <a:br>
              <a:rPr lang="hr-HR" dirty="0"/>
            </a:br>
            <a:r>
              <a:rPr lang="hr-HR" dirty="0"/>
              <a:t>                    U ZAGREBU</a:t>
            </a:r>
          </a:p>
        </p:txBody>
      </p:sp>
      <p:pic>
        <p:nvPicPr>
          <p:cNvPr id="1026" name="Picture 2" descr="C:\Users\Public\Pictures\Sample Pictures\20_obljetnica_osnivanja_OS_RH_NSK_pan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8229600" cy="3307125"/>
          </a:xfrm>
          <a:prstGeom prst="rect">
            <a:avLst/>
          </a:prstGeom>
          <a:noFill/>
        </p:spPr>
      </p:pic>
    </p:spTree>
  </p:cSld>
  <p:clrMapOvr>
    <a:masterClrMapping/>
  </p:clrMapOvr>
  <p:transition advTm="783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hr-HR" dirty="0" err="1"/>
              <a:t>Kgz.hr</a:t>
            </a:r>
            <a:r>
              <a:rPr lang="hr-HR" dirty="0"/>
              <a:t>  /katalog    /knjižnica  /usluge   /  izbor knjiga /</a:t>
            </a:r>
          </a:p>
          <a:p>
            <a:r>
              <a:rPr lang="hr-HR" dirty="0"/>
              <a:t>pretraživanje   /složeno pretraživanje  / pregled</a:t>
            </a:r>
          </a:p>
          <a:p>
            <a:r>
              <a:rPr lang="hr-HR" dirty="0"/>
              <a:t>Autor</a:t>
            </a:r>
          </a:p>
          <a:p>
            <a:r>
              <a:rPr lang="hr-HR" dirty="0"/>
              <a:t>Tadijanović, Dragutin</a:t>
            </a:r>
          </a:p>
          <a:p>
            <a:r>
              <a:rPr lang="hr-HR" dirty="0"/>
              <a:t>Katalog</a:t>
            </a:r>
          </a:p>
          <a:p>
            <a:r>
              <a:rPr lang="hr-HR" dirty="0"/>
              <a:t>Dragutin Tadijanović: zbornik radova o pjesniku</a:t>
            </a:r>
          </a:p>
          <a:p>
            <a:r>
              <a:rPr lang="hr-HR" dirty="0"/>
              <a:t>/uredili: Jure Kaštelan…</a:t>
            </a:r>
          </a:p>
          <a:p>
            <a:r>
              <a:rPr lang="hr-HR" dirty="0"/>
              <a:t>Zagreb, Mladost, 1980.</a:t>
            </a:r>
          </a:p>
          <a:p>
            <a:r>
              <a:rPr lang="hr-HR" dirty="0"/>
              <a:t>Dragutin Tadijanović u Dubrovniku 2003.</a:t>
            </a:r>
          </a:p>
          <a:p>
            <a:r>
              <a:rPr lang="hr-HR" dirty="0"/>
              <a:t>/Dubrovnik, N.3, god.14 (2003.), ¾</a:t>
            </a:r>
          </a:p>
          <a:p>
            <a:r>
              <a:rPr lang="hr-HR" dirty="0"/>
              <a:t>Tematski broj</a:t>
            </a:r>
          </a:p>
          <a:p>
            <a:r>
              <a:rPr lang="hr-HR" dirty="0"/>
              <a:t>Za rad u knjižnici</a:t>
            </a:r>
          </a:p>
          <a:p>
            <a:pPr algn="just"/>
            <a:r>
              <a:rPr lang="hr-HR" dirty="0"/>
              <a:t>Antun Gustav Matoš u Ženevi i Parizu: prilozi biografiji / Dragutin Tadijanović</a:t>
            </a:r>
          </a:p>
          <a:p>
            <a:pPr algn="just"/>
            <a:r>
              <a:rPr lang="hr-HR" dirty="0"/>
              <a:t>Građa za povijest književnosti Hrvatske, knj.34 (1994.), </a:t>
            </a:r>
            <a:r>
              <a:rPr lang="hr-HR" dirty="0" err="1"/>
              <a:t>Matošiana</a:t>
            </a:r>
            <a:r>
              <a:rPr lang="hr-HR" dirty="0"/>
              <a:t>, 1.sv.</a:t>
            </a:r>
          </a:p>
          <a:p>
            <a:pPr algn="just"/>
            <a:r>
              <a:rPr lang="hr-HR" dirty="0"/>
              <a:t>Članak za rad u knjižnici (187. str.)</a:t>
            </a:r>
          </a:p>
          <a:p>
            <a:pPr algn="just"/>
            <a:r>
              <a:rPr lang="hr-HR" dirty="0"/>
              <a:t>Pretraživanje kataloga: po autoru, naslovu, anotaciji (bilješci o djelu</a:t>
            </a:r>
            <a:r>
              <a:rPr lang="hr-HR"/>
              <a:t>), UDK-oznaci ili ISBN-u </a:t>
            </a:r>
            <a:endParaRPr lang="hr-HR" dirty="0"/>
          </a:p>
          <a:p>
            <a:pPr>
              <a:buNone/>
            </a:pPr>
            <a:r>
              <a:rPr lang="hr-HR" dirty="0"/>
              <a:t>     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DRAGUTIN TADIJANOVIĆ U KATALOGU            KNJIŽNICA GRADA ZAGREBA</a:t>
            </a:r>
          </a:p>
        </p:txBody>
      </p:sp>
    </p:spTree>
  </p:cSld>
  <p:clrMapOvr>
    <a:masterClrMapping/>
  </p:clrMapOvr>
  <p:transition advTm="623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KGZ – KNJIŽNICE GRADA ZAGREBA</a:t>
            </a:r>
          </a:p>
        </p:txBody>
      </p:sp>
      <p:pic>
        <p:nvPicPr>
          <p:cNvPr id="1026" name="Picture 2" descr="C:\Users\Public\Pictures\Sample Pictures\knjiznic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319223" cy="4320000"/>
          </a:xfrm>
          <a:prstGeom prst="rect">
            <a:avLst/>
          </a:prstGeom>
          <a:noFill/>
        </p:spPr>
      </p:pic>
    </p:spTree>
  </p:cSld>
  <p:clrMapOvr>
    <a:masterClrMapping/>
  </p:clrMapOvr>
  <p:transition advTm="727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err="1"/>
              <a:t>William</a:t>
            </a:r>
            <a:r>
              <a:rPr lang="hr-HR" dirty="0"/>
              <a:t> Shakespeare: Romeo i Julija</a:t>
            </a:r>
          </a:p>
          <a:p>
            <a:r>
              <a:rPr lang="hr-HR" dirty="0"/>
              <a:t>August Šenoa: Prosjak Luka</a:t>
            </a:r>
          </a:p>
          <a:p>
            <a:r>
              <a:rPr lang="hr-HR" dirty="0"/>
              <a:t>Eugen Kumičić: Začuđeni svatovi, Sirota</a:t>
            </a:r>
          </a:p>
          <a:p>
            <a:r>
              <a:rPr lang="hr-HR" dirty="0"/>
              <a:t>Dinko Šimunović: Izabrane pripovijesti (Alkar, </a:t>
            </a:r>
            <a:r>
              <a:rPr lang="hr-HR" dirty="0" err="1"/>
              <a:t>Muljika</a:t>
            </a:r>
            <a:r>
              <a:rPr lang="hr-HR" dirty="0"/>
              <a:t>…)</a:t>
            </a:r>
          </a:p>
          <a:p>
            <a:r>
              <a:rPr lang="hr-HR" dirty="0"/>
              <a:t>Dragutin Tadijanović: Srebrne svirale</a:t>
            </a:r>
          </a:p>
          <a:p>
            <a:r>
              <a:rPr lang="hr-HR" dirty="0"/>
              <a:t>Slavko Kolar: Breza</a:t>
            </a:r>
          </a:p>
          <a:p>
            <a:r>
              <a:rPr lang="hr-HR" dirty="0"/>
              <a:t>Đuro Sudeta: Mor</a:t>
            </a:r>
          </a:p>
          <a:p>
            <a:r>
              <a:rPr lang="hr-HR" dirty="0"/>
              <a:t>Ivan Goran Kovačić: Odabrane pripovijesti</a:t>
            </a:r>
          </a:p>
          <a:p>
            <a:r>
              <a:rPr lang="hr-HR" dirty="0" err="1"/>
              <a:t>Ephraim</a:t>
            </a:r>
            <a:r>
              <a:rPr lang="hr-HR" dirty="0"/>
              <a:t> </a:t>
            </a:r>
            <a:r>
              <a:rPr lang="hr-HR" dirty="0" err="1"/>
              <a:t>Kishon</a:t>
            </a:r>
            <a:r>
              <a:rPr lang="hr-HR" dirty="0"/>
              <a:t>: Kod kuće je najgore</a:t>
            </a:r>
          </a:p>
          <a:p>
            <a:r>
              <a:rPr lang="hr-HR" dirty="0"/>
              <a:t>Nada </a:t>
            </a:r>
            <a:r>
              <a:rPr lang="hr-HR" dirty="0" err="1"/>
              <a:t>Mihelčić</a:t>
            </a:r>
            <a:r>
              <a:rPr lang="hr-HR" dirty="0"/>
              <a:t>: Bilješke jedne gimnazijalke</a:t>
            </a:r>
          </a:p>
          <a:p>
            <a:r>
              <a:rPr lang="hr-HR" dirty="0"/>
              <a:t>Silvija Šesto: Debela, Tko je ubio </a:t>
            </a:r>
            <a:r>
              <a:rPr lang="hr-HR" dirty="0" err="1"/>
              <a:t>pašteticu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E-LEKTIRA ZA 8.ZAZRED /CARNET</a:t>
            </a:r>
          </a:p>
        </p:txBody>
      </p:sp>
    </p:spTree>
  </p:cSld>
  <p:clrMapOvr>
    <a:masterClrMapping/>
  </p:clrMapOvr>
  <p:transition advTm="687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/>
              <a:t>1. </a:t>
            </a:r>
            <a:r>
              <a:rPr lang="hr-HR" dirty="0">
                <a:hlinkClick r:id="rId2"/>
              </a:rPr>
              <a:t>https://hr.wikipedia.org/viki/Dragutin</a:t>
            </a:r>
            <a:r>
              <a:rPr lang="hr-HR" dirty="0"/>
              <a:t> Tadijanović</a:t>
            </a:r>
          </a:p>
          <a:p>
            <a:r>
              <a:rPr lang="hr-HR" dirty="0"/>
              <a:t>2. </a:t>
            </a:r>
            <a:r>
              <a:rPr lang="hr-HR" dirty="0">
                <a:hlinkClick r:id="rId3"/>
              </a:rPr>
              <a:t>http://lektire.hr</a:t>
            </a:r>
            <a:endParaRPr lang="hr-HR" dirty="0"/>
          </a:p>
          <a:p>
            <a:r>
              <a:rPr lang="hr-HR" dirty="0"/>
              <a:t>3. Srebrne svirale/e Lektire</a:t>
            </a:r>
          </a:p>
          <a:p>
            <a:pPr algn="just"/>
            <a:r>
              <a:rPr lang="hr-HR" dirty="0"/>
              <a:t>4. Sabrane pjesme, 1975.: str. 18., 19., 22., 42., 54., 68., </a:t>
            </a:r>
          </a:p>
          <a:p>
            <a:pPr algn="just"/>
            <a:r>
              <a:rPr lang="hr-HR" dirty="0"/>
              <a:t>    83., 94., 118., 170., 193., 194., 230., 231.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     LITERATURA</a:t>
            </a:r>
          </a:p>
        </p:txBody>
      </p:sp>
    </p:spTree>
  </p:cSld>
  <p:clrMapOvr>
    <a:masterClrMapping/>
  </p:clrMapOvr>
  <p:transition advTm="1847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TADIJANOVIĆEVO RODNO RASTUŠJE</a:t>
            </a:r>
          </a:p>
        </p:txBody>
      </p:sp>
      <p:pic>
        <p:nvPicPr>
          <p:cNvPr id="1026" name="Picture 2" descr="C:\Users\korisnik\Pictures\Nova mapa (2)\pjesnik-zaviaja-2-13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5547360" cy="4160520"/>
          </a:xfrm>
          <a:prstGeom prst="rect">
            <a:avLst/>
          </a:prstGeom>
          <a:noFill/>
        </p:spPr>
      </p:pic>
    </p:spTree>
  </p:cSld>
  <p:clrMapOvr>
    <a:masterClrMapping/>
  </p:clrMapOvr>
  <p:transition advTm="2887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hr-HR" dirty="0"/>
              <a:t>  “ Prvu pjesmu  - Tužna jesen - pjesnik je objavio u đačkoj Omladini 1922. pod pseudonimom </a:t>
            </a:r>
            <a:r>
              <a:rPr lang="hr-HR" dirty="0" err="1"/>
              <a:t>Margan</a:t>
            </a:r>
            <a:r>
              <a:rPr lang="hr-HR" dirty="0"/>
              <a:t> </a:t>
            </a:r>
            <a:r>
              <a:rPr lang="hr-HR" dirty="0" err="1"/>
              <a:t>Tadeon</a:t>
            </a:r>
            <a:r>
              <a:rPr lang="hr-HR" dirty="0"/>
              <a:t>. Pod svojim imenom objavljuje od 1930.  u Književniku i Hrvatskoj reviji.  Objavio je oko petsto pjesama u dvadesetak zbirki od 1930. do 1994.:</a:t>
            </a:r>
          </a:p>
          <a:p>
            <a:pPr algn="just"/>
            <a:r>
              <a:rPr lang="hr-HR" dirty="0"/>
              <a:t>Pepeo srca, Dani djetinjstva, Tuga zemlje, Pjesme, Blagdan žetve, Gost u Vučedolu, Srebrne svirale, Prsten, Večer nad gradom, Pjesme i proza, Poezija, Vezan za zemlju, Sabrane pjesme, San, Prijateljstvo riječi, Moje djetinjstvo, Kruh svagdanji, More u meni, Dom tajnovitosti, Čarolije, Sabrana djela I-V.</a:t>
            </a:r>
          </a:p>
          <a:p>
            <a:pPr algn="just"/>
            <a:r>
              <a:rPr lang="hr-HR" dirty="0"/>
              <a:t>U prvoj etapi mladi pjesnik, napustivši zavičaj, odlazi u Zagreb i ostaje povezan s djetinjstvom i prirodom </a:t>
            </a:r>
            <a:r>
              <a:rPr lang="hr-HR" dirty="0" err="1"/>
              <a:t>Rastušja</a:t>
            </a:r>
            <a:r>
              <a:rPr lang="hr-HR" dirty="0"/>
              <a:t> u zbirci – Dani djetinjstva.</a:t>
            </a:r>
          </a:p>
          <a:p>
            <a:pPr algn="just"/>
            <a:r>
              <a:rPr lang="hr-HR" dirty="0"/>
              <a:t>U drugoj etapi koja počinje pjesmom – Večer nad gradom -  pojavljuju se novi urbano-povijesni sadržaji u zbirci – Prsten.</a:t>
            </a:r>
          </a:p>
          <a:p>
            <a:pPr algn="just"/>
            <a:r>
              <a:rPr lang="hr-HR" dirty="0"/>
              <a:t>Nastavljajući tradiciju slobodnog stiha od Kamova do Krleže i A.B.Šimića ostaje pjesnik svakodnevnog govora.  Česte su pauze u stihovima, spor je pjesnički ritam, stih je narodni 8-</a:t>
            </a:r>
            <a:r>
              <a:rPr lang="hr-HR" dirty="0" err="1"/>
              <a:t>erac</a:t>
            </a:r>
            <a:r>
              <a:rPr lang="hr-HR" dirty="0"/>
              <a:t> i 10-</a:t>
            </a:r>
            <a:r>
              <a:rPr lang="hr-HR" dirty="0" err="1"/>
              <a:t>erac</a:t>
            </a:r>
            <a:r>
              <a:rPr lang="hr-HR" dirty="0"/>
              <a:t>.”</a:t>
            </a:r>
          </a:p>
          <a:p>
            <a:pPr algn="just"/>
            <a:r>
              <a:rPr lang="hr-HR" dirty="0"/>
              <a:t>“Pjesnik zadržava tematiku svakidašnjih egzistencijalnih pitanja i afektivni odnos prema svijetu.”</a:t>
            </a:r>
          </a:p>
          <a:p>
            <a:pPr algn="just"/>
            <a:r>
              <a:rPr lang="hr-HR" dirty="0"/>
              <a:t>(</a:t>
            </a:r>
            <a:r>
              <a:rPr lang="hr-HR" dirty="0" err="1"/>
              <a:t>T.Maroević</a:t>
            </a:r>
            <a:r>
              <a:rPr lang="hr-HR" dirty="0"/>
              <a:t>)</a:t>
            </a:r>
          </a:p>
          <a:p>
            <a:pPr algn="just"/>
            <a:r>
              <a:rPr lang="hr-HR" dirty="0">
                <a:hlinkClick r:id="rId2"/>
              </a:rPr>
              <a:t>https://hr.wikipedia.org/viki/Dragutin</a:t>
            </a:r>
            <a:r>
              <a:rPr lang="hr-HR" dirty="0"/>
              <a:t> Tadijanović</a:t>
            </a:r>
          </a:p>
          <a:p>
            <a:pPr algn="just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PJESNIČKI RAD I ZBIRKE PJESAMA  </a:t>
            </a:r>
          </a:p>
        </p:txBody>
      </p:sp>
    </p:spTree>
  </p:cSld>
  <p:clrMapOvr>
    <a:masterClrMapping/>
  </p:clrMapOvr>
  <p:transition advTm="135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hr-HR" dirty="0"/>
              <a:t>Pjesnik je pisao pjesme uglavnom slobodnog stiha (bez rime) o prirodi rodnog </a:t>
            </a:r>
            <a:r>
              <a:rPr lang="hr-HR" dirty="0" err="1"/>
              <a:t>Rastušja</a:t>
            </a:r>
            <a:r>
              <a:rPr lang="hr-HR" dirty="0"/>
              <a:t>, refleksije ili misli o životu, uspomene na dane djetinjstva i mladosti te balade tužnog ugođaja.</a:t>
            </a:r>
          </a:p>
          <a:p>
            <a:pPr algn="just"/>
            <a:r>
              <a:rPr lang="hr-HR" dirty="0"/>
              <a:t>“U pjesmi - Elegija o pjesniku koji nije dugo pjevao (1953.) pjesnikov lirski subjekt postaje distanciran.</a:t>
            </a:r>
          </a:p>
          <a:p>
            <a:pPr algn="just">
              <a:buNone/>
            </a:pPr>
            <a:r>
              <a:rPr lang="hr-HR" dirty="0"/>
              <a:t>    Urbani ili gradski ambijent dočarava u pjesmi - Večer nad gradom - te napušta ruralni ili seoski svijet vezan uz djetinjstvo u zavičaju.</a:t>
            </a:r>
          </a:p>
          <a:p>
            <a:pPr algn="just">
              <a:buNone/>
            </a:pPr>
            <a:r>
              <a:rPr lang="hr-HR" dirty="0"/>
              <a:t>    Novi urbano-povijesni sadržaji prevladavaju u pjesmama:  Kad me više ne bude, Ljudski vijek Razgovor sa sjenom visoke planine, Sjeni Julija Klovića, Želiš li napisati pjesmu?. </a:t>
            </a:r>
          </a:p>
          <a:p>
            <a:pPr algn="just">
              <a:buNone/>
            </a:pPr>
            <a:r>
              <a:rPr lang="hr-HR" dirty="0"/>
              <a:t>    Zbirkom – Prijateljstvo riječi – pjesnik ostavlja idealizirani svijet lirike, a tematiziranje vlastite pozicije pjesničkog subjekta izrazito je u pjesmama: More u meni, Oblak, Ljudsko govorenje, Na stolu kruh,  Grozd, </a:t>
            </a:r>
            <a:r>
              <a:rPr lang="hr-HR" dirty="0" err="1"/>
              <a:t>Pjesanca</a:t>
            </a:r>
            <a:r>
              <a:rPr lang="hr-HR" dirty="0"/>
              <a:t> svetom </a:t>
            </a:r>
            <a:r>
              <a:rPr lang="hr-HR" dirty="0" err="1"/>
              <a:t>Vlahi</a:t>
            </a:r>
            <a:r>
              <a:rPr lang="hr-HR" dirty="0"/>
              <a:t> u Dubrovniku.”</a:t>
            </a:r>
          </a:p>
          <a:p>
            <a:pPr algn="just">
              <a:buNone/>
            </a:pPr>
            <a:r>
              <a:rPr lang="hr-HR" dirty="0"/>
              <a:t>    </a:t>
            </a:r>
            <a:r>
              <a:rPr lang="hr-HR" dirty="0">
                <a:hlinkClick r:id="rId2"/>
              </a:rPr>
              <a:t>https://hr.wikipedia.org/viki/Dragutin</a:t>
            </a:r>
            <a:r>
              <a:rPr lang="hr-HR" dirty="0"/>
              <a:t> Tadijanović</a:t>
            </a:r>
          </a:p>
          <a:p>
            <a:pPr algn="just">
              <a:buNone/>
            </a:pPr>
            <a:endParaRPr lang="hr-HR" dirty="0"/>
          </a:p>
          <a:p>
            <a:pPr algn="just">
              <a:buNone/>
            </a:pPr>
            <a:endParaRPr lang="hr-HR" dirty="0"/>
          </a:p>
          <a:p>
            <a:pPr algn="just">
              <a:buNone/>
            </a:pPr>
            <a:endParaRPr lang="hr-HR" dirty="0"/>
          </a:p>
          <a:p>
            <a:pPr algn="just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TADIJANOVIĆEVE PEJZAŽNE, MISAONE,     </a:t>
            </a:r>
            <a:br>
              <a:rPr lang="hr-HR" dirty="0"/>
            </a:br>
            <a:r>
              <a:rPr lang="hr-HR" dirty="0"/>
              <a:t> POVIJESNE, OSOBNE PJESME I BALADE</a:t>
            </a:r>
          </a:p>
        </p:txBody>
      </p:sp>
    </p:spTree>
  </p:cSld>
  <p:clrMapOvr>
    <a:masterClrMapping/>
  </p:clrMapOvr>
  <p:transition advTm="107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hr-HR" dirty="0"/>
              <a:t>“Od 1960. godine Tadijanović je pod ovim naslovom priređivao i u dvadesetak izdanja u Školskoj knjizi objavljivao svoje izabrane pjesme. Zbirka je podijeljena u dva dijela: Romon mladog izvora  donosi mladenačke stihove nastale 1920.-1935. godine, uključujući i ciklus Dani djetinjstva u kojem su najpoznatije Tadijanovićeve pjesme za djecu, a drugi dio – Večernja rumen, zrele stihove, nastale nakon petnaest godina pjesničke šutnje, od 1950. godine.  Objavljene su prema zadnjem, za života pjesnika objavljenom izdanju, onom iz 2004.godine. “</a:t>
            </a:r>
          </a:p>
          <a:p>
            <a:pPr algn="just"/>
            <a:r>
              <a:rPr lang="hr-HR" dirty="0"/>
              <a:t>“Evo, što je pjesnik rekao o svojoj inspiraciji za prvu pjesmu:”</a:t>
            </a:r>
          </a:p>
          <a:p>
            <a:pPr algn="just"/>
            <a:r>
              <a:rPr lang="hr-HR" dirty="0"/>
              <a:t>“Tko da se poslije toliko godina sjeti koji je to i kakav, bio trenutak kad je moja ruka posegnula za papirom i olovkom, ili tintom da napiše prvu pjesmu, najranija je slika iz ljeta 1918., dok još nisam navršio ni trinaestu, u našem vinogradu, odakle se vidi Brod i vijugava Sava…” </a:t>
            </a:r>
          </a:p>
          <a:p>
            <a:pPr algn="just"/>
            <a:r>
              <a:rPr lang="hr-HR" dirty="0">
                <a:hlinkClick r:id="rId2"/>
              </a:rPr>
              <a:t>http://lektire.hr</a:t>
            </a:r>
            <a:endParaRPr lang="hr-HR" dirty="0"/>
          </a:p>
          <a:p>
            <a:pPr algn="just"/>
            <a:r>
              <a:rPr lang="hr-HR" dirty="0"/>
              <a:t>Srebrne svirale/</a:t>
            </a:r>
            <a:r>
              <a:rPr lang="hr-HR" dirty="0" err="1"/>
              <a:t>eLektire</a:t>
            </a:r>
            <a:endParaRPr lang="hr-HR" dirty="0"/>
          </a:p>
          <a:p>
            <a:pPr algn="just"/>
            <a:endParaRPr lang="hr-HR" dirty="0"/>
          </a:p>
          <a:p>
            <a:pPr algn="just"/>
            <a:endParaRPr lang="hr-HR" dirty="0"/>
          </a:p>
          <a:p>
            <a:pPr algn="just"/>
            <a:endParaRPr lang="hr-HR" dirty="0"/>
          </a:p>
          <a:p>
            <a:pPr algn="just"/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“SREBRNE SVIRALE”</a:t>
            </a:r>
          </a:p>
        </p:txBody>
      </p:sp>
    </p:spTree>
  </p:cSld>
  <p:clrMapOvr>
    <a:masterClrMapping/>
  </p:clrMapOvr>
  <p:transition advTm="807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PJESNIČKA ZBIRKA “SREBRNE SVIRALE” </a:t>
            </a:r>
            <a:br>
              <a:rPr lang="hr-HR" dirty="0"/>
            </a:br>
            <a:r>
              <a:rPr lang="hr-HR" dirty="0"/>
              <a:t>                        </a:t>
            </a:r>
          </a:p>
        </p:txBody>
      </p:sp>
      <p:pic>
        <p:nvPicPr>
          <p:cNvPr id="1026" name="Picture 2" descr="C:\Users\korisnik\Pictures\Nova mapa (2)\pjesnik-zaviaja-2-8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5547360" cy="4160520"/>
          </a:xfrm>
          <a:prstGeom prst="rect">
            <a:avLst/>
          </a:prstGeom>
          <a:noFill/>
        </p:spPr>
      </p:pic>
    </p:spTree>
  </p:cSld>
  <p:clrMapOvr>
    <a:masterClrMapping/>
  </p:clrMapOvr>
  <p:transition advTm="103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/>
            <a:r>
              <a:rPr lang="hr-HR" dirty="0"/>
              <a:t>Stihovi te pjesme vrlo su slikoviti zbog pjesničkih slika koje dočaravaju zrelo žitno klasje početkom ljeta.  Pjesma počinje vizualnom pjesničkom slikom koju je pjesnik izrazio stihovima na osnovi svog doživljaja:</a:t>
            </a:r>
          </a:p>
          <a:p>
            <a:pPr algn="just"/>
            <a:r>
              <a:rPr lang="hr-HR" dirty="0"/>
              <a:t>“Kada u rumene zore</a:t>
            </a:r>
          </a:p>
          <a:p>
            <a:pPr algn="just"/>
            <a:r>
              <a:rPr lang="hr-HR" dirty="0"/>
              <a:t>Ili u jasna jutra</a:t>
            </a:r>
          </a:p>
          <a:p>
            <a:pPr algn="just"/>
            <a:r>
              <a:rPr lang="hr-HR" dirty="0"/>
              <a:t>Prolazim</a:t>
            </a:r>
          </a:p>
          <a:p>
            <a:pPr algn="just"/>
            <a:r>
              <a:rPr lang="hr-HR" dirty="0"/>
              <a:t>Poljima rosnim”</a:t>
            </a:r>
          </a:p>
          <a:p>
            <a:pPr algn="just"/>
            <a:r>
              <a:rPr lang="hr-HR" dirty="0"/>
              <a:t>Zatim slijede  akustička i taktilna pjesnička slika  koje podsjećaju  na  šum vjetra u klasju:</a:t>
            </a:r>
          </a:p>
          <a:p>
            <a:pPr algn="just"/>
            <a:r>
              <a:rPr lang="hr-HR" dirty="0"/>
              <a:t>“Gdje mlad vjetar njiše teške klasove </a:t>
            </a:r>
          </a:p>
          <a:p>
            <a:pPr algn="just"/>
            <a:r>
              <a:rPr lang="hr-HR" dirty="0"/>
              <a:t>Visokog žutog žita”</a:t>
            </a:r>
          </a:p>
          <a:p>
            <a:pPr algn="just"/>
            <a:r>
              <a:rPr lang="hr-HR" dirty="0"/>
              <a:t>Završni stihovi izraženi su usporedbom kao izrazom pjesnikove osobne sreće potaknute ljepotom prirode:</a:t>
            </a:r>
          </a:p>
          <a:p>
            <a:pPr algn="just"/>
            <a:r>
              <a:rPr lang="hr-HR" dirty="0"/>
              <a:t>“Moje srce, od radosti, glasno kuca</a:t>
            </a:r>
          </a:p>
          <a:p>
            <a:pPr algn="just"/>
            <a:r>
              <a:rPr lang="hr-HR" dirty="0"/>
              <a:t>Kao zlatan  sat.”</a:t>
            </a:r>
          </a:p>
          <a:p>
            <a:pPr algn="just"/>
            <a:r>
              <a:rPr lang="hr-HR" dirty="0"/>
              <a:t>Stih je osmerac i jedanaesterac,  većinom slobodan, osim djelomice parne rime.</a:t>
            </a:r>
          </a:p>
          <a:p>
            <a:pPr algn="just"/>
            <a:r>
              <a:rPr lang="hr-HR" dirty="0"/>
              <a:t>(Sabrane pjesme, 1975.: 68.)</a:t>
            </a:r>
          </a:p>
          <a:p>
            <a:pPr algn="just"/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PJESMA “VISOKA ŽUTA ŽITA”</a:t>
            </a:r>
          </a:p>
        </p:txBody>
      </p:sp>
    </p:spTree>
  </p:cSld>
  <p:clrMapOvr>
    <a:masterClrMapping/>
  </p:clrMapOvr>
  <p:transition advTm="3175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Livnic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989</TotalTime>
  <Words>3920</Words>
  <Application>Microsoft Office PowerPoint</Application>
  <PresentationFormat>Prikaz na zaslonu (4:3)</PresentationFormat>
  <Paragraphs>334</Paragraphs>
  <Slides>38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44" baseType="lpstr">
      <vt:lpstr>Arial</vt:lpstr>
      <vt:lpstr>Calibri</vt:lpstr>
      <vt:lpstr>Verdana</vt:lpstr>
      <vt:lpstr>Wingdings 2</vt:lpstr>
      <vt:lpstr>Wingdings 3</vt:lpstr>
      <vt:lpstr>Gomilanje</vt:lpstr>
      <vt:lpstr>DRAGUTIN TADIJANOVIĆ (1905.-2007.)</vt:lpstr>
      <vt:lpstr>              PJESNIKOV LIK</vt:lpstr>
      <vt:lpstr>         PJESNIKOV ŽIVOTNI PUT</vt:lpstr>
      <vt:lpstr>TADIJANOVIĆEVO RODNO RASTUŠJE</vt:lpstr>
      <vt:lpstr>   PJESNIČKI RAD I ZBIRKE PJESAMA  </vt:lpstr>
      <vt:lpstr>TADIJANOVIĆEVE PEJZAŽNE, MISAONE,       POVIJESNE, OSOBNE PJESME I BALADE</vt:lpstr>
      <vt:lpstr>              “SREBRNE SVIRALE”</vt:lpstr>
      <vt:lpstr>PJESNIČKA ZBIRKA “SREBRNE SVIRALE”                          </vt:lpstr>
      <vt:lpstr>    PJESMA “VISOKA ŽUTA ŽITA”</vt:lpstr>
      <vt:lpstr>              KLASJE ZRELOG ŽITA     </vt:lpstr>
      <vt:lpstr>        “PJESMA O DUNJI I PTICI”</vt:lpstr>
      <vt:lpstr>                DUNJA U JESEN</vt:lpstr>
      <vt:lpstr>                 “MIRIS LJILJANA”</vt:lpstr>
      <vt:lpstr>                         “NEBO”</vt:lpstr>
      <vt:lpstr>  “NAD VINOGRADOM SUNCE I OBLACI”</vt:lpstr>
      <vt:lpstr>          VINOGRAD U JESEN</vt:lpstr>
      <vt:lpstr>“DUGO U NOĆ, U ZIMSKU BIJELU NOĆ”</vt:lpstr>
      <vt:lpstr>      MAJKA TKA U ZIMSKOJ NOĆI</vt:lpstr>
      <vt:lpstr>             “STOPE U SNIJEGU”</vt:lpstr>
      <vt:lpstr>TRAG STOPA U SNIJEGU GRADSKE ULICE</vt:lpstr>
      <vt:lpstr>              “POZDRAV ŠUMI”</vt:lpstr>
      <vt:lpstr>         “RANO SUNCE U ŠUMI”</vt:lpstr>
      <vt:lpstr>           PROLJETNA ŠUMA</vt:lpstr>
      <vt:lpstr> “JUTARNJA ZVIJEZDA POZLAĆEN ORAH”</vt:lpstr>
      <vt:lpstr>      “HTIO BIH POKIDATI ŽICE”</vt:lpstr>
      <vt:lpstr>     TADIJANOVIĆEV RODNI DOM</vt:lpstr>
      <vt:lpstr>        “VEČER NAD GRADOM”</vt:lpstr>
      <vt:lpstr>                NOĆ U FIRENCI</vt:lpstr>
      <vt:lpstr>  “SANJAM KAKO IDEM PORED TEBE”</vt:lpstr>
      <vt:lpstr>    “SNOVE SNIJU STARI MASLINICI”</vt:lpstr>
      <vt:lpstr>    MEDITERANSKI KRAJOLIK LJETI</vt:lpstr>
      <vt:lpstr>        “DA SAM JA UČITELJICA”</vt:lpstr>
      <vt:lpstr>                VRSTE KNJIŽNICA</vt:lpstr>
      <vt:lpstr>NACIONALNA I SVEUČILIŠNA KNJIŽNICA                       U ZAGREBU</vt:lpstr>
      <vt:lpstr>DRAGUTIN TADIJANOVIĆ U KATALOGU            KNJIŽNICA GRADA ZAGREBA</vt:lpstr>
      <vt:lpstr>  KGZ – KNJIŽNICE GRADA ZAGREBA</vt:lpstr>
      <vt:lpstr>    E-LEKTIRA ZA 8.ZAZRED /CARNET</vt:lpstr>
      <vt:lpstr>                   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DRAGUTIN TADIJANOVIĆ (1905.-2007.)</dc:title>
  <dc:creator>korisnik</dc:creator>
  <cp:lastModifiedBy>Nada Slišković</cp:lastModifiedBy>
  <cp:revision>600</cp:revision>
  <dcterms:created xsi:type="dcterms:W3CDTF">2015-10-06T09:14:14Z</dcterms:created>
  <dcterms:modified xsi:type="dcterms:W3CDTF">2019-12-20T11:48:50Z</dcterms:modified>
</cp:coreProperties>
</file>