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7" r:id="rId3"/>
    <p:sldId id="262" r:id="rId4"/>
    <p:sldId id="258" r:id="rId5"/>
    <p:sldId id="259" r:id="rId6"/>
    <p:sldId id="260" r:id="rId7"/>
    <p:sldId id="270" r:id="rId8"/>
    <p:sldId id="271" r:id="rId9"/>
    <p:sldId id="261" r:id="rId10"/>
    <p:sldId id="263" r:id="rId11"/>
    <p:sldId id="264" r:id="rId12"/>
    <p:sldId id="265" r:id="rId13"/>
    <p:sldId id="267" r:id="rId14"/>
    <p:sldId id="269" r:id="rId15"/>
    <p:sldId id="272" r:id="rId16"/>
    <p:sldId id="273" r:id="rId17"/>
    <p:sldId id="274" r:id="rId18"/>
    <p:sldId id="275" r:id="rId19"/>
    <p:sldId id="276" r:id="rId20"/>
    <p:sldId id="277" r:id="rId21"/>
    <p:sldId id="279" r:id="rId22"/>
    <p:sldId id="280" r:id="rId23"/>
    <p:sldId id="281" r:id="rId24"/>
    <p:sldId id="282" r:id="rId25"/>
    <p:sldId id="285" r:id="rId26"/>
    <p:sldId id="286" r:id="rId2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5" d="100"/>
          <a:sy n="85" d="100"/>
        </p:scale>
        <p:origin x="16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smtClean="0"/>
              <a:t>Uredite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666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Date Placeholder 2"/>
          <p:cNvSpPr>
            <a:spLocks noGrp="1"/>
          </p:cNvSpPr>
          <p:nvPr>
            <p:ph type="dt" sz="half" idx="10"/>
          </p:nvPr>
        </p:nvSpPr>
        <p:spPr/>
        <p:txBody>
          <a:bodyPr/>
          <a:lstStyle/>
          <a:p>
            <a:fld id="{573510C3-0ABB-4BF4-B5CD-C009914FA579}" type="datetimeFigureOut">
              <a:rPr lang="hr-HR" smtClean="0"/>
              <a:t>23.6.2020.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4201561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3279673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smtClean="0"/>
              <a:t>Uredite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8840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1715859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smtClean="0"/>
              <a:t>Uredite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smtClean="0"/>
              <a:t>Uredite stilove teksta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25263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smtClean="0"/>
              <a:t>Uredite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smtClean="0"/>
              <a:t>Uredite stilove teksta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747197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3882397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117775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nchor="ct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265851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73510C3-0ABB-4BF4-B5CD-C009914FA579}" type="datetimeFigureOut">
              <a:rPr lang="hr-HR" smtClean="0"/>
              <a:t>23.6.2020.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377711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573510C3-0ABB-4BF4-B5CD-C009914FA579}" type="datetimeFigureOut">
              <a:rPr lang="hr-HR" smtClean="0"/>
              <a:t>23.6.2020.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135912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573510C3-0ABB-4BF4-B5CD-C009914FA579}" type="datetimeFigureOut">
              <a:rPr lang="hr-HR" smtClean="0"/>
              <a:t>23.6.2020.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247859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573510C3-0ABB-4BF4-B5CD-C009914FA579}" type="datetimeFigureOut">
              <a:rPr lang="hr-HR" smtClean="0"/>
              <a:t>23.6.2020.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408246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510C3-0ABB-4BF4-B5CD-C009914FA579}" type="datetimeFigureOut">
              <a:rPr lang="hr-HR" smtClean="0"/>
              <a:t>23.6.2020.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59982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smtClean="0"/>
              <a:t>Uredite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573510C3-0ABB-4BF4-B5CD-C009914FA579}" type="datetimeFigureOut">
              <a:rPr lang="hr-HR" smtClean="0"/>
              <a:t>23.6.2020.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235435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smtClean="0"/>
              <a:t>Uredite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573510C3-0ABB-4BF4-B5CD-C009914FA579}" type="datetimeFigureOut">
              <a:rPr lang="hr-HR" smtClean="0"/>
              <a:t>23.6.2020.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7062996-8421-404A-B4B0-FEB120EA4AFD}" type="slidenum">
              <a:rPr lang="hr-HR" smtClean="0"/>
              <a:t>‹#›</a:t>
            </a:fld>
            <a:endParaRPr lang="hr-HR"/>
          </a:p>
        </p:txBody>
      </p:sp>
    </p:spTree>
    <p:extLst>
      <p:ext uri="{BB962C8B-B14F-4D97-AF65-F5344CB8AC3E}">
        <p14:creationId xmlns:p14="http://schemas.microsoft.com/office/powerpoint/2010/main" val="188463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73510C3-0ABB-4BF4-B5CD-C009914FA579}" type="datetimeFigureOut">
              <a:rPr lang="hr-HR" smtClean="0"/>
              <a:t>23.6.2020.</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7062996-8421-404A-B4B0-FEB120EA4AFD}" type="slidenum">
              <a:rPr lang="hr-HR" smtClean="0"/>
              <a:t>‹#›</a:t>
            </a:fld>
            <a:endParaRPr lang="hr-HR"/>
          </a:p>
        </p:txBody>
      </p:sp>
    </p:spTree>
    <p:extLst>
      <p:ext uri="{BB962C8B-B14F-4D97-AF65-F5344CB8AC3E}">
        <p14:creationId xmlns:p14="http://schemas.microsoft.com/office/powerpoint/2010/main" val="1480766577"/>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MORA I OCEANI</a:t>
            </a:r>
            <a:endParaRPr lang="hr-HR" dirty="0"/>
          </a:p>
        </p:txBody>
      </p:sp>
      <p:sp>
        <p:nvSpPr>
          <p:cNvPr id="3" name="Podnaslov 2"/>
          <p:cNvSpPr>
            <a:spLocks noGrp="1"/>
          </p:cNvSpPr>
          <p:nvPr>
            <p:ph type="subTitle" idx="1"/>
          </p:nvPr>
        </p:nvSpPr>
        <p:spPr>
          <a:xfrm>
            <a:off x="684212" y="3877734"/>
            <a:ext cx="6400800" cy="1947333"/>
          </a:xfrm>
        </p:spPr>
        <p:txBody>
          <a:bodyPr/>
          <a:lstStyle/>
          <a:p>
            <a:r>
              <a:rPr lang="hr-HR" dirty="0" smtClean="0"/>
              <a:t>Vodene površine na Zemlji</a:t>
            </a:r>
            <a:endParaRPr lang="hr-HR" dirty="0"/>
          </a:p>
        </p:txBody>
      </p:sp>
    </p:spTree>
    <p:extLst>
      <p:ext uri="{BB962C8B-B14F-4D97-AF65-F5344CB8AC3E}">
        <p14:creationId xmlns:p14="http://schemas.microsoft.com/office/powerpoint/2010/main" val="3248304160"/>
      </p:ext>
    </p:extLst>
  </p:cSld>
  <p:clrMapOvr>
    <a:masterClrMapping/>
  </p:clrMapOvr>
  <mc:AlternateContent xmlns:mc="http://schemas.openxmlformats.org/markup-compatibility/2006">
    <mc:Choice xmlns:p14="http://schemas.microsoft.com/office/powerpoint/2010/main" Requires="p14">
      <p:transition spd="slow" p14:dur="2000" advTm="957"/>
    </mc:Choice>
    <mc:Fallback>
      <p:transition spd="slow" advTm="95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Oceanska voda</a:t>
            </a:r>
            <a:endParaRPr lang="hr-HR" dirty="0"/>
          </a:p>
        </p:txBody>
      </p:sp>
      <p:sp>
        <p:nvSpPr>
          <p:cNvPr id="3" name="Rezervirano mjesto sadržaja 2"/>
          <p:cNvSpPr>
            <a:spLocks noGrp="1"/>
          </p:cNvSpPr>
          <p:nvPr>
            <p:ph idx="1"/>
          </p:nvPr>
        </p:nvSpPr>
        <p:spPr/>
        <p:txBody>
          <a:bodyPr>
            <a:normAutofit fontScale="85000" lnSpcReduction="20000"/>
          </a:bodyPr>
          <a:lstStyle/>
          <a:p>
            <a:pPr algn="just"/>
            <a:r>
              <a:rPr lang="hr-HR" dirty="0" smtClean="0"/>
              <a:t>Najčešći mineral morske vode je natrijev klorid koji morskoj vodi daje slan okus. Prije više milijardi godina rijeke koje su tekle u oceane donijele su sol i druge otopljene minerale. Slanost oceana uvjetovana je količinom ovih minerala otopljenih u vodi. </a:t>
            </a:r>
          </a:p>
          <a:p>
            <a:pPr algn="just"/>
            <a:r>
              <a:rPr lang="hr-HR" dirty="0" smtClean="0"/>
              <a:t>Kad sunce obasja površinu oceana, sunce upije sve boje osim plave. Plave zrake se najmanje apsorbiraju i reflektiraju se natrag prema našim očima pa vidimo plavu boju. Boja plitke vode blizu obale s pjeskovitim dnom je svijetlo plava ili tirkizna. Boja otvorenog oceana je tamno plava, a katkad i sivo zelena  zbog brojnih  morskih mikro organizama. </a:t>
            </a:r>
            <a:endParaRPr lang="hr-HR" dirty="0"/>
          </a:p>
          <a:p>
            <a:pPr algn="just"/>
            <a:r>
              <a:rPr lang="hr-HR" dirty="0" smtClean="0"/>
              <a:t>„Oceani i mora prekrivaju 71 posto (više od 360 milijuna četvornih kilometara) Zemljine površine. Sadrže oko 1370 kubnih kilometra vode. Oceani su međusobno spojeni otvorenom pučinom.”</a:t>
            </a:r>
          </a:p>
          <a:p>
            <a:pPr algn="just"/>
            <a:r>
              <a:rPr lang="hr-HR" dirty="0" smtClean="0"/>
              <a:t>Marušić, Leonardo: </a:t>
            </a:r>
            <a:r>
              <a:rPr lang="hr-HR" dirty="0" err="1" smtClean="0"/>
              <a:t>Oxford</a:t>
            </a:r>
            <a:r>
              <a:rPr lang="hr-HR" dirty="0" smtClean="0"/>
              <a:t> : Dječja ilustrirana enciklopedija, 2001., Leo-</a:t>
            </a:r>
            <a:r>
              <a:rPr lang="hr-HR" dirty="0" err="1" smtClean="0"/>
              <a:t>commerce</a:t>
            </a:r>
            <a:r>
              <a:rPr lang="hr-HR" dirty="0" smtClean="0"/>
              <a:t>, Rijeka, 395.str.</a:t>
            </a:r>
            <a:endParaRPr lang="hr-HR" dirty="0"/>
          </a:p>
        </p:txBody>
      </p:sp>
    </p:spTree>
    <p:extLst>
      <p:ext uri="{BB962C8B-B14F-4D97-AF65-F5344CB8AC3E}">
        <p14:creationId xmlns:p14="http://schemas.microsoft.com/office/powerpoint/2010/main" val="2019511665"/>
      </p:ext>
    </p:extLst>
  </p:cSld>
  <p:clrMapOvr>
    <a:masterClrMapping/>
  </p:clrMapOvr>
  <mc:AlternateContent xmlns:mc="http://schemas.openxmlformats.org/markup-compatibility/2006">
    <mc:Choice xmlns:p14="http://schemas.microsoft.com/office/powerpoint/2010/main" Requires="p14">
      <p:transition spd="slow" p14:dur="2000" advTm="757"/>
    </mc:Choice>
    <mc:Fallback>
      <p:transition spd="slow" advTm="757"/>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Ocean u pokretu</a:t>
            </a:r>
            <a:endParaRPr lang="hr-HR" dirty="0"/>
          </a:p>
        </p:txBody>
      </p:sp>
      <p:sp>
        <p:nvSpPr>
          <p:cNvPr id="3" name="Rezervirano mjesto sadržaja 2"/>
          <p:cNvSpPr>
            <a:spLocks noGrp="1"/>
          </p:cNvSpPr>
          <p:nvPr>
            <p:ph idx="1"/>
          </p:nvPr>
        </p:nvSpPr>
        <p:spPr/>
        <p:txBody>
          <a:bodyPr>
            <a:normAutofit fontScale="92500" lnSpcReduction="20000"/>
          </a:bodyPr>
          <a:lstStyle/>
          <a:p>
            <a:pPr algn="just"/>
            <a:r>
              <a:rPr lang="hr-HR" dirty="0" smtClean="0"/>
              <a:t>Ocean je neprekidno u pokretu, od sitnog mreškanja oceanske površine do olujnih valova. Valovi nastaju djelovanjem vjetra koji uzburka površinu oceana. Visina oceanskih valova je od 1,5 do 3 metra. Za jakih oluja valovi su do visine od 20 metara. Veličina vala ovisi o jačini vjetra, dužini kontakta vjetra i vode te udaljenosti koju vjetar prijeđe površinom vode</a:t>
            </a:r>
            <a:r>
              <a:rPr lang="hr-HR" dirty="0"/>
              <a:t>.</a:t>
            </a:r>
            <a:r>
              <a:rPr lang="hr-HR" dirty="0" smtClean="0"/>
              <a:t> To je domet vala. </a:t>
            </a:r>
          </a:p>
          <a:p>
            <a:pPr algn="just"/>
            <a:r>
              <a:rPr lang="hr-HR" dirty="0" smtClean="0"/>
              <a:t>Godine 1993. rekordni je val dosegao 34 metra, gotovo potopivši mornarički tanker USS </a:t>
            </a:r>
            <a:r>
              <a:rPr lang="hr-HR" dirty="0" err="1" smtClean="0"/>
              <a:t>Ramapo</a:t>
            </a:r>
            <a:r>
              <a:rPr lang="hr-HR" dirty="0" smtClean="0"/>
              <a:t> koji je putovao od Filipinskog otočja do Kalifornije tijekom uragana. </a:t>
            </a:r>
          </a:p>
          <a:p>
            <a:pPr algn="just"/>
            <a:r>
              <a:rPr lang="hr-HR" dirty="0" smtClean="0"/>
              <a:t>Morska pjena nastaje od organskih tvari u oceanu. To su mjehurići koji plutaju površinom vode na mjestima gdje brod uzburka vodu.</a:t>
            </a:r>
          </a:p>
          <a:p>
            <a:pPr algn="just"/>
            <a:r>
              <a:rPr lang="hr-HR" dirty="0" smtClean="0"/>
              <a:t>Oblik i veličinu vala određuje vjetar pa val može biti namreškani, kotrljajući i popu pjenaste bijele kape.</a:t>
            </a:r>
          </a:p>
          <a:p>
            <a:pPr algn="just"/>
            <a:endParaRPr lang="hr-HR" dirty="0"/>
          </a:p>
        </p:txBody>
      </p:sp>
    </p:spTree>
    <p:extLst>
      <p:ext uri="{BB962C8B-B14F-4D97-AF65-F5344CB8AC3E}">
        <p14:creationId xmlns:p14="http://schemas.microsoft.com/office/powerpoint/2010/main" val="3961260315"/>
      </p:ext>
    </p:extLst>
  </p:cSld>
  <p:clrMapOvr>
    <a:masterClrMapping/>
  </p:clrMapOvr>
  <mc:AlternateContent xmlns:mc="http://schemas.openxmlformats.org/markup-compatibility/2006">
    <mc:Choice xmlns:p14="http://schemas.microsoft.com/office/powerpoint/2010/main" Requires="p14">
      <p:transition spd="slow" p14:dur="2000" advTm="783"/>
    </mc:Choice>
    <mc:Fallback>
      <p:transition spd="slow" advTm="78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Valovi oceana</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2656" y="530578"/>
            <a:ext cx="8228366" cy="4267200"/>
          </a:xfrm>
        </p:spPr>
      </p:pic>
    </p:spTree>
    <p:extLst>
      <p:ext uri="{BB962C8B-B14F-4D97-AF65-F5344CB8AC3E}">
        <p14:creationId xmlns:p14="http://schemas.microsoft.com/office/powerpoint/2010/main" val="2159150507"/>
      </p:ext>
    </p:extLst>
  </p:cSld>
  <p:clrMapOvr>
    <a:masterClrMapping/>
  </p:clrMapOvr>
  <mc:AlternateContent xmlns:mc="http://schemas.openxmlformats.org/markup-compatibility/2006">
    <mc:Choice xmlns:p14="http://schemas.microsoft.com/office/powerpoint/2010/main" Requires="p14">
      <p:transition spd="slow" p14:dur="2000" advTm="750"/>
    </mc:Choice>
    <mc:Fallback>
      <p:transition spd="slow" advTm="75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Tsunami valovi</a:t>
            </a:r>
            <a:endParaRPr lang="hr-HR" dirty="0"/>
          </a:p>
        </p:txBody>
      </p:sp>
      <p:sp>
        <p:nvSpPr>
          <p:cNvPr id="3" name="Rezervirano mjesto sadržaja 2"/>
          <p:cNvSpPr>
            <a:spLocks noGrp="1"/>
          </p:cNvSpPr>
          <p:nvPr>
            <p:ph idx="1"/>
          </p:nvPr>
        </p:nvSpPr>
        <p:spPr/>
        <p:txBody>
          <a:bodyPr/>
          <a:lstStyle/>
          <a:p>
            <a:pPr algn="just"/>
            <a:r>
              <a:rPr lang="hr-HR" dirty="0" smtClean="0"/>
              <a:t>Iznimno velike valove uzrokuju vulkanske erupcije ili klizanje terena. Na japanskom jeziku tsunami ili neizmjerno veliki „lučki val” koji je najčešći na Tihom oceanu. Najviši val bio je tsunami 1868, godine. Havajac imenom </a:t>
            </a:r>
            <a:r>
              <a:rPr lang="hr-HR" dirty="0" err="1" smtClean="0"/>
              <a:t>Holua</a:t>
            </a:r>
            <a:r>
              <a:rPr lang="hr-HR" dirty="0" smtClean="0"/>
              <a:t> spasio si je život uspješno surfajući na tsunami valu koji je bio visok petnaest metara, po podacima iz </a:t>
            </a:r>
            <a:r>
              <a:rPr lang="hr-HR" dirty="0" err="1" smtClean="0"/>
              <a:t>Guinnessove</a:t>
            </a:r>
            <a:r>
              <a:rPr lang="hr-HR" dirty="0" smtClean="0"/>
              <a:t> knjige rekorda svijeta.</a:t>
            </a:r>
            <a:endParaRPr lang="hr-HR" dirty="0"/>
          </a:p>
        </p:txBody>
      </p:sp>
    </p:spTree>
    <p:extLst>
      <p:ext uri="{BB962C8B-B14F-4D97-AF65-F5344CB8AC3E}">
        <p14:creationId xmlns:p14="http://schemas.microsoft.com/office/powerpoint/2010/main" val="504076821"/>
      </p:ext>
    </p:extLst>
  </p:cSld>
  <p:clrMapOvr>
    <a:masterClrMapping/>
  </p:clrMapOvr>
  <mc:AlternateContent xmlns:mc="http://schemas.openxmlformats.org/markup-compatibility/2006">
    <mc:Choice xmlns:p14="http://schemas.microsoft.com/office/powerpoint/2010/main" Requires="p14">
      <p:transition spd="slow" p14:dur="2000" advTm="950"/>
    </mc:Choice>
    <mc:Fallback>
      <p:transition spd="slow" advTm="95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Tsunami val na tihom oceanu</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7467" y="688622"/>
            <a:ext cx="6050844" cy="4041422"/>
          </a:xfrm>
        </p:spPr>
      </p:pic>
    </p:spTree>
    <p:extLst>
      <p:ext uri="{BB962C8B-B14F-4D97-AF65-F5344CB8AC3E}">
        <p14:creationId xmlns:p14="http://schemas.microsoft.com/office/powerpoint/2010/main" val="1999058295"/>
      </p:ext>
    </p:extLst>
  </p:cSld>
  <p:clrMapOvr>
    <a:masterClrMapping/>
  </p:clrMapOvr>
  <mc:AlternateContent xmlns:mc="http://schemas.openxmlformats.org/markup-compatibility/2006">
    <mc:Choice xmlns:p14="http://schemas.microsoft.com/office/powerpoint/2010/main" Requires="p14">
      <p:transition spd="slow" p14:dur="2000" advTm="845"/>
    </mc:Choice>
    <mc:Fallback>
      <p:transition spd="slow" advTm="84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OCEANSKI PLANKTONI</a:t>
            </a:r>
            <a:endParaRPr lang="hr-HR" dirty="0"/>
          </a:p>
        </p:txBody>
      </p:sp>
      <p:sp>
        <p:nvSpPr>
          <p:cNvPr id="3" name="Rezervirano mjesto sadržaja 2"/>
          <p:cNvSpPr>
            <a:spLocks noGrp="1"/>
          </p:cNvSpPr>
          <p:nvPr>
            <p:ph idx="1"/>
          </p:nvPr>
        </p:nvSpPr>
        <p:spPr/>
        <p:txBody>
          <a:bodyPr/>
          <a:lstStyle/>
          <a:p>
            <a:pPr marL="0" indent="0" algn="just">
              <a:buNone/>
            </a:pPr>
            <a:r>
              <a:rPr lang="hr-HR" dirty="0" smtClean="0"/>
              <a:t>Planktoni su raznih veličina i boja, sićušne su bakterije. To su jednostanične biljke pod površinom oceana koje uz pomoć sunčeve energije proizvode hranu. Fitoplanktoni su biljni, a </a:t>
            </a:r>
            <a:r>
              <a:rPr lang="hr-HR" dirty="0" err="1" smtClean="0"/>
              <a:t>zooplanktoni</a:t>
            </a:r>
            <a:r>
              <a:rPr lang="hr-HR" dirty="0" smtClean="0"/>
              <a:t> njihovi životinjski pratioci. I druge morske životinje u najranijoj etapi zapravo su planktoni: ribe, rakovi, priljepci, školjke, puževi i spužve. </a:t>
            </a:r>
            <a:endParaRPr lang="hr-HR" dirty="0"/>
          </a:p>
        </p:txBody>
      </p:sp>
    </p:spTree>
    <p:extLst>
      <p:ext uri="{BB962C8B-B14F-4D97-AF65-F5344CB8AC3E}">
        <p14:creationId xmlns:p14="http://schemas.microsoft.com/office/powerpoint/2010/main" val="2379046114"/>
      </p:ext>
    </p:extLst>
  </p:cSld>
  <p:clrMapOvr>
    <a:masterClrMapping/>
  </p:clrMapOvr>
  <mc:AlternateContent xmlns:mc="http://schemas.openxmlformats.org/markup-compatibility/2006">
    <mc:Choice xmlns:p14="http://schemas.microsoft.com/office/powerpoint/2010/main" Requires="p14">
      <p:transition spd="slow" p14:dur="2000" advTm="842"/>
    </mc:Choice>
    <mc:Fallback>
      <p:transition spd="slow" advTm="84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HRANIDBENA MREŽA OCEANA</a:t>
            </a:r>
            <a:endParaRPr lang="hr-HR" dirty="0"/>
          </a:p>
        </p:txBody>
      </p:sp>
      <p:sp>
        <p:nvSpPr>
          <p:cNvPr id="3" name="Rezervirano mjesto sadržaja 2"/>
          <p:cNvSpPr>
            <a:spLocks noGrp="1"/>
          </p:cNvSpPr>
          <p:nvPr>
            <p:ph idx="1"/>
          </p:nvPr>
        </p:nvSpPr>
        <p:spPr/>
        <p:txBody>
          <a:bodyPr/>
          <a:lstStyle/>
          <a:p>
            <a:pPr algn="just"/>
            <a:r>
              <a:rPr lang="hr-HR" dirty="0" smtClean="0"/>
              <a:t>Alge pomoću energije sunca stvaraju hranu. Ježevi se hrane algama, a vidre ježevima dok kitovi ubojice love vidre. Ti je hranidbeni lanac, a na Zemlji ih ima na milijune. Kitovi love i morske lavove i pingvine. U hranidbenom lancu životinje su povezane i međuovisne. Najveći morski beskičmenjak je divovska lignja do dvadeset metara dužine. Divovski kitovi hrane se lignjama. Kitovi zaranjaju po hranu do slabo osvijetljene  zone sumraka u dubini od 180 do </a:t>
            </a:r>
            <a:r>
              <a:rPr lang="hr-HR" smtClean="0"/>
              <a:t>1000 metara, </a:t>
            </a:r>
            <a:r>
              <a:rPr lang="hr-HR" dirty="0" smtClean="0"/>
              <a:t>a onda se vraćaju na morsku površinu da udahnu zrak. Većina riba u tom sloju ima sjajne bio luminiscentne točkice po tijelu i repu kao mala svjetla pri privlačenju lovine i životinja za parenje.</a:t>
            </a:r>
            <a:endParaRPr lang="hr-HR" dirty="0"/>
          </a:p>
        </p:txBody>
      </p:sp>
    </p:spTree>
    <p:extLst>
      <p:ext uri="{BB962C8B-B14F-4D97-AF65-F5344CB8AC3E}">
        <p14:creationId xmlns:p14="http://schemas.microsoft.com/office/powerpoint/2010/main" val="2959839170"/>
      </p:ext>
    </p:extLst>
  </p:cSld>
  <p:clrMapOvr>
    <a:masterClrMapping/>
  </p:clrMapOvr>
  <mc:AlternateContent xmlns:mc="http://schemas.openxmlformats.org/markup-compatibility/2006">
    <mc:Choice xmlns:p14="http://schemas.microsoft.com/office/powerpoint/2010/main" Requires="p14">
      <p:transition spd="slow" p14:dur="2000" advTm="912"/>
    </mc:Choice>
    <mc:Fallback>
      <p:transition spd="slow" advTm="91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kitovi</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0756" y="553157"/>
            <a:ext cx="6852355" cy="4199466"/>
          </a:xfrm>
        </p:spPr>
      </p:pic>
    </p:spTree>
    <p:extLst>
      <p:ext uri="{BB962C8B-B14F-4D97-AF65-F5344CB8AC3E}">
        <p14:creationId xmlns:p14="http://schemas.microsoft.com/office/powerpoint/2010/main" val="4150257831"/>
      </p:ext>
    </p:extLst>
  </p:cSld>
  <p:clrMapOvr>
    <a:masterClrMapping/>
  </p:clrMapOvr>
  <mc:AlternateContent xmlns:mc="http://schemas.openxmlformats.org/markup-compatibility/2006">
    <mc:Choice xmlns:p14="http://schemas.microsoft.com/office/powerpoint/2010/main" Requires="p14">
      <p:transition spd="slow" p14:dur="2000" advTm="1640"/>
    </mc:Choice>
    <mc:Fallback>
      <p:transition spd="slow" advTm="164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Meduze, rakovi, ježinci i prskalice</a:t>
            </a:r>
            <a:endParaRPr lang="hr-HR" dirty="0"/>
          </a:p>
        </p:txBody>
      </p:sp>
      <p:sp>
        <p:nvSpPr>
          <p:cNvPr id="3" name="Rezervirano mjesto sadržaja 2"/>
          <p:cNvSpPr>
            <a:spLocks noGrp="1"/>
          </p:cNvSpPr>
          <p:nvPr>
            <p:ph idx="1"/>
          </p:nvPr>
        </p:nvSpPr>
        <p:spPr/>
        <p:txBody>
          <a:bodyPr/>
          <a:lstStyle/>
          <a:p>
            <a:pPr algn="just"/>
            <a:r>
              <a:rPr lang="hr-HR" dirty="0" smtClean="0"/>
              <a:t>Meduza je želatinaste mase te se polako kreće, dok joj žareći krakovi služe za lov i obranu, </a:t>
            </a:r>
          </a:p>
          <a:p>
            <a:pPr algn="just"/>
            <a:r>
              <a:rPr lang="hr-HR" dirty="0" smtClean="0"/>
              <a:t>Rak je beskralježnjak koji zupce i kliješta koristi za napad i obranu. </a:t>
            </a:r>
            <a:endParaRPr lang="hr-HR" dirty="0"/>
          </a:p>
          <a:p>
            <a:pPr algn="just"/>
            <a:r>
              <a:rPr lang="hr-HR" dirty="0" smtClean="0"/>
              <a:t>Ježinac štiti meko tijelo plaštem oštrih bodlji. Katkad sadrži otrov.</a:t>
            </a:r>
          </a:p>
          <a:p>
            <a:pPr algn="just"/>
            <a:r>
              <a:rPr lang="hr-HR" dirty="0" smtClean="0"/>
              <a:t>Prskalice su srodne kičmenjacima te izgledaju jednostavno.</a:t>
            </a:r>
          </a:p>
          <a:p>
            <a:pPr algn="just"/>
            <a:endParaRPr lang="hr-HR" dirty="0"/>
          </a:p>
        </p:txBody>
      </p:sp>
    </p:spTree>
    <p:extLst>
      <p:ext uri="{BB962C8B-B14F-4D97-AF65-F5344CB8AC3E}">
        <p14:creationId xmlns:p14="http://schemas.microsoft.com/office/powerpoint/2010/main" val="1008266928"/>
      </p:ext>
    </p:extLst>
  </p:cSld>
  <p:clrMapOvr>
    <a:masterClrMapping/>
  </p:clrMapOvr>
  <mc:AlternateContent xmlns:mc="http://schemas.openxmlformats.org/markup-compatibility/2006">
    <mc:Choice xmlns:p14="http://schemas.microsoft.com/office/powerpoint/2010/main" Requires="p14">
      <p:transition spd="slow" p14:dur="2000" advTm="1028"/>
    </mc:Choice>
    <mc:Fallback>
      <p:transition spd="slow" advTm="102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spužve</a:t>
            </a:r>
            <a:endParaRPr lang="hr-HR" dirty="0"/>
          </a:p>
        </p:txBody>
      </p:sp>
      <p:sp>
        <p:nvSpPr>
          <p:cNvPr id="3" name="Rezervirano mjesto sadržaja 2"/>
          <p:cNvSpPr>
            <a:spLocks noGrp="1"/>
          </p:cNvSpPr>
          <p:nvPr>
            <p:ph idx="1"/>
          </p:nvPr>
        </p:nvSpPr>
        <p:spPr/>
        <p:txBody>
          <a:bodyPr>
            <a:normAutofit lnSpcReduction="10000"/>
          </a:bodyPr>
          <a:lstStyle/>
          <a:p>
            <a:pPr algn="just"/>
            <a:r>
              <a:rPr lang="hr-HR" dirty="0" smtClean="0"/>
              <a:t>Spužve su najjednostavniji beskičmenjaci. Imaju razne vrste stanica koje ih čine živima. Neke su stanice zadužene za prehranu, druge za reprodukciju, a ostale za održavanje forme. Meko spužvasto tijelo podupire vrsta kostura sastavljena od čvrstih dijelova zvanih </a:t>
            </a:r>
            <a:r>
              <a:rPr lang="hr-HR" dirty="0" err="1" smtClean="0"/>
              <a:t>spikule</a:t>
            </a:r>
            <a:r>
              <a:rPr lang="hr-HR" dirty="0" smtClean="0"/>
              <a:t>. </a:t>
            </a:r>
          </a:p>
          <a:p>
            <a:pPr algn="just"/>
            <a:r>
              <a:rPr lang="hr-HR" dirty="0" smtClean="0"/>
              <a:t>Spužve se hrane filtracijom hrane i pumpanjem vode kroz tijelo.</a:t>
            </a:r>
          </a:p>
          <a:p>
            <a:pPr algn="just"/>
            <a:r>
              <a:rPr lang="hr-HR" dirty="0" smtClean="0"/>
              <a:t>Spužve se koriste stoljećima zbog sposobnosti upijanja. Prirodne spužve i danas su popularne za kupanje. </a:t>
            </a:r>
          </a:p>
          <a:p>
            <a:pPr algn="just"/>
            <a:r>
              <a:rPr lang="hr-HR" dirty="0" smtClean="0"/>
              <a:t>Spužve stvaraju ravan sloj preko stijena, školjki i mrtvih koralja. </a:t>
            </a:r>
          </a:p>
          <a:p>
            <a:pPr algn="just"/>
            <a:r>
              <a:rPr lang="hr-HR" dirty="0" smtClean="0"/>
              <a:t>Imaju iznimnu snagu regeneracije.</a:t>
            </a:r>
            <a:endParaRPr lang="hr-HR" dirty="0"/>
          </a:p>
        </p:txBody>
      </p:sp>
    </p:spTree>
    <p:extLst>
      <p:ext uri="{BB962C8B-B14F-4D97-AF65-F5344CB8AC3E}">
        <p14:creationId xmlns:p14="http://schemas.microsoft.com/office/powerpoint/2010/main" val="170455381"/>
      </p:ext>
    </p:extLst>
  </p:cSld>
  <p:clrMapOvr>
    <a:masterClrMapping/>
  </p:clrMapOvr>
  <mc:AlternateContent xmlns:mc="http://schemas.openxmlformats.org/markup-compatibility/2006">
    <mc:Choice xmlns:p14="http://schemas.microsoft.com/office/powerpoint/2010/main" Requires="p14">
      <p:transition spd="slow" p14:dur="2000" advTm="764"/>
    </mc:Choice>
    <mc:Fallback>
      <p:transition spd="slow" advTm="76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mora</a:t>
            </a:r>
            <a:endParaRPr lang="hr-HR" dirty="0"/>
          </a:p>
        </p:txBody>
      </p:sp>
      <p:sp>
        <p:nvSpPr>
          <p:cNvPr id="3" name="Rezervirano mjesto sadržaja 2"/>
          <p:cNvSpPr>
            <a:spLocks noGrp="1"/>
          </p:cNvSpPr>
          <p:nvPr>
            <p:ph idx="1"/>
          </p:nvPr>
        </p:nvSpPr>
        <p:spPr/>
        <p:txBody>
          <a:bodyPr/>
          <a:lstStyle/>
          <a:p>
            <a:pPr algn="just"/>
            <a:r>
              <a:rPr lang="hr-HR" dirty="0" smtClean="0"/>
              <a:t>Više od dvije trećine Zemljine površine pokriveno je morima i oceanima. More se stalno giba. Popuhujući vjetar pokreće valove, a Mjesec i Sunce uzrokuju morske mijene.</a:t>
            </a:r>
          </a:p>
          <a:p>
            <a:pPr algn="just"/>
            <a:r>
              <a:rPr lang="hr-HR" dirty="0" smtClean="0"/>
              <a:t>„More je dio oceana. Neka su mora dijelovi otvorenog oceana, poput Sargaškog mora u Atlantiku. Ostala su djelomično okružena kopnom, poput Južnog i kineskog mora.”</a:t>
            </a:r>
          </a:p>
          <a:p>
            <a:pPr algn="just"/>
            <a:r>
              <a:rPr lang="hr-HR" dirty="0" smtClean="0"/>
              <a:t>(</a:t>
            </a:r>
            <a:r>
              <a:rPr lang="hr-HR" dirty="0" err="1" smtClean="0"/>
              <a:t>Clarke</a:t>
            </a:r>
            <a:r>
              <a:rPr lang="hr-HR" dirty="0" smtClean="0"/>
              <a:t>, </a:t>
            </a:r>
            <a:r>
              <a:rPr lang="hr-HR" dirty="0" err="1" smtClean="0"/>
              <a:t>Phillip</a:t>
            </a:r>
            <a:r>
              <a:rPr lang="hr-HR" dirty="0" smtClean="0"/>
              <a:t>: Mora i oceani; činjenice i zanimljivosti, 2005., Marjan tisak, 7. str.)</a:t>
            </a:r>
            <a:endParaRPr lang="hr-HR" dirty="0"/>
          </a:p>
        </p:txBody>
      </p:sp>
    </p:spTree>
    <p:extLst>
      <p:ext uri="{BB962C8B-B14F-4D97-AF65-F5344CB8AC3E}">
        <p14:creationId xmlns:p14="http://schemas.microsoft.com/office/powerpoint/2010/main" val="260575411"/>
      </p:ext>
    </p:extLst>
  </p:cSld>
  <p:clrMapOvr>
    <a:masterClrMapping/>
  </p:clrMapOvr>
  <mc:AlternateContent xmlns:mc="http://schemas.openxmlformats.org/markup-compatibility/2006">
    <mc:Choice xmlns:p14="http://schemas.microsoft.com/office/powerpoint/2010/main" Requires="p14">
      <p:transition spd="slow" p14:dur="2000" advTm="1416"/>
    </mc:Choice>
    <mc:Fallback>
      <p:transition spd="slow" advTm="141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Spužva na stijeni</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5867" y="440267"/>
            <a:ext cx="6547555" cy="4323645"/>
          </a:xfrm>
        </p:spPr>
      </p:pic>
    </p:spTree>
    <p:extLst>
      <p:ext uri="{BB962C8B-B14F-4D97-AF65-F5344CB8AC3E}">
        <p14:creationId xmlns:p14="http://schemas.microsoft.com/office/powerpoint/2010/main" val="1852727730"/>
      </p:ext>
    </p:extLst>
  </p:cSld>
  <p:clrMapOvr>
    <a:masterClrMapping/>
  </p:clrMapOvr>
  <mc:AlternateContent xmlns:mc="http://schemas.openxmlformats.org/markup-compatibility/2006">
    <mc:Choice xmlns:p14="http://schemas.microsoft.com/office/powerpoint/2010/main" Requires="p14">
      <p:transition spd="slow" p14:dur="2000" advTm="923"/>
    </mc:Choice>
    <mc:Fallback>
      <p:transition spd="slow" advTm="923"/>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Školjke i puževi</a:t>
            </a:r>
            <a:endParaRPr lang="hr-HR" dirty="0"/>
          </a:p>
        </p:txBody>
      </p:sp>
      <p:sp>
        <p:nvSpPr>
          <p:cNvPr id="3" name="Rezervirano mjesto sadržaja 2"/>
          <p:cNvSpPr>
            <a:spLocks noGrp="1"/>
          </p:cNvSpPr>
          <p:nvPr>
            <p:ph idx="1"/>
          </p:nvPr>
        </p:nvSpPr>
        <p:spPr/>
        <p:txBody>
          <a:bodyPr/>
          <a:lstStyle/>
          <a:p>
            <a:pPr algn="just"/>
            <a:r>
              <a:rPr lang="hr-HR" dirty="0" smtClean="0"/>
              <a:t>Školjke i puževi su mekušci. Žive u oceanu od priobalja do oceanskih dubina. Imaju mekano tijelo zaštićeno oklopom. </a:t>
            </a:r>
          </a:p>
          <a:p>
            <a:pPr algn="just"/>
            <a:r>
              <a:rPr lang="hr-HR" dirty="0" err="1" smtClean="0"/>
              <a:t>Dvosupnice</a:t>
            </a:r>
            <a:r>
              <a:rPr lang="hr-HR" dirty="0" smtClean="0"/>
              <a:t> su jer imaju „dva ventila”. Mekano tijelo im je u oklopu sastavljenom od dva dijela. </a:t>
            </a:r>
          </a:p>
          <a:p>
            <a:pPr algn="just"/>
            <a:r>
              <a:rPr lang="hr-HR" dirty="0" smtClean="0"/>
              <a:t>Pužev oklop ima samo „jedan ventil”. Dio su veće skupine mekušaca – </a:t>
            </a:r>
            <a:r>
              <a:rPr lang="hr-HR" dirty="0" err="1" smtClean="0"/>
              <a:t>gastropoda</a:t>
            </a:r>
            <a:r>
              <a:rPr lang="hr-HR" dirty="0" smtClean="0"/>
              <a:t> što znači „</a:t>
            </a:r>
            <a:r>
              <a:rPr lang="hr-HR" dirty="0" err="1" smtClean="0"/>
              <a:t>trbuho-stopalni</a:t>
            </a:r>
            <a:r>
              <a:rPr lang="hr-HR" dirty="0" smtClean="0"/>
              <a:t>”. Čini se kao da kližu na trbuhu.</a:t>
            </a:r>
          </a:p>
          <a:p>
            <a:pPr algn="just"/>
            <a:endParaRPr lang="hr-HR" dirty="0"/>
          </a:p>
        </p:txBody>
      </p:sp>
    </p:spTree>
    <p:extLst>
      <p:ext uri="{BB962C8B-B14F-4D97-AF65-F5344CB8AC3E}">
        <p14:creationId xmlns:p14="http://schemas.microsoft.com/office/powerpoint/2010/main" val="2022263285"/>
      </p:ext>
    </p:extLst>
  </p:cSld>
  <p:clrMapOvr>
    <a:masterClrMapping/>
  </p:clrMapOvr>
  <mc:AlternateContent xmlns:mc="http://schemas.openxmlformats.org/markup-compatibility/2006">
    <mc:Choice xmlns:p14="http://schemas.microsoft.com/office/powerpoint/2010/main" Requires="p14">
      <p:transition spd="slow" p14:dur="2000" advTm="1669"/>
    </mc:Choice>
    <mc:Fallback>
      <p:transition spd="slow" advTm="1669"/>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Hobotnice i morske zvijezde</a:t>
            </a:r>
            <a:endParaRPr lang="hr-HR" dirty="0"/>
          </a:p>
        </p:txBody>
      </p:sp>
      <p:sp>
        <p:nvSpPr>
          <p:cNvPr id="3" name="Rezervirano mjesto sadržaja 2"/>
          <p:cNvSpPr>
            <a:spLocks noGrp="1"/>
          </p:cNvSpPr>
          <p:nvPr>
            <p:ph idx="1"/>
          </p:nvPr>
        </p:nvSpPr>
        <p:spPr/>
        <p:txBody>
          <a:bodyPr>
            <a:normAutofit lnSpcReduction="10000"/>
          </a:bodyPr>
          <a:lstStyle/>
          <a:p>
            <a:pPr algn="just"/>
            <a:r>
              <a:rPr lang="hr-HR" dirty="0" smtClean="0"/>
              <a:t>Hobotnice su inteligentni beskičmenjaci. Uvlače vodu u ovojnici, a izbacuju je kroz otvor – </a:t>
            </a:r>
            <a:r>
              <a:rPr lang="hr-HR" dirty="0" err="1" smtClean="0"/>
              <a:t>funel</a:t>
            </a:r>
            <a:r>
              <a:rPr lang="hr-HR" dirty="0" smtClean="0"/>
              <a:t>. Imaju dobar vid, a oči su im slične ljudskom oku. Ipak, zjenica im je četvrtasta, a manje okrugla. Ljudsko oko ima jedan optički živac, dok hobotnica ima više optičkih živaca. </a:t>
            </a:r>
          </a:p>
          <a:p>
            <a:pPr algn="just"/>
            <a:r>
              <a:rPr lang="hr-HR" dirty="0" smtClean="0"/>
              <a:t>Morske se zvijezde kreću brzo, petnaest centimetara u minuti. Hodaju uz pomoć posebnih organa, sustava kretanja napunjenog vodom. </a:t>
            </a:r>
          </a:p>
          <a:p>
            <a:pPr algn="just"/>
            <a:r>
              <a:rPr lang="hr-HR" dirty="0" smtClean="0"/>
              <a:t>Morske zvijezde i srodnici prve su životinje koje su razvile unutarnji kostur prije šesto pedeset milijuna godina. Unutarnji kostur čine </a:t>
            </a:r>
            <a:r>
              <a:rPr lang="hr-HR" smtClean="0"/>
              <a:t>tvrde ploče. </a:t>
            </a:r>
            <a:endParaRPr lang="hr-HR" dirty="0"/>
          </a:p>
        </p:txBody>
      </p:sp>
    </p:spTree>
    <p:extLst>
      <p:ext uri="{BB962C8B-B14F-4D97-AF65-F5344CB8AC3E}">
        <p14:creationId xmlns:p14="http://schemas.microsoft.com/office/powerpoint/2010/main" val="3961640002"/>
      </p:ext>
    </p:extLst>
  </p:cSld>
  <p:clrMapOvr>
    <a:masterClrMapping/>
  </p:clrMapOvr>
  <mc:AlternateContent xmlns:mc="http://schemas.openxmlformats.org/markup-compatibility/2006">
    <mc:Choice xmlns:p14="http://schemas.microsoft.com/office/powerpoint/2010/main" Requires="p14">
      <p:transition spd="slow" p14:dur="2000" advTm="1114"/>
    </mc:Choice>
    <mc:Fallback>
      <p:transition spd="slow" advTm="1114"/>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Školjke na dnu mora i oceana</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2482" y="434697"/>
            <a:ext cx="6683473" cy="4447546"/>
          </a:xfrm>
        </p:spPr>
      </p:pic>
    </p:spTree>
    <p:extLst>
      <p:ext uri="{BB962C8B-B14F-4D97-AF65-F5344CB8AC3E}">
        <p14:creationId xmlns:p14="http://schemas.microsoft.com/office/powerpoint/2010/main" val="2579557680"/>
      </p:ext>
    </p:extLst>
  </p:cSld>
  <p:clrMapOvr>
    <a:masterClrMapping/>
  </p:clrMapOvr>
  <mc:AlternateContent xmlns:mc="http://schemas.openxmlformats.org/markup-compatibility/2006">
    <mc:Choice xmlns:p14="http://schemas.microsoft.com/office/powerpoint/2010/main" Requires="p14">
      <p:transition spd="slow" p14:dur="2000" advTm="1106"/>
    </mc:Choice>
    <mc:Fallback>
      <p:transition spd="slow" advTm="1106"/>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Ribe i morski psi</a:t>
            </a:r>
            <a:endParaRPr lang="hr-HR" dirty="0"/>
          </a:p>
        </p:txBody>
      </p:sp>
      <p:sp>
        <p:nvSpPr>
          <p:cNvPr id="3" name="Rezervirano mjesto sadržaja 2"/>
          <p:cNvSpPr>
            <a:spLocks noGrp="1"/>
          </p:cNvSpPr>
          <p:nvPr>
            <p:ph idx="1"/>
          </p:nvPr>
        </p:nvSpPr>
        <p:spPr/>
        <p:txBody>
          <a:bodyPr>
            <a:normAutofit fontScale="85000" lnSpcReduction="20000"/>
          </a:bodyPr>
          <a:lstStyle/>
          <a:p>
            <a:pPr algn="just"/>
            <a:r>
              <a:rPr lang="hr-HR" dirty="0" smtClean="0"/>
              <a:t>U moru i oceanu pliva ok trinaest tisuća vrsta riba. One su kičmenjaci jer imaju kralježnicu ili leđnu kost. Za apsorpciju kisika koriste škrge. </a:t>
            </a:r>
          </a:p>
          <a:p>
            <a:pPr algn="just"/>
            <a:r>
              <a:rPr lang="hr-HR" dirty="0" smtClean="0"/>
              <a:t>Tijelo im je pokriveno ljuskama, kao hladnokrvna bića imaju jednaku temperaturu tijela kao njihova okolina. </a:t>
            </a:r>
          </a:p>
          <a:p>
            <a:pPr algn="just"/>
            <a:r>
              <a:rPr lang="hr-HR" dirty="0" smtClean="0"/>
              <a:t>Ribe imaju peraje na leđima, trbuhu, repu i sa strane koje im pomažu u kretanju naprijed. </a:t>
            </a:r>
          </a:p>
          <a:p>
            <a:pPr algn="just"/>
            <a:r>
              <a:rPr lang="hr-HR" dirty="0" smtClean="0"/>
              <a:t>Kitovi i dupini su sisavci jer dišu plućima i dobivaju žive mlade.</a:t>
            </a:r>
          </a:p>
          <a:p>
            <a:pPr algn="just"/>
            <a:r>
              <a:rPr lang="hr-HR" dirty="0" smtClean="0"/>
              <a:t>Morski psi egzistiraju više od tristo milijuna godina. Mesožderi su jer jedu životinje. Kostur im se sastoji od hrskavice. Većina ih se rađa živa. </a:t>
            </a:r>
          </a:p>
          <a:p>
            <a:pPr algn="just"/>
            <a:r>
              <a:rPr lang="hr-HR" dirty="0" smtClean="0"/>
              <a:t>Sve vrste morskih pasa nisu krvoločne ubojice te ih većina nije opasna za ljude. </a:t>
            </a:r>
          </a:p>
          <a:p>
            <a:pPr algn="just"/>
            <a:r>
              <a:rPr lang="hr-HR" dirty="0" smtClean="0"/>
              <a:t>Morskim psima nikad ne prestaju rastu zubi. Kako se stari zubi troše, novi redovi zubi se pomiču naprijed.</a:t>
            </a:r>
            <a:endParaRPr lang="hr-HR" dirty="0"/>
          </a:p>
        </p:txBody>
      </p:sp>
    </p:spTree>
    <p:extLst>
      <p:ext uri="{BB962C8B-B14F-4D97-AF65-F5344CB8AC3E}">
        <p14:creationId xmlns:p14="http://schemas.microsoft.com/office/powerpoint/2010/main" val="3725146128"/>
      </p:ext>
    </p:extLst>
  </p:cSld>
  <p:clrMapOvr>
    <a:masterClrMapping/>
  </p:clrMapOvr>
  <mc:AlternateContent xmlns:mc="http://schemas.openxmlformats.org/markup-compatibility/2006">
    <mc:Choice xmlns:p14="http://schemas.microsoft.com/office/powerpoint/2010/main" Requires="p14">
      <p:transition spd="slow" p14:dur="2000" advTm="1097"/>
    </mc:Choice>
    <mc:Fallback>
      <p:transition spd="slow" advTm="1097"/>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Oceanske ribe</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8133" y="553155"/>
            <a:ext cx="7394223" cy="4255911"/>
          </a:xfrm>
        </p:spPr>
      </p:pic>
    </p:spTree>
    <p:extLst>
      <p:ext uri="{BB962C8B-B14F-4D97-AF65-F5344CB8AC3E}">
        <p14:creationId xmlns:p14="http://schemas.microsoft.com/office/powerpoint/2010/main" val="2177958060"/>
      </p:ext>
    </p:extLst>
  </p:cSld>
  <p:clrMapOvr>
    <a:masterClrMapping/>
  </p:clrMapOvr>
  <mc:AlternateContent xmlns:mc="http://schemas.openxmlformats.org/markup-compatibility/2006">
    <mc:Choice xmlns:p14="http://schemas.microsoft.com/office/powerpoint/2010/main" Requires="p14">
      <p:transition spd="slow" p14:dur="2000" advTm="840"/>
    </mc:Choice>
    <mc:Fallback>
      <p:transition spd="slow" advTm="84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literatura</a:t>
            </a:r>
            <a:endParaRPr lang="hr-HR" dirty="0"/>
          </a:p>
        </p:txBody>
      </p:sp>
      <p:sp>
        <p:nvSpPr>
          <p:cNvPr id="3" name="Rezervirano mjesto sadržaja 2"/>
          <p:cNvSpPr>
            <a:spLocks noGrp="1"/>
          </p:cNvSpPr>
          <p:nvPr>
            <p:ph idx="1"/>
          </p:nvPr>
        </p:nvSpPr>
        <p:spPr>
          <a:xfrm>
            <a:off x="668513" y="719666"/>
            <a:ext cx="8534400" cy="3615267"/>
          </a:xfrm>
        </p:spPr>
        <p:txBody>
          <a:bodyPr>
            <a:normAutofit fontScale="85000" lnSpcReduction="10000"/>
          </a:bodyPr>
          <a:lstStyle/>
          <a:p>
            <a:pPr algn="just"/>
            <a:r>
              <a:rPr lang="hr-HR" dirty="0" err="1" smtClean="0"/>
              <a:t>Clarke</a:t>
            </a:r>
            <a:r>
              <a:rPr lang="hr-HR" dirty="0" smtClean="0"/>
              <a:t>, P.: Mora i oceani: činjenice i zanimljivosti, 2005.,Marjan tisak, Split </a:t>
            </a:r>
          </a:p>
          <a:p>
            <a:pPr algn="just"/>
            <a:r>
              <a:rPr lang="hr-HR" dirty="0" smtClean="0"/>
              <a:t>Taylor, B.: Planet zemlja : predivan svijet znanja, 2005., Večernji list, Zagreb</a:t>
            </a:r>
          </a:p>
          <a:p>
            <a:pPr algn="just"/>
            <a:r>
              <a:rPr lang="hr-HR" dirty="0" err="1" smtClean="0"/>
              <a:t>Šarmaz</a:t>
            </a:r>
            <a:r>
              <a:rPr lang="hr-HR" dirty="0" smtClean="0"/>
              <a:t>, T.: Dječja enciklopedija: život u oceanu, 2005., Marjan tisak, Split</a:t>
            </a:r>
          </a:p>
          <a:p>
            <a:pPr algn="just"/>
            <a:r>
              <a:rPr lang="hr-HR" dirty="0" smtClean="0"/>
              <a:t>Marušić, L.: </a:t>
            </a:r>
            <a:r>
              <a:rPr lang="hr-HR" dirty="0" err="1" smtClean="0"/>
              <a:t>Oxford</a:t>
            </a:r>
            <a:r>
              <a:rPr lang="hr-HR" dirty="0" smtClean="0"/>
              <a:t>: Dječja ilustrirana enciklopedija, 2001., Leo-</a:t>
            </a:r>
            <a:r>
              <a:rPr lang="hr-HR" dirty="0" err="1" smtClean="0"/>
              <a:t>commerce</a:t>
            </a:r>
            <a:r>
              <a:rPr lang="hr-HR" dirty="0" smtClean="0"/>
              <a:t>, Rijeka</a:t>
            </a:r>
          </a:p>
          <a:p>
            <a:pPr algn="just"/>
            <a:r>
              <a:rPr lang="hr-HR" dirty="0" smtClean="0"/>
              <a:t>Meridijani: časopis za zemljopis i putovanja, broj 105</a:t>
            </a:r>
            <a:r>
              <a:rPr lang="hr-HR" smtClean="0"/>
              <a:t>, svibanj 2006.</a:t>
            </a:r>
            <a:endParaRPr lang="hr-HR" dirty="0" smtClean="0"/>
          </a:p>
          <a:p>
            <a:pPr algn="just"/>
            <a:r>
              <a:rPr lang="hr-HR" dirty="0" smtClean="0"/>
              <a:t>hr.wikipedia.org&gt;wiki</a:t>
            </a:r>
          </a:p>
          <a:p>
            <a:pPr algn="just"/>
            <a:endParaRPr lang="hr-HR" dirty="0" smtClean="0"/>
          </a:p>
          <a:p>
            <a:pPr algn="just"/>
            <a:endParaRPr lang="hr-HR" dirty="0"/>
          </a:p>
          <a:p>
            <a:pPr algn="just"/>
            <a:r>
              <a:rPr lang="hr-HR" dirty="0"/>
              <a:t>p</a:t>
            </a:r>
            <a:r>
              <a:rPr lang="hr-HR" dirty="0" smtClean="0"/>
              <a:t>rezentaciju prema originalnoj literaturi napisala Nada </a:t>
            </a:r>
            <a:r>
              <a:rPr lang="hr-HR" dirty="0" err="1" smtClean="0"/>
              <a:t>Slišković</a:t>
            </a:r>
            <a:endParaRPr lang="hr-HR" dirty="0" smtClean="0"/>
          </a:p>
          <a:p>
            <a:pPr algn="just"/>
            <a:endParaRPr lang="hr-HR" dirty="0"/>
          </a:p>
          <a:p>
            <a:pPr marL="0" indent="0" algn="just">
              <a:buNone/>
            </a:pPr>
            <a:endParaRPr lang="hr-HR" dirty="0" smtClean="0"/>
          </a:p>
          <a:p>
            <a:pPr algn="just"/>
            <a:endParaRPr lang="hr-HR" dirty="0" smtClean="0"/>
          </a:p>
          <a:p>
            <a:pPr algn="just"/>
            <a:endParaRPr lang="hr-HR" dirty="0" smtClean="0"/>
          </a:p>
          <a:p>
            <a:pPr algn="just"/>
            <a:endParaRPr lang="hr-HR" dirty="0" smtClean="0"/>
          </a:p>
          <a:p>
            <a:pPr algn="just"/>
            <a:endParaRPr lang="hr-HR" dirty="0" smtClean="0"/>
          </a:p>
          <a:p>
            <a:pPr algn="just"/>
            <a:endParaRPr lang="hr-HR" dirty="0"/>
          </a:p>
        </p:txBody>
      </p:sp>
    </p:spTree>
    <p:extLst>
      <p:ext uri="{BB962C8B-B14F-4D97-AF65-F5344CB8AC3E}">
        <p14:creationId xmlns:p14="http://schemas.microsoft.com/office/powerpoint/2010/main" val="2360710386"/>
      </p:ext>
    </p:extLst>
  </p:cSld>
  <p:clrMapOvr>
    <a:masterClrMapping/>
  </p:clrMapOvr>
  <mc:AlternateContent xmlns:mc="http://schemas.openxmlformats.org/markup-compatibility/2006">
    <mc:Choice xmlns:p14="http://schemas.microsoft.com/office/powerpoint/2010/main" Requires="p14">
      <p:transition spd="slow" p14:dur="2000" advTm="1552"/>
    </mc:Choice>
    <mc:Fallback>
      <p:transition spd="slow" advTm="155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JADRANSKO MORE </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0311" y="643467"/>
            <a:ext cx="6175022" cy="3843865"/>
          </a:xfrm>
        </p:spPr>
      </p:pic>
    </p:spTree>
    <p:extLst>
      <p:ext uri="{BB962C8B-B14F-4D97-AF65-F5344CB8AC3E}">
        <p14:creationId xmlns:p14="http://schemas.microsoft.com/office/powerpoint/2010/main" val="800128561"/>
      </p:ext>
    </p:extLst>
  </p:cSld>
  <p:clrMapOvr>
    <a:masterClrMapping/>
  </p:clrMapOvr>
  <mc:AlternateContent xmlns:mc="http://schemas.openxmlformats.org/markup-compatibility/2006">
    <mc:Choice xmlns:p14="http://schemas.microsoft.com/office/powerpoint/2010/main" Requires="p14">
      <p:transition spd="slow" p14:dur="2000" advTm="1016"/>
    </mc:Choice>
    <mc:Fallback>
      <p:transition spd="slow" advTm="101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PLAVA BOJA MORA</a:t>
            </a:r>
            <a:endParaRPr lang="hr-HR" dirty="0"/>
          </a:p>
        </p:txBody>
      </p:sp>
      <p:sp>
        <p:nvSpPr>
          <p:cNvPr id="3" name="Rezervirano mjesto sadržaja 2"/>
          <p:cNvSpPr>
            <a:spLocks noGrp="1"/>
          </p:cNvSpPr>
          <p:nvPr>
            <p:ph idx="1"/>
          </p:nvPr>
        </p:nvSpPr>
        <p:spPr>
          <a:xfrm>
            <a:off x="702380" y="618066"/>
            <a:ext cx="8534400" cy="3615267"/>
          </a:xfrm>
        </p:spPr>
        <p:txBody>
          <a:bodyPr/>
          <a:lstStyle/>
          <a:p>
            <a:pPr marL="0" indent="0" algn="just">
              <a:buNone/>
            </a:pPr>
            <a:r>
              <a:rPr lang="hr-HR" dirty="0" smtClean="0"/>
              <a:t>Tijekom sunčanih dana more izgleda plavo zato što morska voda odbija plave svjetlosne zrake Sunca. Žuto more pokraj Kine nazvano je tako zbog žute gline koju ispiru rijeke, kao i Crno more kraj Rusije zbog crne zemlje.</a:t>
            </a:r>
          </a:p>
          <a:p>
            <a:pPr marL="0" indent="0" algn="just">
              <a:buNone/>
            </a:pPr>
            <a:r>
              <a:rPr lang="hr-HR" dirty="0" smtClean="0"/>
              <a:t>Najveća su mora: </a:t>
            </a:r>
            <a:r>
              <a:rPr lang="hr-HR" dirty="0" err="1" smtClean="0"/>
              <a:t>Weddelovo</a:t>
            </a:r>
            <a:r>
              <a:rPr lang="hr-HR" dirty="0" smtClean="0"/>
              <a:t> more (Južni ocean), Arapsko more(Indijski ocean), Južno kinesko more (Tihi ocean),  Sredozemno more (Atlantski ocean) i Barentsovo more (Arktički ocean).</a:t>
            </a:r>
          </a:p>
          <a:p>
            <a:pPr marL="0" indent="0" algn="just">
              <a:buNone/>
            </a:pPr>
            <a:r>
              <a:rPr lang="hr-HR" dirty="0" smtClean="0"/>
              <a:t>Tihi ocean pokriva najveću površinu od 155.557.000 kvadratnih kilometara.</a:t>
            </a:r>
            <a:endParaRPr lang="hr-HR" dirty="0"/>
          </a:p>
        </p:txBody>
      </p:sp>
    </p:spTree>
    <p:extLst>
      <p:ext uri="{BB962C8B-B14F-4D97-AF65-F5344CB8AC3E}">
        <p14:creationId xmlns:p14="http://schemas.microsoft.com/office/powerpoint/2010/main" val="388978404"/>
      </p:ext>
    </p:extLst>
  </p:cSld>
  <p:clrMapOvr>
    <a:masterClrMapping/>
  </p:clrMapOvr>
  <mc:AlternateContent xmlns:mc="http://schemas.openxmlformats.org/markup-compatibility/2006">
    <mc:Choice xmlns:p14="http://schemas.microsoft.com/office/powerpoint/2010/main" Requires="p14">
      <p:transition spd="slow" p14:dur="2000" advTm="864"/>
    </mc:Choice>
    <mc:Fallback>
      <p:transition spd="slow" advTm="86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Gibanja mora</a:t>
            </a:r>
            <a:endParaRPr lang="hr-HR" dirty="0"/>
          </a:p>
        </p:txBody>
      </p:sp>
      <p:sp>
        <p:nvSpPr>
          <p:cNvPr id="3" name="Rezervirano mjesto sadržaja 2"/>
          <p:cNvSpPr>
            <a:spLocks noGrp="1"/>
          </p:cNvSpPr>
          <p:nvPr>
            <p:ph idx="1"/>
          </p:nvPr>
        </p:nvSpPr>
        <p:spPr/>
        <p:txBody>
          <a:bodyPr>
            <a:normAutofit fontScale="77500" lnSpcReduction="20000"/>
          </a:bodyPr>
          <a:lstStyle/>
          <a:p>
            <a:pPr algn="just"/>
            <a:r>
              <a:rPr lang="hr-HR" dirty="0" smtClean="0"/>
              <a:t>More se giba u valovima, plimi i oseci i morskim strujama. Vjetar oblikuje val. Kratki uzleti vjetra uzrokuju namreškane valove koji nestaju nakon šti se vjetar smiri. Vjetar koji puše uzdužno velikim područjem oblikuje kotrljajuće valove. Oluje otpuhnu vodu s vrha valova stvarajući pjenaste bijele kape. </a:t>
            </a:r>
          </a:p>
          <a:p>
            <a:pPr algn="just"/>
            <a:r>
              <a:rPr lang="hr-HR" dirty="0" smtClean="0"/>
              <a:t>Morske mijene, kao plima i oseka, nastaju pod utjecajem Mjeseca. Mjesečevo i Sunčevo zajedničko privlačenje potiču nastajanje plime kada se razina mora diže te oseke dok se morska razina spušta.</a:t>
            </a:r>
          </a:p>
          <a:p>
            <a:pPr algn="just"/>
            <a:r>
              <a:rPr lang="hr-HR" dirty="0" smtClean="0"/>
              <a:t>„Morske struje su povezano, vodoravno gibanje morske vode, tople su ili hladne. Stalne struje imaju planetarni utjecaj , a povremene i periodične struje utječu na obale. Struje uzrokuju sile, rotacija zemlje te vjetrovi koji pušu na površinu usmjeravajući tijek vode djelujući do dvjesto metara u dubinu. Struje kao posljedica učinka </a:t>
            </a:r>
            <a:r>
              <a:rPr lang="hr-HR" dirty="0" err="1" smtClean="0"/>
              <a:t>Cornolisa</a:t>
            </a:r>
            <a:r>
              <a:rPr lang="hr-HR" dirty="0" smtClean="0"/>
              <a:t> duboke su i do tisuću metara. Značajna je Golfska</a:t>
            </a:r>
            <a:r>
              <a:rPr lang="hr-HR" dirty="0"/>
              <a:t> </a:t>
            </a:r>
            <a:r>
              <a:rPr lang="hr-HR" dirty="0" smtClean="0"/>
              <a:t>i Ekvatorska struja na Pacifiku te Kalifornijska na Američkoj  zapadnoj obali.”</a:t>
            </a:r>
          </a:p>
          <a:p>
            <a:pPr algn="just"/>
            <a:r>
              <a:rPr lang="hr-HR" dirty="0" smtClean="0"/>
              <a:t>(hr.wikipedija.org&gt;wiki)</a:t>
            </a:r>
          </a:p>
          <a:p>
            <a:pPr algn="just"/>
            <a:endParaRPr lang="hr-HR" dirty="0" smtClean="0"/>
          </a:p>
          <a:p>
            <a:pPr algn="just"/>
            <a:endParaRPr lang="hr-HR" dirty="0" smtClean="0"/>
          </a:p>
          <a:p>
            <a:pPr algn="just"/>
            <a:endParaRPr lang="hr-HR" dirty="0" smtClean="0"/>
          </a:p>
          <a:p>
            <a:pPr algn="just"/>
            <a:endParaRPr lang="hr-HR" dirty="0"/>
          </a:p>
        </p:txBody>
      </p:sp>
    </p:spTree>
    <p:extLst>
      <p:ext uri="{BB962C8B-B14F-4D97-AF65-F5344CB8AC3E}">
        <p14:creationId xmlns:p14="http://schemas.microsoft.com/office/powerpoint/2010/main" val="2763989626"/>
      </p:ext>
    </p:extLst>
  </p:cSld>
  <p:clrMapOvr>
    <a:masterClrMapping/>
  </p:clrMapOvr>
  <mc:AlternateContent xmlns:mc="http://schemas.openxmlformats.org/markup-compatibility/2006">
    <mc:Choice xmlns:p14="http://schemas.microsoft.com/office/powerpoint/2010/main" Requires="p14">
      <p:transition spd="slow" p14:dur="2000" advTm="1000"/>
    </mc:Choice>
    <mc:Fallback>
      <p:transition spd="slow" advTm="1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MORSKE STRUJE NA ZEMLJI</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9422" y="632178"/>
            <a:ext cx="6671734" cy="3736622"/>
          </a:xfrm>
        </p:spPr>
      </p:pic>
    </p:spTree>
    <p:extLst>
      <p:ext uri="{BB962C8B-B14F-4D97-AF65-F5344CB8AC3E}">
        <p14:creationId xmlns:p14="http://schemas.microsoft.com/office/powerpoint/2010/main" val="4185772768"/>
      </p:ext>
    </p:extLst>
  </p:cSld>
  <p:clrMapOvr>
    <a:masterClrMapping/>
  </p:clrMapOvr>
  <mc:AlternateContent xmlns:mc="http://schemas.openxmlformats.org/markup-compatibility/2006">
    <mc:Choice xmlns:p14="http://schemas.microsoft.com/office/powerpoint/2010/main" Requires="p14">
      <p:transition spd="slow" p14:dur="2000" advTm="784"/>
    </mc:Choice>
    <mc:Fallback>
      <p:transition spd="slow" advTm="78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Dupini, plivači čistih mora</a:t>
            </a:r>
            <a:endParaRPr lang="hr-HR" dirty="0"/>
          </a:p>
        </p:txBody>
      </p:sp>
      <p:sp>
        <p:nvSpPr>
          <p:cNvPr id="3" name="Rezervirano mjesto sadržaja 2"/>
          <p:cNvSpPr>
            <a:spLocks noGrp="1"/>
          </p:cNvSpPr>
          <p:nvPr>
            <p:ph idx="1"/>
          </p:nvPr>
        </p:nvSpPr>
        <p:spPr/>
        <p:txBody>
          <a:bodyPr>
            <a:normAutofit fontScale="85000" lnSpcReduction="20000"/>
          </a:bodyPr>
          <a:lstStyle/>
          <a:p>
            <a:pPr algn="just"/>
            <a:r>
              <a:rPr lang="hr-HR" dirty="0" smtClean="0"/>
              <a:t>„Dupini se mogu </a:t>
            </a:r>
            <a:r>
              <a:rPr lang="hr-HR" smtClean="0"/>
              <a:t>primijetiti u morima </a:t>
            </a:r>
            <a:r>
              <a:rPr lang="hr-HR" dirty="0" smtClean="0"/>
              <a:t>diljem svijeta, ali za svoja staništa odabiru samo iznimno čista mora. Ima ih uz obalu, ali i na otvorenome moru, tisućama morskih milja daleko od najbližeg kopna. Oni žive tamo gdje je more čisto. U bistrom moru kod otoka Cresa plivaju dupini.</a:t>
            </a:r>
          </a:p>
          <a:p>
            <a:pPr algn="just"/>
            <a:r>
              <a:rPr lang="hr-HR" dirty="0" smtClean="0"/>
              <a:t>Dobri dupin je jedina trajno naseljena vrsta morskih sisavaca u Jadranu.  Smatra se da u Jadranu obitava više od dvjesto jedinki, a oko sto dvadeset ih živi u širem području Lošinja. Većina ribara njihovi su najveći prijatelji. </a:t>
            </a:r>
          </a:p>
          <a:p>
            <a:pPr algn="just"/>
            <a:r>
              <a:rPr lang="hr-HR" dirty="0" smtClean="0"/>
              <a:t>Dupini mogu doživjeti starost i više od pedeset godina. Dobri dupin ima malo zakrivljen kljun. Leđa su mu sivo-smeđe do crne boje. Dupini su posljednji sisavci Jadranu.  Upravo zbog toga treba ih zaštiti  kao dio biološke raznolikosti Jadrana. Kao predatori na vrhu hranidbenog lanca imaju važnu ulogu u funkcioniranju jadranskog ekosustava , a značajan su i biološki indikator čistoće okoliša u kojem žive.”</a:t>
            </a:r>
          </a:p>
          <a:p>
            <a:pPr algn="just"/>
            <a:r>
              <a:rPr lang="hr-HR" dirty="0" smtClean="0"/>
              <a:t>(Meridijani: časopis za zemljopis i putovanja, broj 105, svibanj 2006.29-30)</a:t>
            </a:r>
            <a:endParaRPr lang="hr-HR" dirty="0"/>
          </a:p>
        </p:txBody>
      </p:sp>
    </p:spTree>
    <p:extLst>
      <p:ext uri="{BB962C8B-B14F-4D97-AF65-F5344CB8AC3E}">
        <p14:creationId xmlns:p14="http://schemas.microsoft.com/office/powerpoint/2010/main" val="980565201"/>
      </p:ext>
    </p:extLst>
  </p:cSld>
  <p:clrMapOvr>
    <a:masterClrMapping/>
  </p:clrMapOvr>
  <mc:AlternateContent xmlns:mc="http://schemas.openxmlformats.org/markup-compatibility/2006">
    <mc:Choice xmlns:p14="http://schemas.microsoft.com/office/powerpoint/2010/main" Requires="p14">
      <p:transition spd="slow" p14:dur="2000" advTm="944"/>
    </mc:Choice>
    <mc:Fallback>
      <p:transition spd="slow" advTm="94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Igra dupina</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1" y="643467"/>
            <a:ext cx="6028266" cy="3962399"/>
          </a:xfrm>
        </p:spPr>
      </p:pic>
    </p:spTree>
    <p:extLst>
      <p:ext uri="{BB962C8B-B14F-4D97-AF65-F5344CB8AC3E}">
        <p14:creationId xmlns:p14="http://schemas.microsoft.com/office/powerpoint/2010/main" val="3235554784"/>
      </p:ext>
    </p:extLst>
  </p:cSld>
  <p:clrMapOvr>
    <a:masterClrMapping/>
  </p:clrMapOvr>
  <mc:AlternateContent xmlns:mc="http://schemas.openxmlformats.org/markup-compatibility/2006">
    <mc:Choice xmlns:p14="http://schemas.microsoft.com/office/powerpoint/2010/main" Requires="p14">
      <p:transition spd="slow" p14:dur="2000" advTm="830"/>
    </mc:Choice>
    <mc:Fallback>
      <p:transition spd="slow" advTm="83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OCEANI</a:t>
            </a:r>
            <a:endParaRPr lang="hr-HR" dirty="0"/>
          </a:p>
        </p:txBody>
      </p:sp>
      <p:sp>
        <p:nvSpPr>
          <p:cNvPr id="3" name="Rezervirano mjesto sadržaja 2"/>
          <p:cNvSpPr>
            <a:spLocks noGrp="1"/>
          </p:cNvSpPr>
          <p:nvPr>
            <p:ph idx="1"/>
          </p:nvPr>
        </p:nvSpPr>
        <p:spPr/>
        <p:txBody>
          <a:bodyPr>
            <a:normAutofit fontScale="77500" lnSpcReduction="20000"/>
          </a:bodyPr>
          <a:lstStyle/>
          <a:p>
            <a:pPr algn="just"/>
            <a:r>
              <a:rPr lang="hr-HR" dirty="0" smtClean="0"/>
              <a:t>Zemlja je jedini planet u Sunčevu sustavu koji sadrži tekuću vodu. U oceanu su nastali prvi oblici života prije tri milijarde godina. Zemljin se ocean kao vodena površina prostire preko cijelog globusa u četiri oceana: Tihi, Atlantski, Indijski i Arktički ocean. </a:t>
            </a:r>
          </a:p>
          <a:p>
            <a:pPr algn="just"/>
            <a:r>
              <a:rPr lang="hr-HR" dirty="0" smtClean="0"/>
              <a:t>Oceani su nastali prije 4,5 milijarde godina kad je Zemlja bila mlad planet te nije imala tekuće vode. Postojala je vodena para zarobljena među stijenama ispod zemljine kore. Vulkanske erupcije koje su potresle tlo, </a:t>
            </a:r>
            <a:r>
              <a:rPr lang="hr-HR" smtClean="0"/>
              <a:t>potisnule su </a:t>
            </a:r>
            <a:r>
              <a:rPr lang="hr-HR" dirty="0" smtClean="0"/>
              <a:t>tu vodenu paru prema površini zemlje u zrak. </a:t>
            </a:r>
          </a:p>
          <a:p>
            <a:pPr algn="just"/>
            <a:r>
              <a:rPr lang="hr-HR" dirty="0" smtClean="0"/>
              <a:t>„Nakon pola milijarde godina, zemljina se kora počela hladiti. Vodena para u atmosferi se kondenzirala, stvarajući ogromne olujne oblake. Bujice kiša kontinuirano su padale desetke milijuna godina stvarajući velike bijesne rijeke koje su preplavile široka nizinska područja. Ledeni kometi su se sudarali sa novim planetom dodajući vode sve većoj količini mora. Proučavajući najstarije poznato kamenje znanstvenici su utvrdili da su se oceani prvi put pojavili prije 3,8 milijardi godina.”</a:t>
            </a:r>
          </a:p>
          <a:p>
            <a:pPr algn="just"/>
            <a:r>
              <a:rPr lang="hr-HR" dirty="0" smtClean="0"/>
              <a:t>(</a:t>
            </a:r>
            <a:r>
              <a:rPr lang="hr-HR" dirty="0" err="1" smtClean="0"/>
              <a:t>Šormaz</a:t>
            </a:r>
            <a:r>
              <a:rPr lang="hr-HR" dirty="0" smtClean="0"/>
              <a:t>, Tatjana: Dječja enciklopedija: život u oceanu, 2005., Marjan tisak, 8-9)</a:t>
            </a:r>
            <a:endParaRPr lang="hr-HR" dirty="0"/>
          </a:p>
        </p:txBody>
      </p:sp>
    </p:spTree>
    <p:extLst>
      <p:ext uri="{BB962C8B-B14F-4D97-AF65-F5344CB8AC3E}">
        <p14:creationId xmlns:p14="http://schemas.microsoft.com/office/powerpoint/2010/main" val="1820689610"/>
      </p:ext>
    </p:extLst>
  </p:cSld>
  <p:clrMapOvr>
    <a:masterClrMapping/>
  </p:clrMapOvr>
  <mc:AlternateContent xmlns:mc="http://schemas.openxmlformats.org/markup-compatibility/2006">
    <mc:Choice xmlns:p14="http://schemas.microsoft.com/office/powerpoint/2010/main" Requires="p14">
      <p:transition spd="slow" p14:dur="2000" advTm="848"/>
    </mc:Choice>
    <mc:Fallback>
      <p:transition spd="slow" advTm="848"/>
    </mc:Fallback>
  </mc:AlternateContent>
  <p:timing>
    <p:tnLst>
      <p:par>
        <p:cTn id="1" dur="indefinite" restart="never" nodeType="tmRoot"/>
      </p:par>
    </p:tnLst>
  </p:timing>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394</TotalTime>
  <Words>1863</Words>
  <Application>Microsoft Office PowerPoint</Application>
  <PresentationFormat>Široki zaslon</PresentationFormat>
  <Paragraphs>94</Paragraphs>
  <Slides>26</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26</vt:i4>
      </vt:variant>
    </vt:vector>
  </HeadingPairs>
  <TitlesOfParts>
    <vt:vector size="29" baseType="lpstr">
      <vt:lpstr>Century Gothic</vt:lpstr>
      <vt:lpstr>Wingdings 3</vt:lpstr>
      <vt:lpstr>Isječak</vt:lpstr>
      <vt:lpstr>MORA I OCEANI</vt:lpstr>
      <vt:lpstr>mora</vt:lpstr>
      <vt:lpstr>JADRANSKO MORE </vt:lpstr>
      <vt:lpstr>PLAVA BOJA MORA</vt:lpstr>
      <vt:lpstr>Gibanja mora</vt:lpstr>
      <vt:lpstr>MORSKE STRUJE NA ZEMLJI</vt:lpstr>
      <vt:lpstr>Dupini, plivači čistih mora</vt:lpstr>
      <vt:lpstr>Igra dupina</vt:lpstr>
      <vt:lpstr>OCEANI</vt:lpstr>
      <vt:lpstr>Oceanska voda</vt:lpstr>
      <vt:lpstr>Ocean u pokretu</vt:lpstr>
      <vt:lpstr>Valovi oceana</vt:lpstr>
      <vt:lpstr>Tsunami valovi</vt:lpstr>
      <vt:lpstr>Tsunami val na tihom oceanu</vt:lpstr>
      <vt:lpstr>OCEANSKI PLANKTONI</vt:lpstr>
      <vt:lpstr>HRANIDBENA MREŽA OCEANA</vt:lpstr>
      <vt:lpstr>kitovi</vt:lpstr>
      <vt:lpstr>Meduze, rakovi, ježinci i prskalice</vt:lpstr>
      <vt:lpstr>spužve</vt:lpstr>
      <vt:lpstr>Spužva na stijeni</vt:lpstr>
      <vt:lpstr>Školjke i puževi</vt:lpstr>
      <vt:lpstr>Hobotnice i morske zvijezde</vt:lpstr>
      <vt:lpstr>Školjke na dnu mora i oceana</vt:lpstr>
      <vt:lpstr>Ribe i morski psi</vt:lpstr>
      <vt:lpstr>Oceanske ribe</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 I OCEANI</dc:title>
  <dc:creator>Knjižnica</dc:creator>
  <cp:lastModifiedBy>Knjižnica</cp:lastModifiedBy>
  <cp:revision>88</cp:revision>
  <dcterms:created xsi:type="dcterms:W3CDTF">2020-06-19T05:45:30Z</dcterms:created>
  <dcterms:modified xsi:type="dcterms:W3CDTF">2020-06-23T09:29:11Z</dcterms:modified>
</cp:coreProperties>
</file>