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6" r:id="rId18"/>
    <p:sldId id="272" r:id="rId19"/>
    <p:sldId id="273" r:id="rId20"/>
    <p:sldId id="274" r:id="rId21"/>
    <p:sldId id="275"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7"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B88AAFEB-F1D1-4356-86C6-07B88FD1821F}" type="slidenum">
              <a:rPr lang="hr-HR" smtClean="0"/>
              <a:pPr/>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8674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13B7DFAA-DD55-404C-8A3F-BF111BD84383}" type="datetimeFigureOut">
              <a:rPr lang="hr-HR" smtClean="0"/>
              <a:pPr/>
              <a:t>5.11.2020.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337321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24815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8082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2443069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27228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073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55678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579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5894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r-HR" smtClean="0"/>
              <a:t>Uredite stil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13B7DFAA-DD55-404C-8A3F-BF111BD84383}" type="datetimeFigureOut">
              <a:rPr lang="hr-HR" smtClean="0"/>
              <a:pPr/>
              <a:t>5.11.2020.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88AAFEB-F1D1-4356-86C6-07B88FD1821F}" type="slidenum">
              <a:rPr lang="hr-HR" smtClean="0"/>
              <a:pPr/>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78765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13B7DFAA-DD55-404C-8A3F-BF111BD84383}" type="datetimeFigureOut">
              <a:rPr lang="hr-HR" smtClean="0"/>
              <a:pPr/>
              <a:t>5.11.2020.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381316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13B7DFAA-DD55-404C-8A3F-BF111BD84383}" type="datetimeFigureOut">
              <a:rPr lang="hr-HR" smtClean="0"/>
              <a:pPr/>
              <a:t>5.11.2020.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88AAFEB-F1D1-4356-86C6-07B88FD1821F}" type="slidenum">
              <a:rPr lang="hr-HR" smtClean="0"/>
              <a:pPr/>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203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13B7DFAA-DD55-404C-8A3F-BF111BD84383}" type="datetimeFigureOut">
              <a:rPr lang="hr-HR" smtClean="0"/>
              <a:pPr/>
              <a:t>5.11.2020.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88AAFEB-F1D1-4356-86C6-07B88FD1821F}" type="slidenum">
              <a:rPr lang="hr-HR" smtClean="0"/>
              <a:pPr/>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8117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7DFAA-DD55-404C-8A3F-BF111BD84383}" type="datetimeFigureOut">
              <a:rPr lang="hr-HR" smtClean="0"/>
              <a:pPr/>
              <a:t>5.11.2020.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72984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13B7DFAA-DD55-404C-8A3F-BF111BD84383}" type="datetimeFigureOut">
              <a:rPr lang="hr-HR" smtClean="0"/>
              <a:pPr/>
              <a:t>5.11.2020.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8AAFEB-F1D1-4356-86C6-07B88FD1821F}" type="slidenum">
              <a:rPr lang="hr-HR" smtClean="0"/>
              <a:pPr/>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849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r-HR" smtClean="0"/>
              <a:t>Uredite stil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13B7DFAA-DD55-404C-8A3F-BF111BD84383}" type="datetimeFigureOut">
              <a:rPr lang="hr-HR" smtClean="0"/>
              <a:pPr/>
              <a:t>5.11.2020.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276313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B7DFAA-DD55-404C-8A3F-BF111BD84383}" type="datetimeFigureOut">
              <a:rPr lang="hr-HR" smtClean="0"/>
              <a:pPr/>
              <a:t>5.11.2020.</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8AAFEB-F1D1-4356-86C6-07B88FD1821F}" type="slidenum">
              <a:rPr lang="hr-HR" smtClean="0"/>
              <a:pPr/>
              <a:t>‹#›</a:t>
            </a:fld>
            <a:endParaRPr lang="hr-HR"/>
          </a:p>
        </p:txBody>
      </p:sp>
    </p:spTree>
    <p:extLst>
      <p:ext uri="{BB962C8B-B14F-4D97-AF65-F5344CB8AC3E}">
        <p14:creationId xmlns:p14="http://schemas.microsoft.com/office/powerpoint/2010/main" xmlns="" val="3776984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Ezop</a:t>
            </a:r>
            <a:endParaRPr lang="hr-HR" dirty="0"/>
          </a:p>
        </p:txBody>
      </p:sp>
      <p:sp>
        <p:nvSpPr>
          <p:cNvPr id="3" name="Podnaslov 2"/>
          <p:cNvSpPr>
            <a:spLocks noGrp="1"/>
          </p:cNvSpPr>
          <p:nvPr>
            <p:ph type="subTitle" idx="1"/>
          </p:nvPr>
        </p:nvSpPr>
        <p:spPr/>
        <p:style>
          <a:lnRef idx="1">
            <a:schemeClr val="accent1"/>
          </a:lnRef>
          <a:fillRef idx="2">
            <a:schemeClr val="accent1"/>
          </a:fillRef>
          <a:effectRef idx="1">
            <a:schemeClr val="accent1"/>
          </a:effectRef>
          <a:fontRef idx="minor">
            <a:schemeClr val="dk1"/>
          </a:fontRef>
        </p:style>
        <p:txBody>
          <a:bodyPr>
            <a:normAutofit/>
          </a:bodyPr>
          <a:lstStyle/>
          <a:p>
            <a:r>
              <a:rPr lang="hr-HR" sz="2800" smtClean="0"/>
              <a:t>Basne</a:t>
            </a:r>
            <a:endParaRPr lang="hr-HR" sz="2800" dirty="0" smtClean="0"/>
          </a:p>
        </p:txBody>
      </p:sp>
    </p:spTree>
    <p:extLst>
      <p:ext uri="{BB962C8B-B14F-4D97-AF65-F5344CB8AC3E}">
        <p14:creationId xmlns:p14="http://schemas.microsoft.com/office/powerpoint/2010/main" xmlns="" val="723289395"/>
      </p:ext>
    </p:extLst>
  </p:cSld>
  <p:clrMapOvr>
    <a:masterClrMapping/>
  </p:clrMapOvr>
  <mc:AlternateContent xmlns:mc="http://schemas.openxmlformats.org/markup-compatibility/2006">
    <mc:Choice xmlns:p14="http://schemas.microsoft.com/office/powerpoint/2010/main" xmlns="" Requires="p14">
      <p:transition spd="slow" p14:dur="2000" advTm="2871"/>
    </mc:Choice>
    <mc:Fallback>
      <p:transition spd="slow" advTm="28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14452" y="1039282"/>
            <a:ext cx="9601196" cy="1303867"/>
          </a:xfrm>
        </p:spPr>
        <p:style>
          <a:lnRef idx="1">
            <a:schemeClr val="accent4"/>
          </a:lnRef>
          <a:fillRef idx="2">
            <a:schemeClr val="accent4"/>
          </a:fillRef>
          <a:effectRef idx="1">
            <a:schemeClr val="accent4"/>
          </a:effectRef>
          <a:fontRef idx="minor">
            <a:schemeClr val="dk1"/>
          </a:fontRef>
        </p:style>
        <p:txBody>
          <a:bodyPr/>
          <a:lstStyle/>
          <a:p>
            <a:r>
              <a:rPr lang="hr-HR" dirty="0" smtClean="0"/>
              <a:t>PAUNOV REP KAO LEPEZA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400300" y="2526030"/>
            <a:ext cx="7429500" cy="3646170"/>
          </a:xfrm>
        </p:spPr>
      </p:pic>
    </p:spTree>
    <p:extLst>
      <p:ext uri="{BB962C8B-B14F-4D97-AF65-F5344CB8AC3E}">
        <p14:creationId xmlns:p14="http://schemas.microsoft.com/office/powerpoint/2010/main" xmlns="" val="1249140323"/>
      </p:ext>
    </p:extLst>
  </p:cSld>
  <p:clrMapOvr>
    <a:masterClrMapping/>
  </p:clrMapOvr>
  <mc:AlternateContent xmlns:mc="http://schemas.openxmlformats.org/markup-compatibility/2006">
    <mc:Choice xmlns:p14="http://schemas.microsoft.com/office/powerpoint/2010/main" xmlns="" Requires="p14">
      <p:transition spd="slow" p14:dur="2000" advTm="1152"/>
    </mc:Choice>
    <mc:Fallback>
      <p:transition spd="slow" advTm="115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KOZA I VUK</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Jednom neki stari vuk stigne podno stijene a kojoj pase koza. Stijena je prestrma, a koza zamamna da nije mogao otići. Zamoli je ljubaznim glasom da siđe sa stijene dolje na livadu gdje raste lijepa zelena trava. Oprezna koza odbije ga jer je znala da će ga Vuk se samo udalji škrgućući zubima.  u tom slučaju nahraniti svojim mesom. Vuk se samo udalji škrgućući zubima. Koza je oprezna, mudra i snalažljiva, a vuk lakom, prijetvoran i neiskren.</a:t>
            </a:r>
          </a:p>
          <a:p>
            <a:pPr algn="just"/>
            <a:r>
              <a:rPr lang="hr-HR" dirty="0" smtClean="0"/>
              <a:t>Pouka basne je da ne vjeruješ jačem </a:t>
            </a:r>
            <a:r>
              <a:rPr lang="hr-HR" smtClean="0"/>
              <a:t>od sebe.</a:t>
            </a:r>
            <a:endParaRPr lang="hr-HR" dirty="0"/>
          </a:p>
        </p:txBody>
      </p:sp>
    </p:spTree>
    <p:extLst>
      <p:ext uri="{BB962C8B-B14F-4D97-AF65-F5344CB8AC3E}">
        <p14:creationId xmlns:p14="http://schemas.microsoft.com/office/powerpoint/2010/main" xmlns="" val="3550242513"/>
      </p:ext>
    </p:extLst>
  </p:cSld>
  <p:clrMapOvr>
    <a:masterClrMapping/>
  </p:clrMapOvr>
  <mc:AlternateContent xmlns:mc="http://schemas.openxmlformats.org/markup-compatibility/2006">
    <mc:Choice xmlns:p14="http://schemas.microsoft.com/office/powerpoint/2010/main" xmlns="" Requires="p14">
      <p:transition spd="slow" p14:dur="2000" advTm="1056"/>
    </mc:Choice>
    <mc:Fallback>
      <p:transition spd="slow" advTm="105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KOZA NE POVJERUJE VUKU</a:t>
            </a:r>
            <a:endParaRPr lang="hr-HR" dirty="0"/>
          </a:p>
        </p:txBody>
      </p:sp>
      <p:pic>
        <p:nvPicPr>
          <p:cNvPr id="3" name="Rezervirano mjesto sadržaja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531870" y="2560319"/>
            <a:ext cx="5246370" cy="3315019"/>
          </a:xfrm>
        </p:spPr>
      </p:pic>
    </p:spTree>
    <p:extLst>
      <p:ext uri="{BB962C8B-B14F-4D97-AF65-F5344CB8AC3E}">
        <p14:creationId xmlns:p14="http://schemas.microsoft.com/office/powerpoint/2010/main" xmlns="" val="2005072494"/>
      </p:ext>
    </p:extLst>
  </p:cSld>
  <p:clrMapOvr>
    <a:masterClrMapping/>
  </p:clrMapOvr>
  <mc:AlternateContent xmlns:mc="http://schemas.openxmlformats.org/markup-compatibility/2006">
    <mc:Choice xmlns:p14="http://schemas.microsoft.com/office/powerpoint/2010/main" xmlns="" Requires="p14">
      <p:transition spd="slow" p14:dur="2000" advTm="1768"/>
    </mc:Choice>
    <mc:Fallback>
      <p:transition spd="slow" advTm="176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POLJSKI I GRADSKI MIŠ</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Poljski i gradski miš se posjećuju. Gradski dođe poljskome gdje on gricka korijenje, travu i žito. Gradski miš </a:t>
            </a:r>
            <a:r>
              <a:rPr lang="hr-HR" smtClean="0"/>
              <a:t>odvede poljskoga </a:t>
            </a:r>
            <a:r>
              <a:rPr lang="hr-HR" dirty="0" smtClean="0"/>
              <a:t>u gradski dom gdje ima meda, datulja, smokava, kruha i brašna. Dok u smočnici grickaju, netko dođe pa se sakriju. To dojadi poljskom mišu pa ode natrag u polje. Poljski miš je skroman, voli slobodu i ne voli opasnost, dok je gradski miš hvalisav, ohol i oprezan.</a:t>
            </a:r>
          </a:p>
          <a:p>
            <a:pPr algn="just"/>
            <a:r>
              <a:rPr lang="hr-HR" dirty="0" smtClean="0"/>
              <a:t>Basna nas poučava da je bolje živjeti skromno i bezopasno, nego raskošno,  uz malo slobode i moguću opasnost.</a:t>
            </a:r>
          </a:p>
          <a:p>
            <a:endParaRPr lang="hr-HR" dirty="0"/>
          </a:p>
          <a:p>
            <a:pPr marL="0" indent="0">
              <a:buNone/>
            </a:pPr>
            <a:endParaRPr lang="hr-HR" dirty="0"/>
          </a:p>
        </p:txBody>
      </p:sp>
    </p:spTree>
    <p:extLst>
      <p:ext uri="{BB962C8B-B14F-4D97-AF65-F5344CB8AC3E}">
        <p14:creationId xmlns:p14="http://schemas.microsoft.com/office/powerpoint/2010/main" xmlns="" val="168688881"/>
      </p:ext>
    </p:extLst>
  </p:cSld>
  <p:clrMapOvr>
    <a:masterClrMapping/>
  </p:clrMapOvr>
  <mc:AlternateContent xmlns:mc="http://schemas.openxmlformats.org/markup-compatibility/2006">
    <mc:Choice xmlns:p14="http://schemas.microsoft.com/office/powerpoint/2010/main" xmlns="" Requires="p14">
      <p:transition spd="slow" p14:dur="2000" advTm="992"/>
    </mc:Choice>
    <mc:Fallback>
      <p:transition spd="slow" advTm="99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hr-HR" dirty="0" smtClean="0"/>
              <a:t>ŽIVOT POLJSKOG I GRADSKOG MIŠA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314700" y="2480310"/>
            <a:ext cx="5086350" cy="3634740"/>
          </a:xfrm>
        </p:spPr>
      </p:pic>
    </p:spTree>
    <p:extLst>
      <p:ext uri="{BB962C8B-B14F-4D97-AF65-F5344CB8AC3E}">
        <p14:creationId xmlns:p14="http://schemas.microsoft.com/office/powerpoint/2010/main" xmlns="" val="1966450134"/>
      </p:ext>
    </p:extLst>
  </p:cSld>
  <p:clrMapOvr>
    <a:masterClrMapping/>
  </p:clrMapOvr>
  <mc:AlternateContent xmlns:mc="http://schemas.openxmlformats.org/markup-compatibility/2006">
    <mc:Choice xmlns:p14="http://schemas.microsoft.com/office/powerpoint/2010/main" xmlns="" Requires="p14">
      <p:transition spd="slow" p14:dur="2000" advTm="1640"/>
    </mc:Choice>
    <mc:Fallback>
      <p:transition spd="slow" advTm="16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LAV, VUK I LISICA</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hr-HR" dirty="0" smtClean="0"/>
              <a:t>Ostarjelog, nemoćnog lava u pećini kao svog kralja posjećuju životinje, ali ne i lisica. Kada vuk to kaže lavu, ona se pojavi. Dok je vuk ogovara, ona dolazi hvaleći se kako nosi lavu lijek. Kad on upita kakav, ona kaže da se vuku odere koža kako bi ona lava ugrijala. Vuk odmah ugine, a lisica reče da ne treba gospodara poticati na srdžbu, nego na dobrostivost. </a:t>
            </a:r>
          </a:p>
          <a:p>
            <a:pPr algn="just"/>
            <a:r>
              <a:rPr lang="hr-HR" dirty="0" smtClean="0"/>
              <a:t>Lav je ponosan, zahtjevan, lisica domišljata, </a:t>
            </a:r>
            <a:r>
              <a:rPr lang="hr-HR" smtClean="0"/>
              <a:t>a vuk </a:t>
            </a:r>
            <a:r>
              <a:rPr lang="hr-HR" dirty="0" smtClean="0"/>
              <a:t>naivan. </a:t>
            </a:r>
          </a:p>
          <a:p>
            <a:pPr algn="just"/>
            <a:r>
              <a:rPr lang="hr-HR" dirty="0" smtClean="0"/>
              <a:t>Poučna misao je da ne činiš drugome ono što ne želiš da ti drugi učine.</a:t>
            </a:r>
          </a:p>
          <a:p>
            <a:pPr marL="0" indent="0" algn="just">
              <a:buNone/>
            </a:pPr>
            <a:r>
              <a:rPr lang="hr-HR" dirty="0" smtClean="0"/>
              <a:t>   </a:t>
            </a:r>
            <a:endParaRPr lang="hr-HR" dirty="0"/>
          </a:p>
        </p:txBody>
      </p:sp>
    </p:spTree>
    <p:extLst>
      <p:ext uri="{BB962C8B-B14F-4D97-AF65-F5344CB8AC3E}">
        <p14:creationId xmlns:p14="http://schemas.microsoft.com/office/powerpoint/2010/main" xmlns="" val="2603184240"/>
      </p:ext>
    </p:extLst>
  </p:cSld>
  <p:clrMapOvr>
    <a:masterClrMapping/>
  </p:clrMapOvr>
  <mc:AlternateContent xmlns:mc="http://schemas.openxmlformats.org/markup-compatibility/2006">
    <mc:Choice xmlns:p14="http://schemas.microsoft.com/office/powerpoint/2010/main" xmlns="" Requires="p14">
      <p:transition spd="slow" p14:dur="2000" advTm="952"/>
    </mc:Choice>
    <mc:Fallback>
      <p:transition spd="slow" advTm="95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hr-HR" dirty="0" smtClean="0"/>
              <a:t>LAV I ZEC</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hr-HR" dirty="0" smtClean="0"/>
              <a:t>Lav naiđe putem na uspavanog zeca. U trenutku kad ga namjerava pojesti, opazi jelena pa pusti zeca i krene u potjeru za jelenom. Lav ne uhvati jelena, vrati se zecu, ali on pobjegne. Lav požali jer je očekujući veći plijen, propustio manji iz šapa. </a:t>
            </a:r>
          </a:p>
          <a:p>
            <a:r>
              <a:rPr lang="hr-HR" dirty="0" smtClean="0"/>
              <a:t>Lav je neumjeren i lakom, dok je zec brz i spretan.</a:t>
            </a:r>
          </a:p>
          <a:p>
            <a:pPr algn="just"/>
            <a:r>
              <a:rPr lang="hr-HR" dirty="0" smtClean="0"/>
              <a:t>Pouka basne je da ne budeš neumjeren i lakom jer neopazice izgubiš </a:t>
            </a:r>
            <a:r>
              <a:rPr lang="hr-HR" smtClean="0"/>
              <a:t>i ono </a:t>
            </a:r>
            <a:r>
              <a:rPr lang="hr-HR" dirty="0" smtClean="0"/>
              <a:t>što ti je već na dohvat ruke.</a:t>
            </a:r>
            <a:endParaRPr lang="hr-HR" dirty="0"/>
          </a:p>
        </p:txBody>
      </p:sp>
    </p:spTree>
    <p:extLst>
      <p:ext uri="{BB962C8B-B14F-4D97-AF65-F5344CB8AC3E}">
        <p14:creationId xmlns:p14="http://schemas.microsoft.com/office/powerpoint/2010/main" xmlns="" val="1422620297"/>
      </p:ext>
    </p:extLst>
  </p:cSld>
  <p:clrMapOvr>
    <a:masterClrMapping/>
  </p:clrMapOvr>
  <mc:AlternateContent xmlns:mc="http://schemas.openxmlformats.org/markup-compatibility/2006">
    <mc:Choice xmlns:p14="http://schemas.microsoft.com/office/powerpoint/2010/main" xmlns="" Requires="p14">
      <p:transition spd="slow" p14:dur="2000" advTm="1248"/>
    </mc:Choice>
    <mc:Fallback>
      <p:transition spd="slow" advTm="124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LAKOMI LAV I BRZONOGI ZEC</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54630" y="2526030"/>
            <a:ext cx="7006590" cy="3680460"/>
          </a:xfrm>
        </p:spPr>
      </p:pic>
    </p:spTree>
    <p:extLst>
      <p:ext uri="{BB962C8B-B14F-4D97-AF65-F5344CB8AC3E}">
        <p14:creationId xmlns:p14="http://schemas.microsoft.com/office/powerpoint/2010/main" xmlns="" val="746029447"/>
      </p:ext>
    </p:extLst>
  </p:cSld>
  <p:clrMapOvr>
    <a:masterClrMapping/>
  </p:clrMapOvr>
  <mc:AlternateContent xmlns:mc="http://schemas.openxmlformats.org/markup-compatibility/2006">
    <mc:Choice xmlns:p14="http://schemas.microsoft.com/office/powerpoint/2010/main" xmlns="" Requires="p14">
      <p:transition spd="slow" p14:dur="2000" advTm="1264"/>
    </mc:Choice>
    <mc:Fallback>
      <p:transition spd="slow" advTm="126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LAV I LISICA</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Ostarjeli se lav povuče u spilju pretvarajući se bolesnim. Tako je tamanio životinje koje su ga došle posjetiti. Jednom dođe i lisica koja prozre njegovo lukavstvo. Kad ga upita kako mu je, on kaže da je loše. Lisica mu na pitanje zašto ne ulazi reče da je vidjela tragove mnogih koji su ušli, a ni jedan koji izlazi. </a:t>
            </a:r>
          </a:p>
          <a:p>
            <a:pPr algn="just"/>
            <a:r>
              <a:rPr lang="hr-HR" dirty="0" smtClean="0"/>
              <a:t>Lav je snalažljiv, prijetvoran  i zao, a lisica promišljena, lukava i razborita. </a:t>
            </a:r>
          </a:p>
          <a:p>
            <a:pPr algn="just"/>
            <a:r>
              <a:rPr lang="hr-HR" dirty="0" smtClean="0"/>
              <a:t>Pouka basne je da budemo razboriti </a:t>
            </a:r>
            <a:r>
              <a:rPr lang="hr-HR" smtClean="0"/>
              <a:t>da unaprijed predvidimo opasnost.</a:t>
            </a:r>
            <a:endParaRPr lang="hr-HR" dirty="0"/>
          </a:p>
        </p:txBody>
      </p:sp>
    </p:spTree>
    <p:extLst>
      <p:ext uri="{BB962C8B-B14F-4D97-AF65-F5344CB8AC3E}">
        <p14:creationId xmlns:p14="http://schemas.microsoft.com/office/powerpoint/2010/main" xmlns="" val="38906522"/>
      </p:ext>
    </p:extLst>
  </p:cSld>
  <p:clrMapOvr>
    <a:masterClrMapping/>
  </p:clrMapOvr>
  <mc:AlternateContent xmlns:mc="http://schemas.openxmlformats.org/markup-compatibility/2006">
    <mc:Choice xmlns:p14="http://schemas.microsoft.com/office/powerpoint/2010/main" xmlns="" Requires="p14">
      <p:transition spd="slow" p14:dur="2000" advTm="856"/>
    </mc:Choice>
    <mc:Fallback>
      <p:transition spd="slow" advTm="85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PONOSNI LAV I LUKAVA LISICA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48890" y="2560320"/>
            <a:ext cx="6903719" cy="3634740"/>
          </a:xfrm>
        </p:spPr>
      </p:pic>
    </p:spTree>
    <p:extLst>
      <p:ext uri="{BB962C8B-B14F-4D97-AF65-F5344CB8AC3E}">
        <p14:creationId xmlns:p14="http://schemas.microsoft.com/office/powerpoint/2010/main" xmlns="" val="2845709331"/>
      </p:ext>
    </p:extLst>
  </p:cSld>
  <p:clrMapOvr>
    <a:masterClrMapping/>
  </p:clrMapOvr>
  <mc:AlternateContent xmlns:mc="http://schemas.openxmlformats.org/markup-compatibility/2006">
    <mc:Choice xmlns:p14="http://schemas.microsoft.com/office/powerpoint/2010/main" xmlns="" Requires="p14">
      <p:transition spd="slow" p14:dur="2000" advTm="1488"/>
    </mc:Choice>
    <mc:Fallback>
      <p:transition spd="slow" advTm="148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EZOP</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a:r>
              <a:rPr lang="hr-HR" dirty="0" smtClean="0"/>
              <a:t>EZOP je poznati grčki basnopisac rođen u 6.stoljeću prije Krista. Rodom je iz Frigije u Maloj Aziji. Pod njegovim imenom došlo je do nas oko 400 basni, od kojih su mnoge dodali kasniji priređivači koristeći se starim temama. </a:t>
            </a:r>
          </a:p>
          <a:p>
            <a:pPr algn="just"/>
            <a:r>
              <a:rPr lang="hr-HR" dirty="0" smtClean="0"/>
              <a:t>Ezop je stvorio basnu kao književnu vrstu, dao joj je oblik dramski komponirane pričice s poučnom poantom (zaključnom mišlju).Većina njegovih basni donosi slike iz životinjskog svijeta, ističući d u prirodi vlada pravo jačeg i pametnijeg. </a:t>
            </a:r>
            <a:r>
              <a:rPr lang="hr-HR" dirty="0" err="1" smtClean="0"/>
              <a:t>Ezopove</a:t>
            </a:r>
            <a:r>
              <a:rPr lang="hr-HR" dirty="0" smtClean="0"/>
              <a:t> basne pisane su jednostavnim i jasnim stilom, s notom humora. Iz personificiranosti likova u basnama otkrivamo njihove osobine. </a:t>
            </a:r>
            <a:endParaRPr lang="hr-HR" dirty="0"/>
          </a:p>
        </p:txBody>
      </p:sp>
    </p:spTree>
    <p:extLst>
      <p:ext uri="{BB962C8B-B14F-4D97-AF65-F5344CB8AC3E}">
        <p14:creationId xmlns:p14="http://schemas.microsoft.com/office/powerpoint/2010/main" xmlns="" val="2628125381"/>
      </p:ext>
    </p:extLst>
  </p:cSld>
  <p:clrMapOvr>
    <a:masterClrMapping/>
  </p:clrMapOvr>
  <mc:AlternateContent xmlns:mc="http://schemas.openxmlformats.org/markup-compatibility/2006">
    <mc:Choice xmlns:p14="http://schemas.microsoft.com/office/powerpoint/2010/main" xmlns="" Requires="p14">
      <p:transition spd="slow" p14:dur="2000" advTm="2262"/>
    </mc:Choice>
    <mc:Fallback>
      <p:transition spd="slow" advTm="226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MRAV I GOLUB</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Žedan mrav siđe k izvoru, ali ga povuče vodena struja te počne tonuti. Golub to opazi, skine sa stabla grančicu i baci je u izvor. Na nju sjedne mrav i spasi se. Jednom neki ptičar, sastavivši trske pođe uloviti goluba. Mrav to ugleda pa ugrize ptičara za nogu. On osjeti bol, baci trske, a golub pobjegne. </a:t>
            </a:r>
          </a:p>
          <a:p>
            <a:pPr algn="just"/>
            <a:r>
              <a:rPr lang="hr-HR" dirty="0" smtClean="0"/>
              <a:t>Mrav je zahvalan i vraća dobročinitelju dobrim djelom. Golub je spreman pomoći i vrlo dobronamjeran.</a:t>
            </a:r>
          </a:p>
          <a:p>
            <a:pPr algn="just"/>
            <a:r>
              <a:rPr lang="hr-HR" dirty="0" smtClean="0"/>
              <a:t>Poučna misao basne je da dobročinitelju treba uzvratiti dobrim djelom.</a:t>
            </a:r>
            <a:endParaRPr lang="hr-HR" dirty="0"/>
          </a:p>
        </p:txBody>
      </p:sp>
    </p:spTree>
    <p:extLst>
      <p:ext uri="{BB962C8B-B14F-4D97-AF65-F5344CB8AC3E}">
        <p14:creationId xmlns:p14="http://schemas.microsoft.com/office/powerpoint/2010/main" xmlns="" val="2614038741"/>
      </p:ext>
    </p:extLst>
  </p:cSld>
  <p:clrMapOvr>
    <a:masterClrMapping/>
  </p:clrMapOvr>
  <mc:AlternateContent xmlns:mc="http://schemas.openxmlformats.org/markup-compatibility/2006">
    <mc:Choice xmlns:p14="http://schemas.microsoft.com/office/powerpoint/2010/main" xmlns="" Requires="p14">
      <p:transition spd="slow" p14:dur="2000" advTm="1072"/>
    </mc:Choice>
    <mc:Fallback>
      <p:transition spd="slow" advTm="107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just"/>
            <a:r>
              <a:rPr lang="hr-HR" smtClean="0"/>
              <a:t>         GOLUB POMAŽE MRAVU</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48890" y="2503170"/>
            <a:ext cx="6355080" cy="3589020"/>
          </a:xfrm>
        </p:spPr>
      </p:pic>
    </p:spTree>
    <p:extLst>
      <p:ext uri="{BB962C8B-B14F-4D97-AF65-F5344CB8AC3E}">
        <p14:creationId xmlns:p14="http://schemas.microsoft.com/office/powerpoint/2010/main" xmlns="" val="3309782235"/>
      </p:ext>
    </p:extLst>
  </p:cSld>
  <p:clrMapOvr>
    <a:masterClrMapping/>
  </p:clrMapOvr>
  <mc:AlternateContent xmlns:mc="http://schemas.openxmlformats.org/markup-compatibility/2006">
    <mc:Choice xmlns:p14="http://schemas.microsoft.com/office/powerpoint/2010/main" xmlns="" Requires="p14">
      <p:transition spd="slow" p14:dur="2000" advTm="847"/>
    </mc:Choice>
    <mc:Fallback>
      <p:transition spd="slow" advTm="84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LISICA I RODA</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Lisica pozove rodu u goste i pripremi joj gusto tekuće jelo na plitkim tanjurima tako da to roda nije mogla jesti. Idući put pozove roda lisicu u goste te joj pripremi jelo servirajući ga u uskim visokim vrčevima tako da to rada nije mogla jesti.</a:t>
            </a:r>
          </a:p>
          <a:p>
            <a:pPr algn="just"/>
            <a:r>
              <a:rPr lang="hr-HR" dirty="0" smtClean="0"/>
              <a:t>Lisica je lukava, sebična i bezobzirna, dok je roda osvetoljubiva i dosjetljiva.</a:t>
            </a:r>
          </a:p>
          <a:p>
            <a:pPr algn="just"/>
            <a:r>
              <a:rPr lang="hr-HR" dirty="0" smtClean="0"/>
              <a:t>Poučna misao basne je na kraju, u zaključku da ne činiš drugome ono što ne želiš da </a:t>
            </a:r>
            <a:r>
              <a:rPr lang="hr-HR" smtClean="0"/>
              <a:t>tebi učini. </a:t>
            </a:r>
            <a:endParaRPr lang="hr-HR" dirty="0"/>
          </a:p>
        </p:txBody>
      </p:sp>
    </p:spTree>
    <p:extLst>
      <p:ext uri="{BB962C8B-B14F-4D97-AF65-F5344CB8AC3E}">
        <p14:creationId xmlns:p14="http://schemas.microsoft.com/office/powerpoint/2010/main" xmlns="" val="85300623"/>
      </p:ext>
    </p:extLst>
  </p:cSld>
  <p:clrMapOvr>
    <a:masterClrMapping/>
  </p:clrMapOvr>
  <mc:AlternateContent xmlns:mc="http://schemas.openxmlformats.org/markup-compatibility/2006">
    <mc:Choice xmlns:p14="http://schemas.microsoft.com/office/powerpoint/2010/main" xmlns="" Requires="p14">
      <p:transition spd="slow" p14:dur="2000" advTm="2376"/>
    </mc:Choice>
    <mc:Fallback>
      <p:transition spd="slow" advTm="237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RODA U DOMU LISICE</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920490" y="2503170"/>
            <a:ext cx="5166360" cy="3760470"/>
          </a:xfrm>
        </p:spPr>
      </p:pic>
    </p:spTree>
    <p:extLst>
      <p:ext uri="{BB962C8B-B14F-4D97-AF65-F5344CB8AC3E}">
        <p14:creationId xmlns:p14="http://schemas.microsoft.com/office/powerpoint/2010/main" xmlns="" val="3762353130"/>
      </p:ext>
    </p:extLst>
  </p:cSld>
  <p:clrMapOvr>
    <a:masterClrMapping/>
  </p:clrMapOvr>
  <mc:AlternateContent xmlns:mc="http://schemas.openxmlformats.org/markup-compatibility/2006">
    <mc:Choice xmlns:p14="http://schemas.microsoft.com/office/powerpoint/2010/main" xmlns="" Requires="p14">
      <p:transition spd="slow" p14:dur="2000" advTm="1640"/>
    </mc:Choice>
    <mc:Fallback>
      <p:transition spd="slow" advTm="164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LAV I MIŠ</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hr-HR" dirty="0" smtClean="0"/>
              <a:t>Jednom je lav mišu poštedio život. Dogodilo se da je lav bio uhvaćen u gustu mrežu koje se nije mogao osloboditi. Tada </a:t>
            </a:r>
            <a:r>
              <a:rPr lang="hr-HR" smtClean="0"/>
              <a:t>je miš </a:t>
            </a:r>
            <a:r>
              <a:rPr lang="hr-HR" dirty="0" smtClean="0"/>
              <a:t>prišao lavu i zubićima uspio pregristi mrežu na više mjesta. Tako je spasio lava.</a:t>
            </a:r>
          </a:p>
          <a:p>
            <a:r>
              <a:rPr lang="hr-HR" dirty="0" smtClean="0"/>
              <a:t>Lav je velikodušan, plemenit i zahvalan, dok je miš nesebičan, voli pomoći i dobronamjeran je.</a:t>
            </a:r>
          </a:p>
          <a:p>
            <a:r>
              <a:rPr lang="hr-HR" dirty="0" smtClean="0"/>
              <a:t>Basna nas poučava da pomognemo onome tko je u nevolji.</a:t>
            </a:r>
            <a:endParaRPr lang="hr-HR" dirty="0"/>
          </a:p>
        </p:txBody>
      </p:sp>
    </p:spTree>
    <p:extLst>
      <p:ext uri="{BB962C8B-B14F-4D97-AF65-F5344CB8AC3E}">
        <p14:creationId xmlns:p14="http://schemas.microsoft.com/office/powerpoint/2010/main" xmlns="" val="558085884"/>
      </p:ext>
    </p:extLst>
  </p:cSld>
  <p:clrMapOvr>
    <a:masterClrMapping/>
  </p:clrMapOvr>
  <mc:AlternateContent xmlns:mc="http://schemas.openxmlformats.org/markup-compatibility/2006">
    <mc:Choice xmlns:p14="http://schemas.microsoft.com/office/powerpoint/2010/main" xmlns="" Requires="p14">
      <p:transition spd="slow" p14:dur="2000" advTm="1216"/>
    </mc:Choice>
    <mc:Fallback>
      <p:transition spd="slow" advTm="121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hr-HR" dirty="0" smtClean="0"/>
              <a:t>I MALENI MIŠ MOŽE POMOĆI VELIKOM LAVU</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743200" y="2628900"/>
            <a:ext cx="6663690" cy="3326129"/>
          </a:xfrm>
        </p:spPr>
      </p:pic>
    </p:spTree>
    <p:extLst>
      <p:ext uri="{BB962C8B-B14F-4D97-AF65-F5344CB8AC3E}">
        <p14:creationId xmlns:p14="http://schemas.microsoft.com/office/powerpoint/2010/main" xmlns="" val="2144836957"/>
      </p:ext>
    </p:extLst>
  </p:cSld>
  <p:clrMapOvr>
    <a:masterClrMapping/>
  </p:clrMapOvr>
  <mc:AlternateContent xmlns:mc="http://schemas.openxmlformats.org/markup-compatibility/2006">
    <mc:Choice xmlns:p14="http://schemas.microsoft.com/office/powerpoint/2010/main" xmlns="" Requires="p14">
      <p:transition spd="slow" p14:dur="2000" advTm="2040"/>
    </mc:Choice>
    <mc:Fallback>
      <p:transition spd="slow" advTm="204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GAVRAN I LISICA</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Jednom gavran ugrabi komad mesa, sjedne na drvo pa ga primijeti lisica. Počne hvaliti gavranovi naočitost ističuću da nijedna druga ptica ne zaslužuje kraljevsko dostojanstvo više od njega. Dobio bi ga da ima glas. Gavran zakriješti, ispusti meso, a lisica ga dohvati. Kaže mu da bi vladao svim životinjama da ima još i mozak. Lisica je lukava i domišljata, dok je gavran naivan i nepromišljen. </a:t>
            </a:r>
          </a:p>
          <a:p>
            <a:pPr algn="just"/>
            <a:r>
              <a:rPr lang="hr-HR" dirty="0" smtClean="0"/>
              <a:t>Poučna misao basne je da ne vjerujemo laskanju i slatkorječivosti </a:t>
            </a:r>
            <a:r>
              <a:rPr lang="hr-HR" smtClean="0"/>
              <a:t>neke osobe.</a:t>
            </a:r>
            <a:endParaRPr lang="hr-HR" dirty="0"/>
          </a:p>
        </p:txBody>
      </p:sp>
    </p:spTree>
    <p:extLst>
      <p:ext uri="{BB962C8B-B14F-4D97-AF65-F5344CB8AC3E}">
        <p14:creationId xmlns:p14="http://schemas.microsoft.com/office/powerpoint/2010/main" xmlns="" val="1254507400"/>
      </p:ext>
    </p:extLst>
  </p:cSld>
  <p:clrMapOvr>
    <a:masterClrMapping/>
  </p:clrMapOvr>
  <mc:AlternateContent xmlns:mc="http://schemas.openxmlformats.org/markup-compatibility/2006">
    <mc:Choice xmlns:p14="http://schemas.microsoft.com/office/powerpoint/2010/main" xmlns="" Requires="p14">
      <p:transition spd="slow" p14:dur="2000" advTm="1688"/>
    </mc:Choice>
    <mc:Fallback>
      <p:transition spd="slow" advTm="168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hr-HR" dirty="0" smtClean="0"/>
              <a:t>LISICA HVALI GAVRANA</a:t>
            </a:r>
            <a:endParaRPr lang="hr-HR" dirty="0"/>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263140" y="2571750"/>
            <a:ext cx="7829550" cy="3589020"/>
          </a:xfrm>
        </p:spPr>
      </p:pic>
    </p:spTree>
    <p:extLst>
      <p:ext uri="{BB962C8B-B14F-4D97-AF65-F5344CB8AC3E}">
        <p14:creationId xmlns:p14="http://schemas.microsoft.com/office/powerpoint/2010/main" xmlns="" val="3500290339"/>
      </p:ext>
    </p:extLst>
  </p:cSld>
  <p:clrMapOvr>
    <a:masterClrMapping/>
  </p:clrMapOvr>
  <mc:AlternateContent xmlns:mc="http://schemas.openxmlformats.org/markup-compatibility/2006">
    <mc:Choice xmlns:p14="http://schemas.microsoft.com/office/powerpoint/2010/main" xmlns="" Requires="p14">
      <p:transition spd="slow" p14:dur="2000" advTm="1232"/>
    </mc:Choice>
    <mc:Fallback>
      <p:transition spd="slow" advTm="123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just"/>
            <a:r>
              <a:rPr lang="hr-HR" dirty="0" smtClean="0"/>
              <a:t>               PAUNOVO PERJE</a:t>
            </a:r>
            <a:endParaRPr lang="hr-HR" dirty="0"/>
          </a:p>
        </p:txBody>
      </p:sp>
      <p:sp>
        <p:nvSpPr>
          <p:cNvPr id="3" name="Rezervirano mjesto sadržaja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r>
              <a:rPr lang="hr-HR" dirty="0" smtClean="0"/>
              <a:t>Umišljena vrana uzme perje uginulog pauna i pričvrsti ga na rep. Prezirno pogleda svoje stare prijateljice i ode među paune. Kako  pauni šire svoje prekrasno perje u lepeze, vrana to ne može i to je oda. Pauni je potjeraju kljunom, a i vrane je više </a:t>
            </a:r>
            <a:r>
              <a:rPr lang="hr-HR" smtClean="0"/>
              <a:t>ne žele. </a:t>
            </a:r>
            <a:r>
              <a:rPr lang="hr-HR" dirty="0" smtClean="0"/>
              <a:t>Vrana je umišljena i ohola, a paun je svjestan svoje ljepote i nema razumijevanja za pridošlice koji nisu njegove vrste.</a:t>
            </a:r>
          </a:p>
          <a:p>
            <a:pPr algn="just"/>
            <a:r>
              <a:rPr lang="hr-HR" dirty="0" smtClean="0"/>
              <a:t>Basna nas poučava da ne treba prezirati jednake sebi niti ih željeti nadvisiti.</a:t>
            </a:r>
            <a:endParaRPr lang="hr-HR" dirty="0"/>
          </a:p>
        </p:txBody>
      </p:sp>
    </p:spTree>
    <p:extLst>
      <p:ext uri="{BB962C8B-B14F-4D97-AF65-F5344CB8AC3E}">
        <p14:creationId xmlns:p14="http://schemas.microsoft.com/office/powerpoint/2010/main" xmlns="" val="721539167"/>
      </p:ext>
    </p:extLst>
  </p:cSld>
  <p:clrMapOvr>
    <a:masterClrMapping/>
  </p:clrMapOvr>
  <mc:AlternateContent xmlns:mc="http://schemas.openxmlformats.org/markup-compatibility/2006">
    <mc:Choice xmlns:p14="http://schemas.microsoft.com/office/powerpoint/2010/main" xmlns="" Requires="p14">
      <p:transition spd="slow" p14:dur="2000" advTm="1120"/>
    </mc:Choice>
    <mc:Fallback>
      <p:transition spd="slow" advTm="112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ski">
  <a:themeElements>
    <a:clrScheme name="Organski">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ski">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ski">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289</TotalTime>
  <Words>1096</Words>
  <Application>Microsoft Office PowerPoint</Application>
  <PresentationFormat>Prilagođeno</PresentationFormat>
  <Paragraphs>51</Paragraphs>
  <Slides>21</Slides>
  <Notes>0</Notes>
  <HiddenSlides>0</HiddenSlides>
  <MMClips>0</MMClips>
  <ScaleCrop>false</ScaleCrop>
  <HeadingPairs>
    <vt:vector size="4" baseType="variant">
      <vt:variant>
        <vt:lpstr>Tema</vt:lpstr>
      </vt:variant>
      <vt:variant>
        <vt:i4>1</vt:i4>
      </vt:variant>
      <vt:variant>
        <vt:lpstr>Naslovi slajdova</vt:lpstr>
      </vt:variant>
      <vt:variant>
        <vt:i4>21</vt:i4>
      </vt:variant>
    </vt:vector>
  </HeadingPairs>
  <TitlesOfParts>
    <vt:vector size="22" baseType="lpstr">
      <vt:lpstr>Organski</vt:lpstr>
      <vt:lpstr>Ezop</vt:lpstr>
      <vt:lpstr>EZOP</vt:lpstr>
      <vt:lpstr>LISICA I RODA</vt:lpstr>
      <vt:lpstr>RODA U DOMU LISICE</vt:lpstr>
      <vt:lpstr>LAV I MIŠ</vt:lpstr>
      <vt:lpstr>I MALENI MIŠ MOŽE POMOĆI VELIKOM LAVU</vt:lpstr>
      <vt:lpstr>GAVRAN I LISICA</vt:lpstr>
      <vt:lpstr>LISICA HVALI GAVRANA</vt:lpstr>
      <vt:lpstr>               PAUNOVO PERJE</vt:lpstr>
      <vt:lpstr>PAUNOV REP KAO LEPEZA</vt:lpstr>
      <vt:lpstr>KOZA I VUK</vt:lpstr>
      <vt:lpstr>KOZA NE POVJERUJE VUKU</vt:lpstr>
      <vt:lpstr>POLJSKI I GRADSKI MIŠ</vt:lpstr>
      <vt:lpstr>ŽIVOT POLJSKOG I GRADSKOG MIŠA</vt:lpstr>
      <vt:lpstr>LAV, VUK I LISICA</vt:lpstr>
      <vt:lpstr>LAV I ZEC</vt:lpstr>
      <vt:lpstr>LAKOMI LAV I BRZONOGI ZEC</vt:lpstr>
      <vt:lpstr>LAV I LISICA</vt:lpstr>
      <vt:lpstr>PONOSNI LAV I LUKAVA LISICA</vt:lpstr>
      <vt:lpstr>MRAV I GOLUB</vt:lpstr>
      <vt:lpstr>         GOLUB POMAŽE MRAVU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Ezop</dc:title>
  <dc:creator>Knjižnica</dc:creator>
  <cp:lastModifiedBy>Nikica</cp:lastModifiedBy>
  <cp:revision>59</cp:revision>
  <cp:lastPrinted>2020-10-29T07:06:05Z</cp:lastPrinted>
  <dcterms:created xsi:type="dcterms:W3CDTF">2020-10-02T14:14:26Z</dcterms:created>
  <dcterms:modified xsi:type="dcterms:W3CDTF">2020-11-05T07:14:29Z</dcterms:modified>
</cp:coreProperties>
</file>