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0" r:id="rId7"/>
    <p:sldId id="261"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7" autoAdjust="0"/>
    <p:restoredTop sz="94660"/>
  </p:normalViewPr>
  <p:slideViewPr>
    <p:cSldViewPr snapToGrid="0">
      <p:cViewPr varScale="1">
        <p:scale>
          <a:sx n="84" d="100"/>
          <a:sy n="84" d="100"/>
        </p:scale>
        <p:origin x="12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r-HR" smtClean="0"/>
              <a:t>Uredite stil naslova matrice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en-US" dirty="0"/>
          </a:p>
        </p:txBody>
      </p:sp>
      <p:sp>
        <p:nvSpPr>
          <p:cNvPr id="4" name="Date Placeholder 3"/>
          <p:cNvSpPr>
            <a:spLocks noGrp="1"/>
          </p:cNvSpPr>
          <p:nvPr>
            <p:ph type="dt" sz="half" idx="10"/>
          </p:nvPr>
        </p:nvSpPr>
        <p:spPr/>
        <p:txBody>
          <a:bodyPr/>
          <a:lstStyle/>
          <a:p>
            <a:fld id="{830AB2E2-821A-46E1-AEF6-6EDA642ECA64}" type="datetimeFigureOut">
              <a:rPr lang="hr-HR" smtClean="0"/>
              <a:t>18.2.2021.</a:t>
            </a:fld>
            <a:endParaRPr lang="hr-HR"/>
          </a:p>
        </p:txBody>
      </p:sp>
      <p:sp>
        <p:nvSpPr>
          <p:cNvPr id="5" name="Footer Placeholder 4"/>
          <p:cNvSpPr>
            <a:spLocks noGrp="1"/>
          </p:cNvSpPr>
          <p:nvPr>
            <p:ph type="ftr" sz="quarter" idx="11"/>
          </p:nvPr>
        </p:nvSpPr>
        <p:spPr/>
        <p:txBody>
          <a:bodyPr/>
          <a:lstStyle/>
          <a:p>
            <a:endParaRPr lang="hr-H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06944A0-212A-46C1-A0FD-ABC68F1F9BEC}" type="slidenum">
              <a:rPr lang="hr-HR" smtClean="0"/>
              <a:t>‹#›</a:t>
            </a:fld>
            <a:endParaRPr lang="hr-HR"/>
          </a:p>
        </p:txBody>
      </p:sp>
    </p:spTree>
    <p:extLst>
      <p:ext uri="{BB962C8B-B14F-4D97-AF65-F5344CB8AC3E}">
        <p14:creationId xmlns:p14="http://schemas.microsoft.com/office/powerpoint/2010/main" val="711767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r-HR" smtClean="0"/>
              <a:t>Uredite stil naslova matrice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830AB2E2-821A-46E1-AEF6-6EDA642ECA64}" type="datetimeFigureOut">
              <a:rPr lang="hr-HR" smtClean="0"/>
              <a:t>18.2.2021.</a:t>
            </a:fld>
            <a:endParaRPr lang="hr-HR"/>
          </a:p>
        </p:txBody>
      </p:sp>
      <p:sp>
        <p:nvSpPr>
          <p:cNvPr id="5" name="Footer Placeholder 4"/>
          <p:cNvSpPr>
            <a:spLocks noGrp="1"/>
          </p:cNvSpPr>
          <p:nvPr>
            <p:ph type="ftr" sz="quarter" idx="11"/>
          </p:nvPr>
        </p:nvSpPr>
        <p:spPr/>
        <p:txBody>
          <a:bodyPr/>
          <a:lstStyle/>
          <a:p>
            <a:endParaRPr lang="hr-H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6944A0-212A-46C1-A0FD-ABC68F1F9BEC}" type="slidenum">
              <a:rPr lang="hr-HR" smtClean="0"/>
              <a:t>‹#›</a:t>
            </a:fld>
            <a:endParaRPr lang="hr-HR"/>
          </a:p>
        </p:txBody>
      </p:sp>
    </p:spTree>
    <p:extLst>
      <p:ext uri="{BB962C8B-B14F-4D97-AF65-F5344CB8AC3E}">
        <p14:creationId xmlns:p14="http://schemas.microsoft.com/office/powerpoint/2010/main" val="2715746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r-HR" smtClean="0"/>
              <a:t>Uredite stil naslova matrice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830AB2E2-821A-46E1-AEF6-6EDA642ECA64}" type="datetimeFigureOut">
              <a:rPr lang="hr-HR" smtClean="0"/>
              <a:t>18.2.2021.</a:t>
            </a:fld>
            <a:endParaRPr lang="hr-HR"/>
          </a:p>
        </p:txBody>
      </p:sp>
      <p:sp>
        <p:nvSpPr>
          <p:cNvPr id="5" name="Footer Placeholder 4"/>
          <p:cNvSpPr>
            <a:spLocks noGrp="1"/>
          </p:cNvSpPr>
          <p:nvPr>
            <p:ph type="ftr" sz="quarter" idx="11"/>
          </p:nvPr>
        </p:nvSpPr>
        <p:spPr/>
        <p:txBody>
          <a:bodyPr/>
          <a:lstStyle/>
          <a:p>
            <a:endParaRPr lang="hr-H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6944A0-212A-46C1-A0FD-ABC68F1F9BEC}" type="slidenum">
              <a:rPr lang="hr-HR" smtClean="0"/>
              <a:t>‹#›</a:t>
            </a:fld>
            <a:endParaRPr lang="hr-H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05275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r-HR" smtClean="0"/>
              <a:t>Uredite stil naslova matrice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smtClean="0"/>
              <a:t>Uredite stilove teksta matrice</a:t>
            </a:r>
          </a:p>
        </p:txBody>
      </p:sp>
      <p:sp>
        <p:nvSpPr>
          <p:cNvPr id="5" name="Date Placeholder 4"/>
          <p:cNvSpPr>
            <a:spLocks noGrp="1"/>
          </p:cNvSpPr>
          <p:nvPr>
            <p:ph type="dt" sz="half" idx="10"/>
          </p:nvPr>
        </p:nvSpPr>
        <p:spPr/>
        <p:txBody>
          <a:bodyPr/>
          <a:lstStyle/>
          <a:p>
            <a:fld id="{830AB2E2-821A-46E1-AEF6-6EDA642ECA64}" type="datetimeFigureOut">
              <a:rPr lang="hr-HR" smtClean="0"/>
              <a:t>18.2.2021.</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6944A0-212A-46C1-A0FD-ABC68F1F9BEC}" type="slidenum">
              <a:rPr lang="hr-HR" smtClean="0"/>
              <a:t>‹#›</a:t>
            </a:fld>
            <a:endParaRPr lang="hr-HR"/>
          </a:p>
        </p:txBody>
      </p:sp>
    </p:spTree>
    <p:extLst>
      <p:ext uri="{BB962C8B-B14F-4D97-AF65-F5344CB8AC3E}">
        <p14:creationId xmlns:p14="http://schemas.microsoft.com/office/powerpoint/2010/main" val="349014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r-HR" smtClean="0"/>
              <a:t>Uredite stil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smtClean="0"/>
              <a:t>Uredite stilove teksta matrice</a:t>
            </a:r>
          </a:p>
        </p:txBody>
      </p:sp>
      <p:sp>
        <p:nvSpPr>
          <p:cNvPr id="5" name="Date Placeholder 4"/>
          <p:cNvSpPr>
            <a:spLocks noGrp="1"/>
          </p:cNvSpPr>
          <p:nvPr>
            <p:ph type="dt" sz="half" idx="10"/>
          </p:nvPr>
        </p:nvSpPr>
        <p:spPr/>
        <p:txBody>
          <a:bodyPr/>
          <a:lstStyle/>
          <a:p>
            <a:fld id="{830AB2E2-821A-46E1-AEF6-6EDA642ECA64}" type="datetimeFigureOut">
              <a:rPr lang="hr-HR" smtClean="0"/>
              <a:t>18.2.2021.</a:t>
            </a:fld>
            <a:endParaRPr lang="hr-HR"/>
          </a:p>
        </p:txBody>
      </p:sp>
      <p:sp>
        <p:nvSpPr>
          <p:cNvPr id="6" name="Footer Placeholder 5"/>
          <p:cNvSpPr>
            <a:spLocks noGrp="1"/>
          </p:cNvSpPr>
          <p:nvPr>
            <p:ph type="ftr" sz="quarter" idx="11"/>
          </p:nvPr>
        </p:nvSpPr>
        <p:spPr/>
        <p:txBody>
          <a:bodyPr/>
          <a:lstStyle/>
          <a:p>
            <a:endParaRPr lang="hr-H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6944A0-212A-46C1-A0FD-ABC68F1F9BEC}" type="slidenum">
              <a:rPr lang="hr-HR" smtClean="0"/>
              <a:t>‹#›</a:t>
            </a:fld>
            <a:endParaRPr lang="hr-H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83680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r-HR" smtClean="0"/>
              <a:t>Uredite stil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smtClean="0"/>
              <a:t>Uredite stilove teksta matrice</a:t>
            </a:r>
          </a:p>
        </p:txBody>
      </p:sp>
      <p:sp>
        <p:nvSpPr>
          <p:cNvPr id="5" name="Date Placeholder 4"/>
          <p:cNvSpPr>
            <a:spLocks noGrp="1"/>
          </p:cNvSpPr>
          <p:nvPr>
            <p:ph type="dt" sz="half" idx="10"/>
          </p:nvPr>
        </p:nvSpPr>
        <p:spPr/>
        <p:txBody>
          <a:bodyPr/>
          <a:lstStyle/>
          <a:p>
            <a:fld id="{830AB2E2-821A-46E1-AEF6-6EDA642ECA64}" type="datetimeFigureOut">
              <a:rPr lang="hr-HR" smtClean="0"/>
              <a:t>18.2.2021.</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6944A0-212A-46C1-A0FD-ABC68F1F9BEC}" type="slidenum">
              <a:rPr lang="hr-HR" smtClean="0"/>
              <a:t>‹#›</a:t>
            </a:fld>
            <a:endParaRPr lang="hr-HR"/>
          </a:p>
        </p:txBody>
      </p:sp>
    </p:spTree>
    <p:extLst>
      <p:ext uri="{BB962C8B-B14F-4D97-AF65-F5344CB8AC3E}">
        <p14:creationId xmlns:p14="http://schemas.microsoft.com/office/powerpoint/2010/main" val="18123391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ncho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830AB2E2-821A-46E1-AEF6-6EDA642ECA64}" type="datetimeFigureOut">
              <a:rPr lang="hr-HR" smtClean="0"/>
              <a:t>18.2.2021.</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6944A0-212A-46C1-A0FD-ABC68F1F9BEC}" type="slidenum">
              <a:rPr lang="hr-HR" smtClean="0"/>
              <a:t>‹#›</a:t>
            </a:fld>
            <a:endParaRPr lang="hr-HR"/>
          </a:p>
        </p:txBody>
      </p:sp>
    </p:spTree>
    <p:extLst>
      <p:ext uri="{BB962C8B-B14F-4D97-AF65-F5344CB8AC3E}">
        <p14:creationId xmlns:p14="http://schemas.microsoft.com/office/powerpoint/2010/main" val="2129269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r-HR" smtClean="0"/>
              <a:t>Uredite stil naslova matrice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830AB2E2-821A-46E1-AEF6-6EDA642ECA64}" type="datetimeFigureOut">
              <a:rPr lang="hr-HR" smtClean="0"/>
              <a:t>18.2.2021.</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6944A0-212A-46C1-A0FD-ABC68F1F9BEC}" type="slidenum">
              <a:rPr lang="hr-HR" smtClean="0"/>
              <a:t>‹#›</a:t>
            </a:fld>
            <a:endParaRPr lang="hr-HR"/>
          </a:p>
        </p:txBody>
      </p:sp>
    </p:spTree>
    <p:extLst>
      <p:ext uri="{BB962C8B-B14F-4D97-AF65-F5344CB8AC3E}">
        <p14:creationId xmlns:p14="http://schemas.microsoft.com/office/powerpoint/2010/main" val="2931941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r-HR" smtClean="0"/>
              <a:t>Uredite stil naslova matrice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830AB2E2-821A-46E1-AEF6-6EDA642ECA64}" type="datetimeFigureOut">
              <a:rPr lang="hr-HR" smtClean="0"/>
              <a:t>18.2.2021.</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6944A0-212A-46C1-A0FD-ABC68F1F9BEC}" type="slidenum">
              <a:rPr lang="hr-HR" smtClean="0"/>
              <a:t>‹#›</a:t>
            </a:fld>
            <a:endParaRPr lang="hr-HR"/>
          </a:p>
        </p:txBody>
      </p:sp>
    </p:spTree>
    <p:extLst>
      <p:ext uri="{BB962C8B-B14F-4D97-AF65-F5344CB8AC3E}">
        <p14:creationId xmlns:p14="http://schemas.microsoft.com/office/powerpoint/2010/main" val="1748218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r-HR" smtClean="0"/>
              <a:t>Uredite stil naslova matrice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830AB2E2-821A-46E1-AEF6-6EDA642ECA64}" type="datetimeFigureOut">
              <a:rPr lang="hr-HR" smtClean="0"/>
              <a:t>18.2.2021.</a:t>
            </a:fld>
            <a:endParaRPr lang="hr-HR"/>
          </a:p>
        </p:txBody>
      </p:sp>
      <p:sp>
        <p:nvSpPr>
          <p:cNvPr id="5" name="Footer Placeholder 4"/>
          <p:cNvSpPr>
            <a:spLocks noGrp="1"/>
          </p:cNvSpPr>
          <p:nvPr>
            <p:ph type="ftr" sz="quarter" idx="11"/>
          </p:nvPr>
        </p:nvSpPr>
        <p:spPr/>
        <p:txBody>
          <a:bodyPr/>
          <a:lstStyle/>
          <a:p>
            <a:endParaRPr lang="hr-H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6944A0-212A-46C1-A0FD-ABC68F1F9BEC}" type="slidenum">
              <a:rPr lang="hr-HR" smtClean="0"/>
              <a:t>‹#›</a:t>
            </a:fld>
            <a:endParaRPr lang="hr-HR"/>
          </a:p>
        </p:txBody>
      </p:sp>
    </p:spTree>
    <p:extLst>
      <p:ext uri="{BB962C8B-B14F-4D97-AF65-F5344CB8AC3E}">
        <p14:creationId xmlns:p14="http://schemas.microsoft.com/office/powerpoint/2010/main" val="9733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830AB2E2-821A-46E1-AEF6-6EDA642ECA64}" type="datetimeFigureOut">
              <a:rPr lang="hr-HR" smtClean="0"/>
              <a:t>18.2.2021.</a:t>
            </a:fld>
            <a:endParaRPr lang="hr-HR"/>
          </a:p>
        </p:txBody>
      </p:sp>
      <p:sp>
        <p:nvSpPr>
          <p:cNvPr id="6" name="Footer Placeholder 5"/>
          <p:cNvSpPr>
            <a:spLocks noGrp="1"/>
          </p:cNvSpPr>
          <p:nvPr>
            <p:ph type="ftr" sz="quarter" idx="11"/>
          </p:nvPr>
        </p:nvSpPr>
        <p:spPr/>
        <p:txBody>
          <a:bodyPr/>
          <a:lstStyle/>
          <a:p>
            <a:endParaRPr lang="hr-H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06944A0-212A-46C1-A0FD-ABC68F1F9BEC}" type="slidenum">
              <a:rPr lang="hr-HR" smtClean="0"/>
              <a:t>‹#›</a:t>
            </a:fld>
            <a:endParaRPr lang="hr-HR"/>
          </a:p>
        </p:txBody>
      </p:sp>
    </p:spTree>
    <p:extLst>
      <p:ext uri="{BB962C8B-B14F-4D97-AF65-F5344CB8AC3E}">
        <p14:creationId xmlns:p14="http://schemas.microsoft.com/office/powerpoint/2010/main" val="405907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r-HR" smtClean="0"/>
              <a:t>Uredite stil naslova matrice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830AB2E2-821A-46E1-AEF6-6EDA642ECA64}" type="datetimeFigureOut">
              <a:rPr lang="hr-HR" smtClean="0"/>
              <a:t>18.2.2021.</a:t>
            </a:fld>
            <a:endParaRPr lang="hr-HR"/>
          </a:p>
        </p:txBody>
      </p:sp>
      <p:sp>
        <p:nvSpPr>
          <p:cNvPr id="8" name="Footer Placeholder 7"/>
          <p:cNvSpPr>
            <a:spLocks noGrp="1"/>
          </p:cNvSpPr>
          <p:nvPr>
            <p:ph type="ftr" sz="quarter" idx="11"/>
          </p:nvPr>
        </p:nvSpPr>
        <p:spPr/>
        <p:txBody>
          <a:bodyPr/>
          <a:lstStyle/>
          <a:p>
            <a:endParaRPr lang="hr-H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06944A0-212A-46C1-A0FD-ABC68F1F9BEC}" type="slidenum">
              <a:rPr lang="hr-HR" smtClean="0"/>
              <a:t>‹#›</a:t>
            </a:fld>
            <a:endParaRPr lang="hr-HR"/>
          </a:p>
        </p:txBody>
      </p:sp>
    </p:spTree>
    <p:extLst>
      <p:ext uri="{BB962C8B-B14F-4D97-AF65-F5344CB8AC3E}">
        <p14:creationId xmlns:p14="http://schemas.microsoft.com/office/powerpoint/2010/main" val="2079431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830AB2E2-821A-46E1-AEF6-6EDA642ECA64}" type="datetimeFigureOut">
              <a:rPr lang="hr-HR" smtClean="0"/>
              <a:t>18.2.2021.</a:t>
            </a:fld>
            <a:endParaRPr lang="hr-HR"/>
          </a:p>
        </p:txBody>
      </p:sp>
      <p:sp>
        <p:nvSpPr>
          <p:cNvPr id="4" name="Footer Placeholder 3"/>
          <p:cNvSpPr>
            <a:spLocks noGrp="1"/>
          </p:cNvSpPr>
          <p:nvPr>
            <p:ph type="ftr" sz="quarter" idx="11"/>
          </p:nvPr>
        </p:nvSpPr>
        <p:spPr/>
        <p:txBody>
          <a:bodyPr/>
          <a:lstStyle/>
          <a:p>
            <a:endParaRPr lang="hr-H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06944A0-212A-46C1-A0FD-ABC68F1F9BEC}" type="slidenum">
              <a:rPr lang="hr-HR" smtClean="0"/>
              <a:t>‹#›</a:t>
            </a:fld>
            <a:endParaRPr lang="hr-HR"/>
          </a:p>
        </p:txBody>
      </p:sp>
    </p:spTree>
    <p:extLst>
      <p:ext uri="{BB962C8B-B14F-4D97-AF65-F5344CB8AC3E}">
        <p14:creationId xmlns:p14="http://schemas.microsoft.com/office/powerpoint/2010/main" val="1595913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AB2E2-821A-46E1-AEF6-6EDA642ECA64}" type="datetimeFigureOut">
              <a:rPr lang="hr-HR" smtClean="0"/>
              <a:t>18.2.2021.</a:t>
            </a:fld>
            <a:endParaRPr lang="hr-HR"/>
          </a:p>
        </p:txBody>
      </p:sp>
      <p:sp>
        <p:nvSpPr>
          <p:cNvPr id="3" name="Footer Placeholder 2"/>
          <p:cNvSpPr>
            <a:spLocks noGrp="1"/>
          </p:cNvSpPr>
          <p:nvPr>
            <p:ph type="ftr" sz="quarter" idx="11"/>
          </p:nvPr>
        </p:nvSpPr>
        <p:spPr/>
        <p:txBody>
          <a:bodyPr/>
          <a:lstStyle/>
          <a:p>
            <a:endParaRPr lang="hr-H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06944A0-212A-46C1-A0FD-ABC68F1F9BEC}" type="slidenum">
              <a:rPr lang="hr-HR" smtClean="0"/>
              <a:t>‹#›</a:t>
            </a:fld>
            <a:endParaRPr lang="hr-HR"/>
          </a:p>
        </p:txBody>
      </p:sp>
    </p:spTree>
    <p:extLst>
      <p:ext uri="{BB962C8B-B14F-4D97-AF65-F5344CB8AC3E}">
        <p14:creationId xmlns:p14="http://schemas.microsoft.com/office/powerpoint/2010/main" val="3719099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r-HR" smtClean="0"/>
              <a:t>Uredite stil naslova matrice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830AB2E2-821A-46E1-AEF6-6EDA642ECA64}" type="datetimeFigureOut">
              <a:rPr lang="hr-HR" smtClean="0"/>
              <a:t>18.2.2021.</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06944A0-212A-46C1-A0FD-ABC68F1F9BEC}" type="slidenum">
              <a:rPr lang="hr-HR" smtClean="0"/>
              <a:t>‹#›</a:t>
            </a:fld>
            <a:endParaRPr lang="hr-HR"/>
          </a:p>
        </p:txBody>
      </p:sp>
    </p:spTree>
    <p:extLst>
      <p:ext uri="{BB962C8B-B14F-4D97-AF65-F5344CB8AC3E}">
        <p14:creationId xmlns:p14="http://schemas.microsoft.com/office/powerpoint/2010/main" val="3034988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830AB2E2-821A-46E1-AEF6-6EDA642ECA64}" type="datetimeFigureOut">
              <a:rPr lang="hr-HR" smtClean="0"/>
              <a:t>18.2.2021.</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6944A0-212A-46C1-A0FD-ABC68F1F9BEC}" type="slidenum">
              <a:rPr lang="hr-HR" smtClean="0"/>
              <a:t>‹#›</a:t>
            </a:fld>
            <a:endParaRPr lang="hr-HR"/>
          </a:p>
        </p:txBody>
      </p:sp>
    </p:spTree>
    <p:extLst>
      <p:ext uri="{BB962C8B-B14F-4D97-AF65-F5344CB8AC3E}">
        <p14:creationId xmlns:p14="http://schemas.microsoft.com/office/powerpoint/2010/main" val="2550731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r-HR" smtClean="0"/>
              <a:t>Uredite stil naslova matrice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30AB2E2-821A-46E1-AEF6-6EDA642ECA64}" type="datetimeFigureOut">
              <a:rPr lang="hr-HR" smtClean="0"/>
              <a:t>18.2.2021.</a:t>
            </a:fld>
            <a:endParaRPr lang="hr-H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r-H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06944A0-212A-46C1-A0FD-ABC68F1F9BEC}" type="slidenum">
              <a:rPr lang="hr-HR" smtClean="0"/>
              <a:t>‹#›</a:t>
            </a:fld>
            <a:endParaRPr lang="hr-HR"/>
          </a:p>
        </p:txBody>
      </p:sp>
    </p:spTree>
    <p:extLst>
      <p:ext uri="{BB962C8B-B14F-4D97-AF65-F5344CB8AC3E}">
        <p14:creationId xmlns:p14="http://schemas.microsoft.com/office/powerpoint/2010/main" val="31103633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solidFill>
                  <a:srgbClr val="0070C0"/>
                </a:solidFill>
              </a:rPr>
              <a:t>Vladimir Nazor</a:t>
            </a:r>
            <a:br>
              <a:rPr lang="hr-HR" dirty="0" smtClean="0">
                <a:solidFill>
                  <a:srgbClr val="0070C0"/>
                </a:solidFill>
              </a:rPr>
            </a:br>
            <a:r>
              <a:rPr lang="hr-HR" dirty="0">
                <a:solidFill>
                  <a:srgbClr val="0070C0"/>
                </a:solidFill>
              </a:rPr>
              <a:t> </a:t>
            </a:r>
            <a:r>
              <a:rPr lang="hr-HR" dirty="0" smtClean="0">
                <a:solidFill>
                  <a:srgbClr val="0070C0"/>
                </a:solidFill>
              </a:rPr>
              <a:t>              BIJELI JELEN</a:t>
            </a:r>
            <a:endParaRPr lang="hr-HR" dirty="0">
              <a:solidFill>
                <a:srgbClr val="0070C0"/>
              </a:solidFill>
            </a:endParaRPr>
          </a:p>
        </p:txBody>
      </p:sp>
      <p:sp>
        <p:nvSpPr>
          <p:cNvPr id="3" name="Podnaslov 2"/>
          <p:cNvSpPr>
            <a:spLocks noGrp="1"/>
          </p:cNvSpPr>
          <p:nvPr>
            <p:ph type="subTitle" idx="1"/>
          </p:nvPr>
        </p:nvSpPr>
        <p:spPr/>
        <p:txBody>
          <a:bodyPr/>
          <a:lstStyle/>
          <a:p>
            <a:r>
              <a:rPr lang="hr-HR" dirty="0" smtClean="0">
                <a:solidFill>
                  <a:srgbClr val="0070C0"/>
                </a:solidFill>
              </a:rPr>
              <a:t>Lektira za 3.razred osnovne škole</a:t>
            </a:r>
            <a:endParaRPr lang="hr-HR" dirty="0">
              <a:solidFill>
                <a:srgbClr val="0070C0"/>
              </a:solidFill>
            </a:endParaRPr>
          </a:p>
        </p:txBody>
      </p:sp>
    </p:spTree>
    <p:extLst>
      <p:ext uri="{BB962C8B-B14F-4D97-AF65-F5344CB8AC3E}">
        <p14:creationId xmlns:p14="http://schemas.microsoft.com/office/powerpoint/2010/main" val="1851369476"/>
      </p:ext>
    </p:extLst>
  </p:cSld>
  <p:clrMapOvr>
    <a:masterClrMapping/>
  </p:clrMapOvr>
  <mc:AlternateContent xmlns:mc="http://schemas.openxmlformats.org/markup-compatibility/2006">
    <mc:Choice xmlns:p14="http://schemas.microsoft.com/office/powerpoint/2010/main" Requires="p14">
      <p:transition spd="slow" p14:dur="2000" advTm="2030"/>
    </mc:Choice>
    <mc:Fallback>
      <p:transition spd="slow" advTm="203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                       </a:t>
            </a:r>
            <a:r>
              <a:rPr lang="hr-HR" dirty="0" smtClean="0">
                <a:solidFill>
                  <a:srgbClr val="0070C0"/>
                </a:solidFill>
              </a:rPr>
              <a:t>BIJELI JELEN</a:t>
            </a:r>
            <a:endParaRPr lang="hr-HR"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60620" y="1905000"/>
            <a:ext cx="3886200" cy="4392929"/>
          </a:xfrm>
        </p:spPr>
      </p:pic>
    </p:spTree>
    <p:extLst>
      <p:ext uri="{BB962C8B-B14F-4D97-AF65-F5344CB8AC3E}">
        <p14:creationId xmlns:p14="http://schemas.microsoft.com/office/powerpoint/2010/main" val="374228264"/>
      </p:ext>
    </p:extLst>
  </p:cSld>
  <p:clrMapOvr>
    <a:masterClrMapping/>
  </p:clrMapOvr>
  <mc:AlternateContent xmlns:mc="http://schemas.openxmlformats.org/markup-compatibility/2006">
    <mc:Choice xmlns:p14="http://schemas.microsoft.com/office/powerpoint/2010/main" Requires="p14">
      <p:transition spd="slow" p14:dur="2000" advTm="535"/>
    </mc:Choice>
    <mc:Fallback>
      <p:transition spd="slow" advTm="535"/>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70C0"/>
                </a:solidFill>
              </a:rPr>
              <a:t>BIJELO JELENČE U LEŽAJU JELENA    VITOROGA</a:t>
            </a:r>
            <a:endParaRPr lang="hr-HR" dirty="0"/>
          </a:p>
        </p:txBody>
      </p:sp>
      <p:sp>
        <p:nvSpPr>
          <p:cNvPr id="3" name="Rezervirano mjesto sadržaja 2"/>
          <p:cNvSpPr>
            <a:spLocks noGrp="1"/>
          </p:cNvSpPr>
          <p:nvPr>
            <p:ph idx="1"/>
          </p:nvPr>
        </p:nvSpPr>
        <p:spPr/>
        <p:txBody>
          <a:bodyPr/>
          <a:lstStyle/>
          <a:p>
            <a:r>
              <a:rPr lang="hr-HR" dirty="0" smtClean="0">
                <a:solidFill>
                  <a:srgbClr val="0070C0"/>
                </a:solidFill>
              </a:rPr>
              <a:t>Potoci zažubore, grane radosno zašume, a golub </a:t>
            </a:r>
            <a:r>
              <a:rPr lang="hr-HR" dirty="0" err="1" smtClean="0">
                <a:solidFill>
                  <a:srgbClr val="0070C0"/>
                </a:solidFill>
              </a:rPr>
              <a:t>Sivko</a:t>
            </a:r>
            <a:r>
              <a:rPr lang="hr-HR" dirty="0" smtClean="0">
                <a:solidFill>
                  <a:srgbClr val="0070C0"/>
                </a:solidFill>
              </a:rPr>
              <a:t> guknu: „Bijeli jelen! Bijeli jelen!” </a:t>
            </a:r>
          </a:p>
          <a:p>
            <a:r>
              <a:rPr lang="hr-HR" dirty="0" smtClean="0">
                <a:solidFill>
                  <a:srgbClr val="0070C0"/>
                </a:solidFill>
              </a:rPr>
              <a:t>„U ležaju jelena Vitoroga našlo se bijelo jelenče” – zapjevaju ptice.</a:t>
            </a:r>
          </a:p>
          <a:p>
            <a:r>
              <a:rPr lang="hr-HR" dirty="0" smtClean="0">
                <a:solidFill>
                  <a:srgbClr val="0070C0"/>
                </a:solidFill>
              </a:rPr>
              <a:t>„Ala slave našoj šumi!” – povikne </a:t>
            </a:r>
            <a:r>
              <a:rPr lang="hr-HR" dirty="0" err="1" smtClean="0">
                <a:solidFill>
                  <a:srgbClr val="0070C0"/>
                </a:solidFill>
              </a:rPr>
              <a:t>Ljumo</a:t>
            </a:r>
            <a:r>
              <a:rPr lang="hr-HR" dirty="0" smtClean="0">
                <a:solidFill>
                  <a:srgbClr val="0070C0"/>
                </a:solidFill>
              </a:rPr>
              <a:t> trčeći prema ležaju jelena Vitoroga. </a:t>
            </a:r>
          </a:p>
          <a:p>
            <a:r>
              <a:rPr lang="hr-HR" dirty="0" smtClean="0">
                <a:solidFill>
                  <a:srgbClr val="0070C0"/>
                </a:solidFill>
              </a:rPr>
              <a:t>Sve životinje požure za medvjedom, a lako poput gorske vile prva je brzala Zlatokosa kličući: „Moj jelene bijeli!”</a:t>
            </a:r>
          </a:p>
          <a:p>
            <a:endParaRPr lang="hr-HR" dirty="0">
              <a:solidFill>
                <a:srgbClr val="0070C0"/>
              </a:solidFill>
            </a:endParaRPr>
          </a:p>
        </p:txBody>
      </p:sp>
    </p:spTree>
    <p:extLst>
      <p:ext uri="{BB962C8B-B14F-4D97-AF65-F5344CB8AC3E}">
        <p14:creationId xmlns:p14="http://schemas.microsoft.com/office/powerpoint/2010/main" val="1891120119"/>
      </p:ext>
    </p:extLst>
  </p:cSld>
  <p:clrMapOvr>
    <a:masterClrMapping/>
  </p:clrMapOvr>
  <mc:AlternateContent xmlns:mc="http://schemas.openxmlformats.org/markup-compatibility/2006">
    <mc:Choice xmlns:p14="http://schemas.microsoft.com/office/powerpoint/2010/main" Requires="p14">
      <p:transition spd="slow" p14:dur="2000" advTm="567"/>
    </mc:Choice>
    <mc:Fallback>
      <p:transition spd="slow" advTm="567"/>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        </a:t>
            </a:r>
            <a:r>
              <a:rPr lang="hr-HR" dirty="0" smtClean="0">
                <a:solidFill>
                  <a:srgbClr val="0070C0"/>
                </a:solidFill>
              </a:rPr>
              <a:t>CRNI PAS I BIJELA KOZA</a:t>
            </a:r>
            <a:endParaRPr lang="hr-HR" dirty="0"/>
          </a:p>
        </p:txBody>
      </p:sp>
      <p:sp>
        <p:nvSpPr>
          <p:cNvPr id="3" name="Rezervirano mjesto sadržaja 2"/>
          <p:cNvSpPr>
            <a:spLocks noGrp="1"/>
          </p:cNvSpPr>
          <p:nvPr>
            <p:ph idx="1"/>
          </p:nvPr>
        </p:nvSpPr>
        <p:spPr/>
        <p:txBody>
          <a:bodyPr>
            <a:normAutofit fontScale="92500" lnSpcReduction="10000"/>
          </a:bodyPr>
          <a:lstStyle/>
          <a:p>
            <a:r>
              <a:rPr lang="hr-HR" dirty="0" smtClean="0">
                <a:solidFill>
                  <a:srgbClr val="0070C0"/>
                </a:solidFill>
              </a:rPr>
              <a:t>Prođe više godina otkako je u ležaju </a:t>
            </a:r>
            <a:r>
              <a:rPr lang="hr-HR" dirty="0" err="1" smtClean="0">
                <a:solidFill>
                  <a:srgbClr val="0070C0"/>
                </a:solidFill>
              </a:rPr>
              <a:t>Vitorogovu</a:t>
            </a:r>
            <a:r>
              <a:rPr lang="hr-HR" dirty="0" smtClean="0">
                <a:solidFill>
                  <a:srgbClr val="0070C0"/>
                </a:solidFill>
              </a:rPr>
              <a:t> bijelo jelenče. Dok ga košuta doji mlijekom, raste skupa sa Zlatokosom. </a:t>
            </a:r>
          </a:p>
          <a:p>
            <a:r>
              <a:rPr lang="hr-HR" dirty="0" smtClean="0">
                <a:solidFill>
                  <a:srgbClr val="0070C0"/>
                </a:solidFill>
              </a:rPr>
              <a:t>Životinje zavole Zlatokosu jer je bijeli jelen uvijek s njom. </a:t>
            </a:r>
          </a:p>
          <a:p>
            <a:r>
              <a:rPr lang="hr-HR" dirty="0" smtClean="0">
                <a:solidFill>
                  <a:srgbClr val="0070C0"/>
                </a:solidFill>
              </a:rPr>
              <a:t>Bijeli jelen ponese Zlatokosu na leđima da vidi prirodu, kuće i ljude. </a:t>
            </a:r>
          </a:p>
          <a:p>
            <a:r>
              <a:rPr lang="hr-HR" dirty="0" smtClean="0">
                <a:solidFill>
                  <a:srgbClr val="0070C0"/>
                </a:solidFill>
              </a:rPr>
              <a:t>Spusti je pred kućom na čijem je prozoru gori svijeća, a kraj njega je žena koja drži malo dijete te plače za sinom Dragom što je otišao pred večer, a dvije joj male ruke metnu Draga u naručaj. </a:t>
            </a:r>
          </a:p>
          <a:p>
            <a:r>
              <a:rPr lang="hr-HR" dirty="0" smtClean="0">
                <a:solidFill>
                  <a:srgbClr val="0070C0"/>
                </a:solidFill>
              </a:rPr>
              <a:t>Zlatokosa ugleda starca Luku kako tjera krave na pašu i potjera je prema samostanu. </a:t>
            </a:r>
          </a:p>
          <a:p>
            <a:r>
              <a:rPr lang="hr-HR" dirty="0" smtClean="0">
                <a:solidFill>
                  <a:srgbClr val="0070C0"/>
                </a:solidFill>
              </a:rPr>
              <a:t>Velik crni vukodlak prepriječi im put. Uto krene djevojka duge zlatne kose, uzme štap, zaprijeti životinji te potjera kravu prema staji. </a:t>
            </a:r>
          </a:p>
          <a:p>
            <a:r>
              <a:rPr lang="hr-HR" dirty="0" smtClean="0">
                <a:solidFill>
                  <a:srgbClr val="0070C0"/>
                </a:solidFill>
              </a:rPr>
              <a:t>Luka pozove vrtlara, pođu do staje gdje istuku vuka </a:t>
            </a:r>
            <a:r>
              <a:rPr lang="hr-HR" dirty="0" err="1" smtClean="0">
                <a:solidFill>
                  <a:srgbClr val="0070C0"/>
                </a:solidFill>
              </a:rPr>
              <a:t>Ovcodera</a:t>
            </a:r>
            <a:r>
              <a:rPr lang="hr-HR" dirty="0" smtClean="0">
                <a:solidFill>
                  <a:srgbClr val="0070C0"/>
                </a:solidFill>
              </a:rPr>
              <a:t> pa on pobjegne. </a:t>
            </a:r>
            <a:endParaRPr lang="hr-HR" dirty="0">
              <a:solidFill>
                <a:srgbClr val="0070C0"/>
              </a:solidFill>
            </a:endParaRPr>
          </a:p>
        </p:txBody>
      </p:sp>
    </p:spTree>
    <p:extLst>
      <p:ext uri="{BB962C8B-B14F-4D97-AF65-F5344CB8AC3E}">
        <p14:creationId xmlns:p14="http://schemas.microsoft.com/office/powerpoint/2010/main" val="1430254097"/>
      </p:ext>
    </p:extLst>
  </p:cSld>
  <p:clrMapOvr>
    <a:masterClrMapping/>
  </p:clrMapOvr>
  <mc:AlternateContent xmlns:mc="http://schemas.openxmlformats.org/markup-compatibility/2006">
    <mc:Choice xmlns:p14="http://schemas.microsoft.com/office/powerpoint/2010/main" Requires="p14">
      <p:transition spd="slow" p14:dur="2000" advTm="511"/>
    </mc:Choice>
    <mc:Fallback>
      <p:transition spd="slow" advTm="511"/>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         </a:t>
            </a:r>
            <a:r>
              <a:rPr lang="hr-HR" dirty="0" smtClean="0">
                <a:solidFill>
                  <a:srgbClr val="0070C0"/>
                </a:solidFill>
              </a:rPr>
              <a:t>BIJELI JELEN I ZLATOKOSA</a:t>
            </a:r>
            <a:endParaRPr lang="hr-HR" dirty="0"/>
          </a:p>
        </p:txBody>
      </p:sp>
      <p:sp>
        <p:nvSpPr>
          <p:cNvPr id="3" name="Rezervirano mjesto sadržaja 2"/>
          <p:cNvSpPr>
            <a:spLocks noGrp="1"/>
          </p:cNvSpPr>
          <p:nvPr>
            <p:ph idx="1"/>
          </p:nvPr>
        </p:nvSpPr>
        <p:spPr/>
        <p:txBody>
          <a:bodyPr>
            <a:normAutofit fontScale="85000" lnSpcReduction="20000"/>
          </a:bodyPr>
          <a:lstStyle/>
          <a:p>
            <a:r>
              <a:rPr lang="hr-HR" dirty="0" smtClean="0">
                <a:solidFill>
                  <a:srgbClr val="0070C0"/>
                </a:solidFill>
              </a:rPr>
              <a:t>Bijeli jelen ponese Zlatokosu dalje da vide gradove, morsku obalu, planine i </a:t>
            </a:r>
            <a:r>
              <a:rPr lang="hr-HR" dirty="0" err="1" smtClean="0">
                <a:solidFill>
                  <a:srgbClr val="0070C0"/>
                </a:solidFill>
              </a:rPr>
              <a:t>Vranju</a:t>
            </a:r>
            <a:r>
              <a:rPr lang="hr-HR" dirty="0" smtClean="0">
                <a:solidFill>
                  <a:srgbClr val="0070C0"/>
                </a:solidFill>
              </a:rPr>
              <a:t>. </a:t>
            </a:r>
          </a:p>
          <a:p>
            <a:r>
              <a:rPr lang="hr-HR" dirty="0" smtClean="0">
                <a:solidFill>
                  <a:srgbClr val="0070C0"/>
                </a:solidFill>
              </a:rPr>
              <a:t>Dok je u šumi lov, knez </a:t>
            </a:r>
            <a:r>
              <a:rPr lang="hr-HR" dirty="0" err="1" smtClean="0">
                <a:solidFill>
                  <a:srgbClr val="0070C0"/>
                </a:solidFill>
              </a:rPr>
              <a:t>Ulrik</a:t>
            </a:r>
            <a:r>
              <a:rPr lang="hr-HR" dirty="0" smtClean="0">
                <a:solidFill>
                  <a:srgbClr val="0070C0"/>
                </a:solidFill>
              </a:rPr>
              <a:t> ugleda na bijelu jelenu mladu djevojku kako se drži rukama za </a:t>
            </a:r>
            <a:r>
              <a:rPr lang="hr-HR" dirty="0" err="1" smtClean="0">
                <a:solidFill>
                  <a:srgbClr val="0070C0"/>
                </a:solidFill>
              </a:rPr>
              <a:t>rogovlje</a:t>
            </a:r>
            <a:r>
              <a:rPr lang="hr-HR" dirty="0" smtClean="0">
                <a:solidFill>
                  <a:srgbClr val="0070C0"/>
                </a:solidFill>
              </a:rPr>
              <a:t>, a duge joj zlatne vlasi lepršaju. </a:t>
            </a:r>
          </a:p>
          <a:p>
            <a:r>
              <a:rPr lang="hr-HR" dirty="0" smtClean="0">
                <a:solidFill>
                  <a:srgbClr val="0070C0"/>
                </a:solidFill>
              </a:rPr>
              <a:t>Knez reče da tu mladu djevojku odabire za ženu, kao </a:t>
            </a:r>
            <a:r>
              <a:rPr lang="hr-HR" dirty="0" err="1" smtClean="0">
                <a:solidFill>
                  <a:srgbClr val="0070C0"/>
                </a:solidFill>
              </a:rPr>
              <a:t>vranjsku</a:t>
            </a:r>
            <a:r>
              <a:rPr lang="hr-HR" dirty="0" smtClean="0">
                <a:solidFill>
                  <a:srgbClr val="0070C0"/>
                </a:solidFill>
              </a:rPr>
              <a:t> kneginjicu. </a:t>
            </a:r>
          </a:p>
          <a:p>
            <a:r>
              <a:rPr lang="hr-HR" dirty="0" err="1" smtClean="0">
                <a:solidFill>
                  <a:srgbClr val="0070C0"/>
                </a:solidFill>
              </a:rPr>
              <a:t>Gvozdenkljun</a:t>
            </a:r>
            <a:r>
              <a:rPr lang="hr-HR" dirty="0" smtClean="0">
                <a:solidFill>
                  <a:srgbClr val="0070C0"/>
                </a:solidFill>
              </a:rPr>
              <a:t> pokaže Zlatokosoj zvijezdu kneza Bode. Ona ugleda nad sobom Mjesec, a orao poleti visoko među zvijezde.</a:t>
            </a:r>
          </a:p>
          <a:p>
            <a:r>
              <a:rPr lang="hr-HR" dirty="0" smtClean="0">
                <a:solidFill>
                  <a:srgbClr val="0070C0"/>
                </a:solidFill>
              </a:rPr>
              <a:t>„Tisuće i tisuće zvijezda kretalo se u krugovima po prostoru. Jedne su zlatne, druge modre, treće crvene.”</a:t>
            </a:r>
          </a:p>
          <a:p>
            <a:r>
              <a:rPr lang="hr-HR" dirty="0" smtClean="0">
                <a:solidFill>
                  <a:srgbClr val="0070C0"/>
                </a:solidFill>
              </a:rPr>
              <a:t>„Zlatokosa”, reče orao, „kad se na zemlji rodi koje čeljade, onda niče na nebu njegova zvijezda.  Pokazat ću ti i tvoju zvijezdu. Njena je zvijezda, sjajna i velika, treptjela visoko na nebu.  </a:t>
            </a:r>
          </a:p>
          <a:p>
            <a:r>
              <a:rPr lang="hr-HR" dirty="0" err="1" smtClean="0">
                <a:solidFill>
                  <a:srgbClr val="0070C0"/>
                </a:solidFill>
              </a:rPr>
              <a:t>Zlatokosina</a:t>
            </a:r>
            <a:r>
              <a:rPr lang="hr-HR" dirty="0">
                <a:solidFill>
                  <a:srgbClr val="0070C0"/>
                </a:solidFill>
              </a:rPr>
              <a:t> </a:t>
            </a:r>
            <a:r>
              <a:rPr lang="hr-HR" dirty="0" smtClean="0">
                <a:solidFill>
                  <a:srgbClr val="0070C0"/>
                </a:solidFill>
              </a:rPr>
              <a:t>i </a:t>
            </a:r>
            <a:r>
              <a:rPr lang="hr-HR" dirty="0" err="1" smtClean="0">
                <a:solidFill>
                  <a:srgbClr val="0070C0"/>
                </a:solidFill>
              </a:rPr>
              <a:t>Ulrikova</a:t>
            </a:r>
            <a:r>
              <a:rPr lang="hr-HR" dirty="0" smtClean="0">
                <a:solidFill>
                  <a:srgbClr val="0070C0"/>
                </a:solidFill>
              </a:rPr>
              <a:t> zvijezda okrenute su jedna prema drugoj. </a:t>
            </a:r>
          </a:p>
          <a:p>
            <a:r>
              <a:rPr lang="hr-HR" dirty="0" smtClean="0">
                <a:solidFill>
                  <a:srgbClr val="0070C0"/>
                </a:solidFill>
              </a:rPr>
              <a:t>Zvijezda kneza Bode velika je i crvena poput krvi. Odjednom prsne u krvave kaplje i nestane. To znači da je taj trenutak umro. </a:t>
            </a:r>
            <a:endParaRPr lang="hr-HR" dirty="0">
              <a:solidFill>
                <a:srgbClr val="0070C0"/>
              </a:solidFill>
            </a:endParaRPr>
          </a:p>
        </p:txBody>
      </p:sp>
    </p:spTree>
    <p:extLst>
      <p:ext uri="{BB962C8B-B14F-4D97-AF65-F5344CB8AC3E}">
        <p14:creationId xmlns:p14="http://schemas.microsoft.com/office/powerpoint/2010/main" val="660552211"/>
      </p:ext>
    </p:extLst>
  </p:cSld>
  <p:clrMapOvr>
    <a:masterClrMapping/>
  </p:clrMapOvr>
  <mc:AlternateContent xmlns:mc="http://schemas.openxmlformats.org/markup-compatibility/2006">
    <mc:Choice xmlns:p14="http://schemas.microsoft.com/office/powerpoint/2010/main" Requires="p14">
      <p:transition spd="slow" p14:dur="2000" advTm="495"/>
    </mc:Choice>
    <mc:Fallback>
      <p:transition spd="slow" advTm="495"/>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                    </a:t>
            </a:r>
            <a:r>
              <a:rPr lang="hr-HR" dirty="0" smtClean="0">
                <a:solidFill>
                  <a:srgbClr val="0070C0"/>
                </a:solidFill>
              </a:rPr>
              <a:t>ZLATOKOSA</a:t>
            </a:r>
            <a:endParaRPr lang="hr-HR"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89070" y="1611630"/>
            <a:ext cx="5154930" cy="4480560"/>
          </a:xfrm>
        </p:spPr>
      </p:pic>
    </p:spTree>
    <p:extLst>
      <p:ext uri="{BB962C8B-B14F-4D97-AF65-F5344CB8AC3E}">
        <p14:creationId xmlns:p14="http://schemas.microsoft.com/office/powerpoint/2010/main" val="2098698481"/>
      </p:ext>
    </p:extLst>
  </p:cSld>
  <p:clrMapOvr>
    <a:masterClrMapping/>
  </p:clrMapOvr>
  <mc:AlternateContent xmlns:mc="http://schemas.openxmlformats.org/markup-compatibility/2006">
    <mc:Choice xmlns:p14="http://schemas.microsoft.com/office/powerpoint/2010/main" Requires="p14">
      <p:transition spd="slow" p14:dur="2000" advTm="463"/>
    </mc:Choice>
    <mc:Fallback>
      <p:transition spd="slow" advTm="463"/>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     </a:t>
            </a:r>
            <a:r>
              <a:rPr lang="hr-HR" dirty="0" smtClean="0">
                <a:solidFill>
                  <a:srgbClr val="0070C0"/>
                </a:solidFill>
              </a:rPr>
              <a:t>LOVCI OTMU BIJELOG JELENA</a:t>
            </a:r>
            <a:endParaRPr lang="hr-HR" dirty="0"/>
          </a:p>
        </p:txBody>
      </p:sp>
      <p:sp>
        <p:nvSpPr>
          <p:cNvPr id="3" name="Rezervirano mjesto sadržaja 2"/>
          <p:cNvSpPr>
            <a:spLocks noGrp="1"/>
          </p:cNvSpPr>
          <p:nvPr>
            <p:ph idx="1"/>
          </p:nvPr>
        </p:nvSpPr>
        <p:spPr/>
        <p:txBody>
          <a:bodyPr/>
          <a:lstStyle/>
          <a:p>
            <a:r>
              <a:rPr lang="hr-HR" dirty="0" smtClean="0">
                <a:solidFill>
                  <a:srgbClr val="0070C0"/>
                </a:solidFill>
              </a:rPr>
              <a:t>U zoru </a:t>
            </a:r>
            <a:r>
              <a:rPr lang="hr-HR" dirty="0" err="1" smtClean="0">
                <a:solidFill>
                  <a:srgbClr val="0070C0"/>
                </a:solidFill>
              </a:rPr>
              <a:t>Gvozdenkljun</a:t>
            </a:r>
            <a:r>
              <a:rPr lang="hr-HR" dirty="0" smtClean="0">
                <a:solidFill>
                  <a:srgbClr val="0070C0"/>
                </a:solidFill>
              </a:rPr>
              <a:t> ponese Zlatokosu na vrh Oštroga kuka. Ona potrči prema ležaju. </a:t>
            </a:r>
          </a:p>
          <a:p>
            <a:r>
              <a:rPr lang="hr-HR" dirty="0" smtClean="0">
                <a:solidFill>
                  <a:srgbClr val="0070C0"/>
                </a:solidFill>
              </a:rPr>
              <a:t>Kos proleti nad njom i prenese vijest: „Vepar je </a:t>
            </a:r>
            <a:r>
              <a:rPr lang="hr-HR" dirty="0" err="1" smtClean="0">
                <a:solidFill>
                  <a:srgbClr val="0070C0"/>
                </a:solidFill>
              </a:rPr>
              <a:t>Kiso</a:t>
            </a:r>
            <a:r>
              <a:rPr lang="hr-HR" dirty="0" smtClean="0">
                <a:solidFill>
                  <a:srgbClr val="0070C0"/>
                </a:solidFill>
              </a:rPr>
              <a:t> ubio kneza Boda”.</a:t>
            </a:r>
          </a:p>
          <a:p>
            <a:r>
              <a:rPr lang="hr-HR" dirty="0" smtClean="0">
                <a:solidFill>
                  <a:srgbClr val="0070C0"/>
                </a:solidFill>
              </a:rPr>
              <a:t>Potom soko zakriješti: „Lovci su oteli bijeloga jelena!”</a:t>
            </a:r>
          </a:p>
          <a:p>
            <a:r>
              <a:rPr lang="hr-HR" dirty="0" smtClean="0">
                <a:solidFill>
                  <a:srgbClr val="0070C0"/>
                </a:solidFill>
              </a:rPr>
              <a:t>Uto doletje </a:t>
            </a:r>
            <a:r>
              <a:rPr lang="hr-HR" dirty="0" err="1" smtClean="0">
                <a:solidFill>
                  <a:srgbClr val="0070C0"/>
                </a:solidFill>
              </a:rPr>
              <a:t>Ćuko</a:t>
            </a:r>
            <a:r>
              <a:rPr lang="hr-HR" dirty="0" smtClean="0">
                <a:solidFill>
                  <a:srgbClr val="0070C0"/>
                </a:solidFill>
              </a:rPr>
              <a:t> s viješću da je knez </a:t>
            </a:r>
            <a:r>
              <a:rPr lang="hr-HR" dirty="0" err="1" smtClean="0">
                <a:solidFill>
                  <a:srgbClr val="0070C0"/>
                </a:solidFill>
              </a:rPr>
              <a:t>Bodo</a:t>
            </a:r>
            <a:r>
              <a:rPr lang="hr-HR" dirty="0" smtClean="0">
                <a:solidFill>
                  <a:srgbClr val="0070C0"/>
                </a:solidFill>
              </a:rPr>
              <a:t> napao vepra Kisa, a on njega zubima. Obojica poginu. </a:t>
            </a:r>
          </a:p>
          <a:p>
            <a:r>
              <a:rPr lang="hr-HR" dirty="0" smtClean="0">
                <a:solidFill>
                  <a:srgbClr val="0070C0"/>
                </a:solidFill>
              </a:rPr>
              <a:t>Zmija u pratnji vuka </a:t>
            </a:r>
            <a:r>
              <a:rPr lang="hr-HR" dirty="0" err="1" smtClean="0">
                <a:solidFill>
                  <a:srgbClr val="0070C0"/>
                </a:solidFill>
              </a:rPr>
              <a:t>Ovcodera</a:t>
            </a:r>
            <a:r>
              <a:rPr lang="hr-HR" dirty="0" smtClean="0">
                <a:solidFill>
                  <a:srgbClr val="0070C0"/>
                </a:solidFill>
              </a:rPr>
              <a:t> izmami bijeloga jelena iz ležaja koji ga potjera tamo gdje su lovci. Vuka ubiju, a jelena zarobe.</a:t>
            </a:r>
          </a:p>
          <a:p>
            <a:r>
              <a:rPr lang="hr-HR" dirty="0" smtClean="0">
                <a:solidFill>
                  <a:srgbClr val="0070C0"/>
                </a:solidFill>
              </a:rPr>
              <a:t>Knez </a:t>
            </a:r>
            <a:r>
              <a:rPr lang="hr-HR" dirty="0" err="1" smtClean="0">
                <a:solidFill>
                  <a:srgbClr val="0070C0"/>
                </a:solidFill>
              </a:rPr>
              <a:t>Ulrik</a:t>
            </a:r>
            <a:r>
              <a:rPr lang="hr-HR" dirty="0" smtClean="0">
                <a:solidFill>
                  <a:srgbClr val="0070C0"/>
                </a:solidFill>
              </a:rPr>
              <a:t> zadrži bijeloga jelena u svojoj sobi. Oplaka oca uz svečani pogreb. </a:t>
            </a:r>
            <a:endParaRPr lang="hr-HR" dirty="0">
              <a:solidFill>
                <a:srgbClr val="0070C0"/>
              </a:solidFill>
            </a:endParaRPr>
          </a:p>
        </p:txBody>
      </p:sp>
    </p:spTree>
    <p:extLst>
      <p:ext uri="{BB962C8B-B14F-4D97-AF65-F5344CB8AC3E}">
        <p14:creationId xmlns:p14="http://schemas.microsoft.com/office/powerpoint/2010/main" val="820978335"/>
      </p:ext>
    </p:extLst>
  </p:cSld>
  <p:clrMapOvr>
    <a:masterClrMapping/>
  </p:clrMapOvr>
  <mc:AlternateContent xmlns:mc="http://schemas.openxmlformats.org/markup-compatibility/2006">
    <mc:Choice xmlns:p14="http://schemas.microsoft.com/office/powerpoint/2010/main" Requires="p14">
      <p:transition spd="slow" p14:dur="2000" advTm="848"/>
    </mc:Choice>
    <mc:Fallback>
      <p:transition spd="slow" advTm="848"/>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70C0"/>
                </a:solidFill>
              </a:rPr>
              <a:t>   ŠUMA TUGUJE ZA BIJELIM JELENOM</a:t>
            </a:r>
            <a:endParaRPr lang="hr-HR" dirty="0">
              <a:solidFill>
                <a:srgbClr val="0070C0"/>
              </a:solidFill>
            </a:endParaRPr>
          </a:p>
        </p:txBody>
      </p:sp>
      <p:sp>
        <p:nvSpPr>
          <p:cNvPr id="3" name="Rezervirano mjesto sadržaja 2"/>
          <p:cNvSpPr>
            <a:spLocks noGrp="1"/>
          </p:cNvSpPr>
          <p:nvPr>
            <p:ph idx="1"/>
          </p:nvPr>
        </p:nvSpPr>
        <p:spPr/>
        <p:txBody>
          <a:bodyPr/>
          <a:lstStyle/>
          <a:p>
            <a:r>
              <a:rPr lang="hr-HR" dirty="0" smtClean="0">
                <a:solidFill>
                  <a:srgbClr val="0070C0"/>
                </a:solidFill>
              </a:rPr>
              <a:t>Šuma utihne kao da tuguje za otetim bijelim jelenom. Ptice više ne pjevaju, zamru svi potoci koji više ne žubore svoju pjesmu šumi. Grane drveća ne njišu se na vjetru, ne šume svojim granama.</a:t>
            </a:r>
          </a:p>
          <a:p>
            <a:r>
              <a:rPr lang="hr-HR" dirty="0">
                <a:solidFill>
                  <a:srgbClr val="0070C0"/>
                </a:solidFill>
              </a:rPr>
              <a:t> </a:t>
            </a:r>
            <a:r>
              <a:rPr lang="hr-HR" dirty="0" smtClean="0">
                <a:solidFill>
                  <a:srgbClr val="0070C0"/>
                </a:solidFill>
              </a:rPr>
              <a:t>Sve je </a:t>
            </a:r>
            <a:r>
              <a:rPr lang="hr-HR" dirty="0">
                <a:solidFill>
                  <a:srgbClr val="0070C0"/>
                </a:solidFill>
              </a:rPr>
              <a:t>t</a:t>
            </a:r>
            <a:r>
              <a:rPr lang="hr-HR" dirty="0" smtClean="0">
                <a:solidFill>
                  <a:srgbClr val="0070C0"/>
                </a:solidFill>
              </a:rPr>
              <a:t>iši zeleni lug. Priroda kao da spava. Prazan je ležaj bijeloga jelena.</a:t>
            </a:r>
          </a:p>
          <a:p>
            <a:r>
              <a:rPr lang="hr-HR" dirty="0" smtClean="0">
                <a:solidFill>
                  <a:srgbClr val="0070C0"/>
                </a:solidFill>
              </a:rPr>
              <a:t>Istodobno knez čuva i hrani jelena, ali ga ne pušta na slobodu.</a:t>
            </a:r>
          </a:p>
          <a:p>
            <a:r>
              <a:rPr lang="hr-HR" dirty="0" err="1" smtClean="0">
                <a:solidFill>
                  <a:srgbClr val="0070C0"/>
                </a:solidFill>
              </a:rPr>
              <a:t>Ulrik</a:t>
            </a:r>
            <a:r>
              <a:rPr lang="hr-HR" dirty="0" smtClean="0">
                <a:solidFill>
                  <a:srgbClr val="0070C0"/>
                </a:solidFill>
              </a:rPr>
              <a:t> pomisli: „Pustim li ga, ja one djevojke neću nikada vidjeti.”</a:t>
            </a:r>
          </a:p>
          <a:p>
            <a:r>
              <a:rPr lang="hr-HR" dirty="0" smtClean="0">
                <a:solidFill>
                  <a:srgbClr val="0070C0"/>
                </a:solidFill>
              </a:rPr>
              <a:t>Jednom donese mu golub </a:t>
            </a:r>
            <a:r>
              <a:rPr lang="hr-HR" dirty="0" err="1" smtClean="0">
                <a:solidFill>
                  <a:srgbClr val="0070C0"/>
                </a:solidFill>
              </a:rPr>
              <a:t>Sivko</a:t>
            </a:r>
            <a:r>
              <a:rPr lang="hr-HR" dirty="0" smtClean="0">
                <a:solidFill>
                  <a:srgbClr val="0070C0"/>
                </a:solidFill>
              </a:rPr>
              <a:t> zlatan vlas i hrastov list. </a:t>
            </a:r>
          </a:p>
          <a:p>
            <a:pPr algn="just"/>
            <a:r>
              <a:rPr lang="hr-HR" dirty="0" err="1" smtClean="0">
                <a:solidFill>
                  <a:srgbClr val="0070C0"/>
                </a:solidFill>
              </a:rPr>
              <a:t>Ulrik</a:t>
            </a:r>
            <a:r>
              <a:rPr lang="hr-HR" dirty="0" smtClean="0">
                <a:solidFill>
                  <a:srgbClr val="0070C0"/>
                </a:solidFill>
              </a:rPr>
              <a:t> shvati da je hrastov list poziv da dođe ispod hrasta do vrela. On pođe </a:t>
            </a:r>
            <a:r>
              <a:rPr lang="hr-HR" smtClean="0">
                <a:solidFill>
                  <a:srgbClr val="0070C0"/>
                </a:solidFill>
              </a:rPr>
              <a:t>u lug. </a:t>
            </a:r>
            <a:endParaRPr lang="hr-HR" dirty="0">
              <a:solidFill>
                <a:srgbClr val="0070C0"/>
              </a:solidFill>
            </a:endParaRPr>
          </a:p>
        </p:txBody>
      </p:sp>
    </p:spTree>
    <p:extLst>
      <p:ext uri="{BB962C8B-B14F-4D97-AF65-F5344CB8AC3E}">
        <p14:creationId xmlns:p14="http://schemas.microsoft.com/office/powerpoint/2010/main" val="590091689"/>
      </p:ext>
    </p:extLst>
  </p:cSld>
  <p:clrMapOvr>
    <a:masterClrMapping/>
  </p:clrMapOvr>
  <mc:AlternateContent xmlns:mc="http://schemas.openxmlformats.org/markup-compatibility/2006">
    <mc:Choice xmlns:p14="http://schemas.microsoft.com/office/powerpoint/2010/main" Requires="p14">
      <p:transition spd="slow" p14:dur="2000" advTm="495"/>
    </mc:Choice>
    <mc:Fallback>
      <p:transition spd="slow" advTm="495"/>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70C0"/>
                </a:solidFill>
              </a:rPr>
              <a:t>                 ZLATOKOSIN LIK</a:t>
            </a:r>
            <a:endParaRPr lang="hr-HR" dirty="0">
              <a:solidFill>
                <a:srgbClr val="0070C0"/>
              </a:solidFill>
            </a:endParaRPr>
          </a:p>
        </p:txBody>
      </p:sp>
      <p:sp>
        <p:nvSpPr>
          <p:cNvPr id="3" name="Rezervirano mjesto sadržaja 2"/>
          <p:cNvSpPr>
            <a:spLocks noGrp="1"/>
          </p:cNvSpPr>
          <p:nvPr>
            <p:ph idx="1"/>
          </p:nvPr>
        </p:nvSpPr>
        <p:spPr/>
        <p:txBody>
          <a:bodyPr/>
          <a:lstStyle/>
          <a:p>
            <a:r>
              <a:rPr lang="hr-HR" dirty="0" smtClean="0">
                <a:solidFill>
                  <a:srgbClr val="0070C0"/>
                </a:solidFill>
              </a:rPr>
              <a:t>Djevojka zlatne kose sjedi u tihoj šumi na kamenu nadomak potoka.</a:t>
            </a:r>
          </a:p>
          <a:p>
            <a:r>
              <a:rPr lang="hr-HR" dirty="0" smtClean="0">
                <a:solidFill>
                  <a:srgbClr val="0070C0"/>
                </a:solidFill>
              </a:rPr>
              <a:t>„Obučena je u neko čudno odijelo, što ga je satkala lišćem i travom. </a:t>
            </a:r>
          </a:p>
          <a:p>
            <a:r>
              <a:rPr lang="hr-HR" dirty="0" smtClean="0">
                <a:solidFill>
                  <a:srgbClr val="0070C0"/>
                </a:solidFill>
              </a:rPr>
              <a:t>Zlatna je kosa ovjenčana kao kruna. Ljepša je nego ikada, ali je tužna. </a:t>
            </a:r>
          </a:p>
          <a:p>
            <a:r>
              <a:rPr lang="hr-HR" dirty="0" smtClean="0">
                <a:solidFill>
                  <a:srgbClr val="0070C0"/>
                </a:solidFill>
              </a:rPr>
              <a:t>Sva je šuma zove Zlatokosa.”</a:t>
            </a:r>
          </a:p>
          <a:p>
            <a:r>
              <a:rPr lang="hr-HR" dirty="0">
                <a:solidFill>
                  <a:srgbClr val="0070C0"/>
                </a:solidFill>
              </a:rPr>
              <a:t>R</a:t>
            </a:r>
            <a:r>
              <a:rPr lang="hr-HR" dirty="0" smtClean="0">
                <a:solidFill>
                  <a:srgbClr val="0070C0"/>
                </a:solidFill>
              </a:rPr>
              <a:t>eče </a:t>
            </a:r>
            <a:r>
              <a:rPr lang="hr-HR" dirty="0" err="1" smtClean="0">
                <a:solidFill>
                  <a:srgbClr val="0070C0"/>
                </a:solidFill>
              </a:rPr>
              <a:t>Ulriku</a:t>
            </a:r>
            <a:r>
              <a:rPr lang="hr-HR" dirty="0" smtClean="0">
                <a:solidFill>
                  <a:srgbClr val="0070C0"/>
                </a:solidFill>
              </a:rPr>
              <a:t> da joj šuma zapovijeda da isprosi od njega bijeloga jelena. </a:t>
            </a:r>
          </a:p>
          <a:p>
            <a:pPr algn="just"/>
            <a:r>
              <a:rPr lang="hr-HR" dirty="0" smtClean="0">
                <a:solidFill>
                  <a:srgbClr val="0070C0"/>
                </a:solidFill>
              </a:rPr>
              <a:t>On joj odgovori da će šumi dati bijeloga jelena, a šuma njemu Zlatokosu.</a:t>
            </a:r>
          </a:p>
          <a:p>
            <a:pPr algn="just"/>
            <a:r>
              <a:rPr lang="hr-HR" dirty="0" smtClean="0">
                <a:solidFill>
                  <a:srgbClr val="0070C0"/>
                </a:solidFill>
              </a:rPr>
              <a:t>Zlatokosa to prenese medvjedu </a:t>
            </a:r>
            <a:r>
              <a:rPr lang="hr-HR" dirty="0" err="1" smtClean="0">
                <a:solidFill>
                  <a:srgbClr val="0070C0"/>
                </a:solidFill>
              </a:rPr>
              <a:t>Ljumi</a:t>
            </a:r>
            <a:r>
              <a:rPr lang="hr-HR" dirty="0" smtClean="0">
                <a:solidFill>
                  <a:srgbClr val="0070C0"/>
                </a:solidFill>
              </a:rPr>
              <a:t>, a on brzojavi cijeloj šumi koja zašumi:</a:t>
            </a:r>
          </a:p>
          <a:p>
            <a:pPr algn="just"/>
            <a:r>
              <a:rPr lang="hr-HR" dirty="0" smtClean="0">
                <a:solidFill>
                  <a:srgbClr val="0070C0"/>
                </a:solidFill>
              </a:rPr>
              <a:t>„Neka se čovječje lane vrati ljudima, a jelenče jelenima!”</a:t>
            </a:r>
          </a:p>
          <a:p>
            <a:pPr algn="just"/>
            <a:r>
              <a:rPr lang="hr-HR" dirty="0" smtClean="0">
                <a:solidFill>
                  <a:srgbClr val="0070C0"/>
                </a:solidFill>
              </a:rPr>
              <a:t>Zlatokosa se tužno oprosti sa šumskim životinjama.</a:t>
            </a:r>
          </a:p>
          <a:p>
            <a:pPr algn="just"/>
            <a:endParaRPr lang="hr-HR" dirty="0" smtClean="0">
              <a:solidFill>
                <a:srgbClr val="0070C0"/>
              </a:solidFill>
            </a:endParaRPr>
          </a:p>
          <a:p>
            <a:endParaRPr lang="hr-HR" dirty="0" smtClean="0">
              <a:solidFill>
                <a:srgbClr val="0070C0"/>
              </a:solidFill>
            </a:endParaRPr>
          </a:p>
          <a:p>
            <a:endParaRPr lang="hr-HR" dirty="0">
              <a:solidFill>
                <a:srgbClr val="0070C0"/>
              </a:solidFill>
            </a:endParaRPr>
          </a:p>
        </p:txBody>
      </p:sp>
    </p:spTree>
    <p:extLst>
      <p:ext uri="{BB962C8B-B14F-4D97-AF65-F5344CB8AC3E}">
        <p14:creationId xmlns:p14="http://schemas.microsoft.com/office/powerpoint/2010/main" val="3960434385"/>
      </p:ext>
    </p:extLst>
  </p:cSld>
  <p:clrMapOvr>
    <a:masterClrMapping/>
  </p:clrMapOvr>
  <mc:AlternateContent xmlns:mc="http://schemas.openxmlformats.org/markup-compatibility/2006">
    <mc:Choice xmlns:p14="http://schemas.microsoft.com/office/powerpoint/2010/main" Requires="p14">
      <p:transition spd="slow" p14:dur="2000" advTm="560"/>
    </mc:Choice>
    <mc:Fallback>
      <p:transition spd="slow" advTm="56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     </a:t>
            </a:r>
            <a:r>
              <a:rPr lang="hr-HR" dirty="0" smtClean="0">
                <a:solidFill>
                  <a:srgbClr val="0070C0"/>
                </a:solidFill>
              </a:rPr>
              <a:t>BIJELI SE JELEN VRAĆA U ŠUMU</a:t>
            </a:r>
            <a:endParaRPr lang="hr-HR" dirty="0"/>
          </a:p>
        </p:txBody>
      </p:sp>
      <p:sp>
        <p:nvSpPr>
          <p:cNvPr id="3" name="Rezervirano mjesto sadržaja 2"/>
          <p:cNvSpPr>
            <a:spLocks noGrp="1"/>
          </p:cNvSpPr>
          <p:nvPr>
            <p:ph idx="1"/>
          </p:nvPr>
        </p:nvSpPr>
        <p:spPr/>
        <p:txBody>
          <a:bodyPr/>
          <a:lstStyle/>
          <a:p>
            <a:r>
              <a:rPr lang="hr-HR" dirty="0" smtClean="0">
                <a:solidFill>
                  <a:srgbClr val="0070C0"/>
                </a:solidFill>
              </a:rPr>
              <a:t>Pred pećinom medvjeda </a:t>
            </a:r>
            <a:r>
              <a:rPr lang="hr-HR" dirty="0" err="1" smtClean="0">
                <a:solidFill>
                  <a:srgbClr val="0070C0"/>
                </a:solidFill>
              </a:rPr>
              <a:t>Ljume</a:t>
            </a:r>
            <a:r>
              <a:rPr lang="hr-HR" dirty="0" smtClean="0">
                <a:solidFill>
                  <a:srgbClr val="0070C0"/>
                </a:solidFill>
              </a:rPr>
              <a:t> skupe se šumske životinje. </a:t>
            </a:r>
            <a:r>
              <a:rPr lang="hr-HR" dirty="0" err="1" smtClean="0">
                <a:solidFill>
                  <a:srgbClr val="0070C0"/>
                </a:solidFill>
              </a:rPr>
              <a:t>Ljumo</a:t>
            </a:r>
            <a:r>
              <a:rPr lang="hr-HR" dirty="0" smtClean="0">
                <a:solidFill>
                  <a:srgbClr val="0070C0"/>
                </a:solidFill>
              </a:rPr>
              <a:t> ih pozove da čuju poruku kneza </a:t>
            </a:r>
            <a:r>
              <a:rPr lang="hr-HR" dirty="0" err="1" smtClean="0">
                <a:solidFill>
                  <a:srgbClr val="0070C0"/>
                </a:solidFill>
              </a:rPr>
              <a:t>Ulrika</a:t>
            </a:r>
            <a:r>
              <a:rPr lang="hr-HR" dirty="0" smtClean="0">
                <a:solidFill>
                  <a:srgbClr val="0070C0"/>
                </a:solidFill>
              </a:rPr>
              <a:t>, a ona vikne glasno:</a:t>
            </a:r>
          </a:p>
          <a:p>
            <a:r>
              <a:rPr lang="hr-HR" dirty="0" smtClean="0">
                <a:solidFill>
                  <a:srgbClr val="0070C0"/>
                </a:solidFill>
              </a:rPr>
              <a:t>„Neka šuma dade knezu </a:t>
            </a:r>
            <a:r>
              <a:rPr lang="hr-HR" dirty="0" err="1" smtClean="0">
                <a:solidFill>
                  <a:srgbClr val="0070C0"/>
                </a:solidFill>
              </a:rPr>
              <a:t>Ulriku</a:t>
            </a:r>
            <a:r>
              <a:rPr lang="hr-HR" dirty="0" smtClean="0">
                <a:solidFill>
                  <a:srgbClr val="0070C0"/>
                </a:solidFill>
              </a:rPr>
              <a:t> djevojku Zlatokosu, a knez će </a:t>
            </a:r>
            <a:r>
              <a:rPr lang="hr-HR" dirty="0" err="1" smtClean="0">
                <a:solidFill>
                  <a:srgbClr val="0070C0"/>
                </a:solidFill>
              </a:rPr>
              <a:t>Ulrik</a:t>
            </a:r>
            <a:r>
              <a:rPr lang="hr-HR" dirty="0" smtClean="0">
                <a:solidFill>
                  <a:srgbClr val="0070C0"/>
                </a:solidFill>
              </a:rPr>
              <a:t> dati šumi bijeloga jelena!”</a:t>
            </a:r>
          </a:p>
          <a:p>
            <a:r>
              <a:rPr lang="hr-HR" dirty="0" smtClean="0">
                <a:solidFill>
                  <a:srgbClr val="0070C0"/>
                </a:solidFill>
              </a:rPr>
              <a:t>„Mi ne damo sestrice Zlatokose!” – </a:t>
            </a:r>
            <a:r>
              <a:rPr lang="hr-HR" dirty="0" err="1" smtClean="0">
                <a:solidFill>
                  <a:srgbClr val="0070C0"/>
                </a:solidFill>
              </a:rPr>
              <a:t>začirikaše</a:t>
            </a:r>
            <a:r>
              <a:rPr lang="hr-HR" dirty="0" smtClean="0">
                <a:solidFill>
                  <a:srgbClr val="0070C0"/>
                </a:solidFill>
              </a:rPr>
              <a:t> ptice na granama. </a:t>
            </a:r>
          </a:p>
          <a:p>
            <a:r>
              <a:rPr lang="hr-HR" dirty="0" smtClean="0">
                <a:solidFill>
                  <a:srgbClr val="0070C0"/>
                </a:solidFill>
              </a:rPr>
              <a:t>A Čuko progovori: „Ja volim Zlatokosu, bijeloga jelena i šumu. Neka bude sve onako, kako bi moralo biti: „Neka se čovječje lane vrati ljudima, a jelenče jelenima!”</a:t>
            </a:r>
            <a:endParaRPr lang="hr-HR" dirty="0">
              <a:solidFill>
                <a:srgbClr val="0070C0"/>
              </a:solidFill>
            </a:endParaRPr>
          </a:p>
        </p:txBody>
      </p:sp>
    </p:spTree>
    <p:extLst>
      <p:ext uri="{BB962C8B-B14F-4D97-AF65-F5344CB8AC3E}">
        <p14:creationId xmlns:p14="http://schemas.microsoft.com/office/powerpoint/2010/main" val="3899621818"/>
      </p:ext>
    </p:extLst>
  </p:cSld>
  <p:clrMapOvr>
    <a:masterClrMapping/>
  </p:clrMapOvr>
  <mc:AlternateContent xmlns:mc="http://schemas.openxmlformats.org/markup-compatibility/2006">
    <mc:Choice xmlns:p14="http://schemas.microsoft.com/office/powerpoint/2010/main" Requires="p14">
      <p:transition spd="slow" p14:dur="2000" advTm="520"/>
    </mc:Choice>
    <mc:Fallback>
      <p:transition spd="slow" advTm="52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                       </a:t>
            </a:r>
            <a:r>
              <a:rPr lang="hr-HR" dirty="0" smtClean="0">
                <a:solidFill>
                  <a:srgbClr val="0070C0"/>
                </a:solidFill>
              </a:rPr>
              <a:t>        PIR</a:t>
            </a:r>
            <a:endParaRPr lang="hr-HR" dirty="0"/>
          </a:p>
        </p:txBody>
      </p:sp>
      <p:sp>
        <p:nvSpPr>
          <p:cNvPr id="3" name="Rezervirano mjesto sadržaja 2"/>
          <p:cNvSpPr>
            <a:spLocks noGrp="1"/>
          </p:cNvSpPr>
          <p:nvPr>
            <p:ph idx="1"/>
          </p:nvPr>
        </p:nvSpPr>
        <p:spPr/>
        <p:txBody>
          <a:bodyPr>
            <a:normAutofit fontScale="92500" lnSpcReduction="20000"/>
          </a:bodyPr>
          <a:lstStyle/>
          <a:p>
            <a:r>
              <a:rPr lang="hr-HR" dirty="0" smtClean="0">
                <a:solidFill>
                  <a:srgbClr val="0070C0"/>
                </a:solidFill>
              </a:rPr>
              <a:t>Nakon vjenčanja priredi se pir u dvornici </a:t>
            </a:r>
            <a:r>
              <a:rPr lang="hr-HR" dirty="0" err="1" smtClean="0">
                <a:solidFill>
                  <a:srgbClr val="0070C0"/>
                </a:solidFill>
              </a:rPr>
              <a:t>vranjskoga</a:t>
            </a:r>
            <a:r>
              <a:rPr lang="hr-HR" dirty="0" smtClean="0">
                <a:solidFill>
                  <a:srgbClr val="0070C0"/>
                </a:solidFill>
              </a:rPr>
              <a:t> grada. Na čelu stola sjede Zlatokosa i </a:t>
            </a:r>
            <a:r>
              <a:rPr lang="hr-HR" dirty="0" err="1" smtClean="0">
                <a:solidFill>
                  <a:srgbClr val="0070C0"/>
                </a:solidFill>
              </a:rPr>
              <a:t>Ulrik</a:t>
            </a:r>
            <a:r>
              <a:rPr lang="hr-HR" dirty="0" smtClean="0">
                <a:solidFill>
                  <a:srgbClr val="0070C0"/>
                </a:solidFill>
              </a:rPr>
              <a:t>. Do njih je fra </a:t>
            </a:r>
            <a:r>
              <a:rPr lang="hr-HR" dirty="0" err="1" smtClean="0">
                <a:solidFill>
                  <a:srgbClr val="0070C0"/>
                </a:solidFill>
              </a:rPr>
              <a:t>Anselmo</a:t>
            </a:r>
            <a:r>
              <a:rPr lang="hr-HR" dirty="0" smtClean="0">
                <a:solidFill>
                  <a:srgbClr val="0070C0"/>
                </a:solidFill>
              </a:rPr>
              <a:t> koji ih je vjenčao. </a:t>
            </a:r>
          </a:p>
          <a:p>
            <a:pPr algn="just"/>
            <a:r>
              <a:rPr lang="hr-HR" dirty="0" smtClean="0">
                <a:solidFill>
                  <a:srgbClr val="0070C0"/>
                </a:solidFill>
              </a:rPr>
              <a:t>Među uzvanicima bili su svi kojima je Zlatokosa pomagala: dječak Pavao, Marija i brat Ivo, starac Martin, djevojčica Milica, starac Luka i dječak Drago koji poželi vidjeti bijelu kozu sa sedam rogova.</a:t>
            </a:r>
          </a:p>
          <a:p>
            <a:pPr algn="just"/>
            <a:r>
              <a:rPr lang="hr-HR" dirty="0" smtClean="0">
                <a:solidFill>
                  <a:srgbClr val="0070C0"/>
                </a:solidFill>
              </a:rPr>
              <a:t>Uto bijeli jelen potrči iz šume.</a:t>
            </a:r>
          </a:p>
          <a:p>
            <a:pPr algn="just"/>
            <a:r>
              <a:rPr lang="hr-HR" dirty="0" smtClean="0">
                <a:solidFill>
                  <a:srgbClr val="0070C0"/>
                </a:solidFill>
              </a:rPr>
              <a:t>„Lijepi bijeli jelen trčao je iz šume. </a:t>
            </a:r>
            <a:r>
              <a:rPr lang="hr-HR" dirty="0" err="1" smtClean="0">
                <a:solidFill>
                  <a:srgbClr val="0070C0"/>
                </a:solidFill>
              </a:rPr>
              <a:t>Rogovlje</a:t>
            </a:r>
            <a:r>
              <a:rPr lang="hr-HR" dirty="0" smtClean="0">
                <a:solidFill>
                  <a:srgbClr val="0070C0"/>
                </a:solidFill>
              </a:rPr>
              <a:t> mu se zlatilo na glavi. Skakao je lagan preko grmova. Preskoči potočić, zaigra po poljani i stade ispod </a:t>
            </a:r>
            <a:r>
              <a:rPr lang="hr-HR" dirty="0" err="1" smtClean="0">
                <a:solidFill>
                  <a:srgbClr val="0070C0"/>
                </a:solidFill>
              </a:rPr>
              <a:t>doksata</a:t>
            </a:r>
            <a:r>
              <a:rPr lang="hr-HR" dirty="0" smtClean="0">
                <a:solidFill>
                  <a:srgbClr val="0070C0"/>
                </a:solidFill>
              </a:rPr>
              <a:t>. Digne glavu, zagleda se u kneginjicu i poče tužno meketati. Kneginjica potrči dolje. Stavi </a:t>
            </a:r>
            <a:r>
              <a:rPr lang="hr-HR" dirty="0" err="1" smtClean="0">
                <a:solidFill>
                  <a:srgbClr val="0070C0"/>
                </a:solidFill>
              </a:rPr>
              <a:t>jelenovu</a:t>
            </a:r>
            <a:r>
              <a:rPr lang="hr-HR" dirty="0" smtClean="0">
                <a:solidFill>
                  <a:srgbClr val="0070C0"/>
                </a:solidFill>
              </a:rPr>
              <a:t> glavu sebi na krilo i pogladi životinju po glavi i hrptu. </a:t>
            </a:r>
          </a:p>
          <a:p>
            <a:pPr algn="just"/>
            <a:r>
              <a:rPr lang="hr-HR" dirty="0" smtClean="0">
                <a:solidFill>
                  <a:srgbClr val="0070C0"/>
                </a:solidFill>
              </a:rPr>
              <a:t>„Sestrice, dođi u šumu!” – govorio joj jelen. Ali ga ona nije razumijevala jer nije više spavala u planinskome ležaju. Nije više mogla govoriti sa šumskim životinjama.”</a:t>
            </a:r>
          </a:p>
          <a:p>
            <a:pPr algn="just"/>
            <a:r>
              <a:rPr lang="hr-HR" dirty="0" err="1" smtClean="0">
                <a:solidFill>
                  <a:srgbClr val="0070C0"/>
                </a:solidFill>
              </a:rPr>
              <a:t>Ulrik</a:t>
            </a:r>
            <a:r>
              <a:rPr lang="hr-HR" dirty="0" smtClean="0">
                <a:solidFill>
                  <a:srgbClr val="0070C0"/>
                </a:solidFill>
              </a:rPr>
              <a:t> povede Zlatokosu u veliki grad. Ona više nikada ne vidje bijeloga jelena.  </a:t>
            </a:r>
          </a:p>
          <a:p>
            <a:pPr algn="just"/>
            <a:endParaRPr lang="hr-HR" dirty="0">
              <a:solidFill>
                <a:srgbClr val="0070C0"/>
              </a:solidFill>
            </a:endParaRPr>
          </a:p>
        </p:txBody>
      </p:sp>
    </p:spTree>
    <p:extLst>
      <p:ext uri="{BB962C8B-B14F-4D97-AF65-F5344CB8AC3E}">
        <p14:creationId xmlns:p14="http://schemas.microsoft.com/office/powerpoint/2010/main" val="126023009"/>
      </p:ext>
    </p:extLst>
  </p:cSld>
  <p:clrMapOvr>
    <a:masterClrMapping/>
  </p:clrMapOvr>
  <mc:AlternateContent xmlns:mc="http://schemas.openxmlformats.org/markup-compatibility/2006">
    <mc:Choice xmlns:p14="http://schemas.microsoft.com/office/powerpoint/2010/main" Requires="p14">
      <p:transition spd="slow" p14:dur="2000" advTm="543"/>
    </mc:Choice>
    <mc:Fallback>
      <p:transition spd="slow" advTm="543"/>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70C0"/>
                </a:solidFill>
              </a:rPr>
              <a:t>         AUTOR LEKTIRE</a:t>
            </a:r>
            <a:br>
              <a:rPr lang="hr-HR" dirty="0" smtClean="0">
                <a:solidFill>
                  <a:srgbClr val="0070C0"/>
                </a:solidFill>
              </a:rPr>
            </a:br>
            <a:r>
              <a:rPr lang="hr-HR" dirty="0">
                <a:solidFill>
                  <a:srgbClr val="0070C0"/>
                </a:solidFill>
              </a:rPr>
              <a:t> </a:t>
            </a:r>
            <a:r>
              <a:rPr lang="hr-HR" dirty="0" smtClean="0">
                <a:solidFill>
                  <a:srgbClr val="0070C0"/>
                </a:solidFill>
              </a:rPr>
              <a:t>             VLADIMIR NAZOR</a:t>
            </a:r>
            <a:endParaRPr lang="hr-HR" dirty="0">
              <a:solidFill>
                <a:srgbClr val="0070C0"/>
              </a:solidFill>
            </a:endParaRPr>
          </a:p>
        </p:txBody>
      </p:sp>
      <p:sp>
        <p:nvSpPr>
          <p:cNvPr id="3" name="Rezervirano mjesto sadržaja 2"/>
          <p:cNvSpPr>
            <a:spLocks noGrp="1"/>
          </p:cNvSpPr>
          <p:nvPr>
            <p:ph idx="1"/>
          </p:nvPr>
        </p:nvSpPr>
        <p:spPr/>
        <p:txBody>
          <a:bodyPr/>
          <a:lstStyle/>
          <a:p>
            <a:r>
              <a:rPr lang="hr-HR" dirty="0" smtClean="0">
                <a:solidFill>
                  <a:srgbClr val="0070C0"/>
                </a:solidFill>
              </a:rPr>
              <a:t>Pisac Vladimir Nazor rođen je u </a:t>
            </a:r>
            <a:r>
              <a:rPr lang="hr-HR" dirty="0" err="1" smtClean="0">
                <a:solidFill>
                  <a:srgbClr val="0070C0"/>
                </a:solidFill>
              </a:rPr>
              <a:t>Postirama</a:t>
            </a:r>
            <a:r>
              <a:rPr lang="hr-HR" dirty="0" smtClean="0">
                <a:solidFill>
                  <a:srgbClr val="0070C0"/>
                </a:solidFill>
              </a:rPr>
              <a:t> na Braču 1876. godine. Srednju školu polazio je u Splitu, a studij prirodnih znanosti u </a:t>
            </a:r>
            <a:r>
              <a:rPr lang="hr-HR" dirty="0" err="1" smtClean="0">
                <a:solidFill>
                  <a:srgbClr val="0070C0"/>
                </a:solidFill>
              </a:rPr>
              <a:t>Grazu</a:t>
            </a:r>
            <a:r>
              <a:rPr lang="hr-HR" dirty="0" smtClean="0">
                <a:solidFill>
                  <a:srgbClr val="0070C0"/>
                </a:solidFill>
              </a:rPr>
              <a:t>.</a:t>
            </a:r>
          </a:p>
          <a:p>
            <a:r>
              <a:rPr lang="hr-HR" dirty="0" smtClean="0">
                <a:solidFill>
                  <a:srgbClr val="0070C0"/>
                </a:solidFill>
              </a:rPr>
              <a:t>Bio je nastavnik srednjih škola u Splitu, Zadru, Pazinu i učiteljskim školama.</a:t>
            </a:r>
          </a:p>
          <a:p>
            <a:pPr marL="0" indent="0" algn="just">
              <a:buNone/>
            </a:pPr>
            <a:endParaRPr lang="hr-HR" dirty="0">
              <a:solidFill>
                <a:srgbClr val="0070C0"/>
              </a:solidFill>
            </a:endParaRPr>
          </a:p>
          <a:p>
            <a:r>
              <a:rPr lang="hr-HR" dirty="0" smtClean="0">
                <a:solidFill>
                  <a:srgbClr val="0070C0"/>
                </a:solidFill>
              </a:rPr>
              <a:t>Predavao je u Učiteljskoj školi u Zagrebu i bio  ravnatelj Dječjeg doma u Crikvenici.</a:t>
            </a:r>
          </a:p>
          <a:p>
            <a:r>
              <a:rPr lang="hr-HR" dirty="0" smtClean="0">
                <a:solidFill>
                  <a:srgbClr val="0070C0"/>
                </a:solidFill>
              </a:rPr>
              <a:t>Glavna su mu djela: Priče iz djetinjstva, Veli </a:t>
            </a:r>
            <a:r>
              <a:rPr lang="hr-HR" dirty="0" err="1" smtClean="0">
                <a:solidFill>
                  <a:srgbClr val="0070C0"/>
                </a:solidFill>
              </a:rPr>
              <a:t>Jože</a:t>
            </a:r>
            <a:r>
              <a:rPr lang="hr-HR" dirty="0" smtClean="0">
                <a:solidFill>
                  <a:srgbClr val="0070C0"/>
                </a:solidFill>
              </a:rPr>
              <a:t>, Slavenske legende, Hrvatski kraljevi</a:t>
            </a:r>
            <a:r>
              <a:rPr lang="hr-HR" dirty="0">
                <a:solidFill>
                  <a:srgbClr val="0070C0"/>
                </a:solidFill>
              </a:rPr>
              <a:t> </a:t>
            </a:r>
            <a:r>
              <a:rPr lang="hr-HR" dirty="0" smtClean="0">
                <a:solidFill>
                  <a:srgbClr val="0070C0"/>
                </a:solidFill>
              </a:rPr>
              <a:t>i Lirika.</a:t>
            </a:r>
          </a:p>
          <a:p>
            <a:r>
              <a:rPr lang="hr-HR" dirty="0" smtClean="0">
                <a:solidFill>
                  <a:srgbClr val="0070C0"/>
                </a:solidFill>
              </a:rPr>
              <a:t>Lektira koju je posvetio djeci je priča „Bijeli jelen” za 3. razred te „Voda”, „Anđeo u zvoniku” „</a:t>
            </a:r>
            <a:r>
              <a:rPr lang="hr-HR" dirty="0" err="1" smtClean="0">
                <a:solidFill>
                  <a:srgbClr val="0070C0"/>
                </a:solidFill>
              </a:rPr>
              <a:t>Halugica</a:t>
            </a:r>
            <a:r>
              <a:rPr lang="hr-HR" dirty="0" smtClean="0">
                <a:solidFill>
                  <a:srgbClr val="0070C0"/>
                </a:solidFill>
              </a:rPr>
              <a:t>” i druge za 7.razred.  </a:t>
            </a:r>
          </a:p>
        </p:txBody>
      </p:sp>
    </p:spTree>
    <p:extLst>
      <p:ext uri="{BB962C8B-B14F-4D97-AF65-F5344CB8AC3E}">
        <p14:creationId xmlns:p14="http://schemas.microsoft.com/office/powerpoint/2010/main" val="2299369134"/>
      </p:ext>
    </p:extLst>
  </p:cSld>
  <p:clrMapOvr>
    <a:masterClrMapping/>
  </p:clrMapOvr>
  <mc:AlternateContent xmlns:mc="http://schemas.openxmlformats.org/markup-compatibility/2006">
    <mc:Choice xmlns:p14="http://schemas.microsoft.com/office/powerpoint/2010/main" Requires="p14">
      <p:transition spd="slow" p14:dur="2000" advTm="181151"/>
    </mc:Choice>
    <mc:Fallback>
      <p:transition spd="slow" advTm="181151"/>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70C0"/>
                </a:solidFill>
              </a:rPr>
              <a:t>   ZADACI ZA UČENIKE PO SKUPINAMA</a:t>
            </a:r>
            <a:endParaRPr lang="hr-HR" dirty="0"/>
          </a:p>
        </p:txBody>
      </p:sp>
      <p:sp>
        <p:nvSpPr>
          <p:cNvPr id="3" name="Rezervirano mjesto sadržaja 2"/>
          <p:cNvSpPr>
            <a:spLocks noGrp="1"/>
          </p:cNvSpPr>
          <p:nvPr>
            <p:ph idx="1"/>
          </p:nvPr>
        </p:nvSpPr>
        <p:spPr/>
        <p:txBody>
          <a:bodyPr>
            <a:normAutofit fontScale="62500" lnSpcReduction="20000"/>
          </a:bodyPr>
          <a:lstStyle/>
          <a:p>
            <a:r>
              <a:rPr lang="hr-HR" dirty="0" smtClean="0">
                <a:solidFill>
                  <a:srgbClr val="0070C0"/>
                </a:solidFill>
              </a:rPr>
              <a:t>1.SKUPINA</a:t>
            </a:r>
          </a:p>
          <a:p>
            <a:r>
              <a:rPr lang="hr-HR" dirty="0" smtClean="0">
                <a:solidFill>
                  <a:srgbClr val="0070C0"/>
                </a:solidFill>
              </a:rPr>
              <a:t>Djetinjstvo </a:t>
            </a:r>
            <a:r>
              <a:rPr lang="hr-HR" dirty="0" err="1" smtClean="0">
                <a:solidFill>
                  <a:srgbClr val="0070C0"/>
                </a:solidFill>
              </a:rPr>
              <a:t>guščarice</a:t>
            </a:r>
            <a:r>
              <a:rPr lang="hr-HR" dirty="0" smtClean="0">
                <a:solidFill>
                  <a:srgbClr val="0070C0"/>
                </a:solidFill>
              </a:rPr>
              <a:t> Anke</a:t>
            </a:r>
          </a:p>
          <a:p>
            <a:r>
              <a:rPr lang="hr-HR" dirty="0" smtClean="0">
                <a:solidFill>
                  <a:srgbClr val="0070C0"/>
                </a:solidFill>
              </a:rPr>
              <a:t>2.SKUPINA</a:t>
            </a:r>
          </a:p>
          <a:p>
            <a:r>
              <a:rPr lang="hr-HR" dirty="0" err="1" smtClean="0">
                <a:solidFill>
                  <a:srgbClr val="0070C0"/>
                </a:solidFill>
              </a:rPr>
              <a:t>Zlatokosin</a:t>
            </a:r>
            <a:r>
              <a:rPr lang="hr-HR" dirty="0" smtClean="0">
                <a:solidFill>
                  <a:srgbClr val="0070C0"/>
                </a:solidFill>
              </a:rPr>
              <a:t> život u šumi i prijateljstvo sa životinjama (čovječje lane)</a:t>
            </a:r>
          </a:p>
          <a:p>
            <a:r>
              <a:rPr lang="hr-HR" dirty="0" smtClean="0">
                <a:solidFill>
                  <a:srgbClr val="0070C0"/>
                </a:solidFill>
              </a:rPr>
              <a:t>3.SKUPINA</a:t>
            </a:r>
          </a:p>
          <a:p>
            <a:r>
              <a:rPr lang="hr-HR" dirty="0" smtClean="0">
                <a:solidFill>
                  <a:srgbClr val="0070C0"/>
                </a:solidFill>
              </a:rPr>
              <a:t>Kako  Zlatokosa pomaže ljudima u nevolji?</a:t>
            </a:r>
          </a:p>
          <a:p>
            <a:r>
              <a:rPr lang="hr-HR" dirty="0" smtClean="0">
                <a:solidFill>
                  <a:srgbClr val="0070C0"/>
                </a:solidFill>
              </a:rPr>
              <a:t>4.SKUPINA</a:t>
            </a:r>
          </a:p>
          <a:p>
            <a:r>
              <a:rPr lang="hr-HR" dirty="0" smtClean="0">
                <a:solidFill>
                  <a:srgbClr val="0070C0"/>
                </a:solidFill>
              </a:rPr>
              <a:t>Bijeli jelen ponese Zlatokosu na leđima da promatra svijet</a:t>
            </a:r>
          </a:p>
          <a:p>
            <a:r>
              <a:rPr lang="hr-HR" dirty="0" smtClean="0">
                <a:solidFill>
                  <a:srgbClr val="0070C0"/>
                </a:solidFill>
              </a:rPr>
              <a:t>5. SKUPINA</a:t>
            </a:r>
          </a:p>
          <a:p>
            <a:r>
              <a:rPr lang="hr-HR" dirty="0" smtClean="0">
                <a:solidFill>
                  <a:srgbClr val="0070C0"/>
                </a:solidFill>
              </a:rPr>
              <a:t>Lovci ulove bijelog jelena</a:t>
            </a:r>
          </a:p>
          <a:p>
            <a:r>
              <a:rPr lang="hr-HR" dirty="0" smtClean="0">
                <a:solidFill>
                  <a:srgbClr val="0070C0"/>
                </a:solidFill>
              </a:rPr>
              <a:t>6.SKUPINA</a:t>
            </a:r>
          </a:p>
          <a:p>
            <a:r>
              <a:rPr lang="hr-HR" dirty="0" err="1" smtClean="0">
                <a:solidFill>
                  <a:srgbClr val="0070C0"/>
                </a:solidFill>
              </a:rPr>
              <a:t>Ulrik</a:t>
            </a:r>
            <a:r>
              <a:rPr lang="hr-HR" dirty="0" smtClean="0">
                <a:solidFill>
                  <a:srgbClr val="0070C0"/>
                </a:solidFill>
              </a:rPr>
              <a:t> vrati bijelog jelena šumi, a zadrži Zlatokosu</a:t>
            </a:r>
          </a:p>
          <a:p>
            <a:r>
              <a:rPr lang="hr-HR" dirty="0" smtClean="0">
                <a:solidFill>
                  <a:srgbClr val="0070C0"/>
                </a:solidFill>
              </a:rPr>
              <a:t>7.SKUPINA</a:t>
            </a:r>
          </a:p>
          <a:p>
            <a:r>
              <a:rPr lang="hr-HR" dirty="0" smtClean="0">
                <a:solidFill>
                  <a:srgbClr val="0070C0"/>
                </a:solidFill>
              </a:rPr>
              <a:t>Pouka priče</a:t>
            </a:r>
          </a:p>
          <a:p>
            <a:endParaRPr lang="hr-HR" dirty="0" smtClean="0">
              <a:solidFill>
                <a:srgbClr val="0070C0"/>
              </a:solidFill>
            </a:endParaRPr>
          </a:p>
          <a:p>
            <a:endParaRPr lang="hr-HR" dirty="0">
              <a:solidFill>
                <a:srgbClr val="0070C0"/>
              </a:solidFill>
            </a:endParaRPr>
          </a:p>
        </p:txBody>
      </p:sp>
    </p:spTree>
    <p:extLst>
      <p:ext uri="{BB962C8B-B14F-4D97-AF65-F5344CB8AC3E}">
        <p14:creationId xmlns:p14="http://schemas.microsoft.com/office/powerpoint/2010/main" val="314227249"/>
      </p:ext>
    </p:extLst>
  </p:cSld>
  <p:clrMapOvr>
    <a:masterClrMapping/>
  </p:clrMapOvr>
  <mc:AlternateContent xmlns:mc="http://schemas.openxmlformats.org/markup-compatibility/2006">
    <mc:Choice xmlns:p14="http://schemas.microsoft.com/office/powerpoint/2010/main" Requires="p14">
      <p:transition spd="slow" p14:dur="2000" advTm="479"/>
    </mc:Choice>
    <mc:Fallback>
      <p:transition spd="slow" advTm="479"/>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 </a:t>
            </a:r>
            <a:r>
              <a:rPr lang="hr-HR" dirty="0" smtClean="0">
                <a:solidFill>
                  <a:srgbClr val="0070C0"/>
                </a:solidFill>
              </a:rPr>
              <a:t>PORTRET PISCA VLADIMIRA NAZORA</a:t>
            </a:r>
            <a:endParaRPr lang="hr-HR"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86250" y="1520190"/>
            <a:ext cx="4286250" cy="5166360"/>
          </a:xfrm>
        </p:spPr>
      </p:pic>
    </p:spTree>
    <p:extLst>
      <p:ext uri="{BB962C8B-B14F-4D97-AF65-F5344CB8AC3E}">
        <p14:creationId xmlns:p14="http://schemas.microsoft.com/office/powerpoint/2010/main" val="1396043299"/>
      </p:ext>
    </p:extLst>
  </p:cSld>
  <p:clrMapOvr>
    <a:masterClrMapping/>
  </p:clrMapOvr>
  <mc:AlternateContent xmlns:mc="http://schemas.openxmlformats.org/markup-compatibility/2006">
    <mc:Choice xmlns:p14="http://schemas.microsoft.com/office/powerpoint/2010/main" Requires="p14">
      <p:transition spd="slow" p14:dur="2000" advTm="1032"/>
    </mc:Choice>
    <mc:Fallback>
      <p:transition spd="slow" advTm="1032"/>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just"/>
            <a:r>
              <a:rPr lang="hr-HR" dirty="0" smtClean="0"/>
              <a:t>             </a:t>
            </a:r>
            <a:r>
              <a:rPr lang="hr-HR" dirty="0" smtClean="0">
                <a:solidFill>
                  <a:srgbClr val="0070C0"/>
                </a:solidFill>
              </a:rPr>
              <a:t>PRIČA „BIJELI JELEN”</a:t>
            </a:r>
            <a:endParaRPr lang="hr-HR" dirty="0"/>
          </a:p>
        </p:txBody>
      </p:sp>
      <p:sp>
        <p:nvSpPr>
          <p:cNvPr id="3" name="Rezervirano mjesto sadržaja 2"/>
          <p:cNvSpPr>
            <a:spLocks noGrp="1"/>
          </p:cNvSpPr>
          <p:nvPr>
            <p:ph idx="1"/>
          </p:nvPr>
        </p:nvSpPr>
        <p:spPr/>
        <p:txBody>
          <a:bodyPr>
            <a:normAutofit lnSpcReduction="10000"/>
          </a:bodyPr>
          <a:lstStyle/>
          <a:p>
            <a:r>
              <a:rPr lang="hr-HR" dirty="0" smtClean="0">
                <a:solidFill>
                  <a:srgbClr val="0070C0"/>
                </a:solidFill>
              </a:rPr>
              <a:t>Djevojčica Anka čuvarica je gusaka kneza Bode, vlastelina </a:t>
            </a:r>
            <a:r>
              <a:rPr lang="hr-HR" dirty="0" err="1" smtClean="0">
                <a:solidFill>
                  <a:srgbClr val="0070C0"/>
                </a:solidFill>
              </a:rPr>
              <a:t>Vranje</a:t>
            </a:r>
            <a:r>
              <a:rPr lang="hr-HR" dirty="0" smtClean="0">
                <a:solidFill>
                  <a:srgbClr val="0070C0"/>
                </a:solidFill>
              </a:rPr>
              <a:t>.</a:t>
            </a:r>
          </a:p>
          <a:p>
            <a:r>
              <a:rPr lang="hr-HR" dirty="0" smtClean="0">
                <a:solidFill>
                  <a:srgbClr val="0070C0"/>
                </a:solidFill>
              </a:rPr>
              <a:t>Knez često ide s lovcima u lov pa jednom rani košutu.</a:t>
            </a:r>
          </a:p>
          <a:p>
            <a:r>
              <a:rPr lang="hr-HR" dirty="0" smtClean="0">
                <a:solidFill>
                  <a:srgbClr val="0070C0"/>
                </a:solidFill>
              </a:rPr>
              <a:t>Anka susreće ranjenu košutu pa je sakrije u grmu da je lovci ne pronađu.</a:t>
            </a:r>
          </a:p>
          <a:p>
            <a:r>
              <a:rPr lang="hr-HR" dirty="0" smtClean="0">
                <a:solidFill>
                  <a:srgbClr val="0070C0"/>
                </a:solidFill>
              </a:rPr>
              <a:t>Knez pogodi Anku u koljeno na kojem nastane rana, a košuta je ponese na leđima kroz šumu.</a:t>
            </a:r>
          </a:p>
          <a:p>
            <a:r>
              <a:rPr lang="hr-HR" dirty="0" smtClean="0">
                <a:solidFill>
                  <a:srgbClr val="0070C0"/>
                </a:solidFill>
              </a:rPr>
              <a:t>U šumski ležaj uđe jelen vitorog tražeći zaklon pred lovcima.</a:t>
            </a:r>
          </a:p>
          <a:p>
            <a:pPr algn="just"/>
            <a:r>
              <a:rPr lang="hr-HR" dirty="0" smtClean="0">
                <a:solidFill>
                  <a:srgbClr val="0070C0"/>
                </a:solidFill>
              </a:rPr>
              <a:t>Šumske životinje skupe se u hladu hrastova, čiji je starosta medvjed </a:t>
            </a:r>
            <a:r>
              <a:rPr lang="hr-HR" dirty="0" err="1" smtClean="0">
                <a:solidFill>
                  <a:srgbClr val="0070C0"/>
                </a:solidFill>
              </a:rPr>
              <a:t>Ljumo</a:t>
            </a:r>
            <a:r>
              <a:rPr lang="hr-HR" dirty="0" smtClean="0">
                <a:solidFill>
                  <a:srgbClr val="0070C0"/>
                </a:solidFill>
              </a:rPr>
              <a:t>, čuvar zakona i običaja šume.</a:t>
            </a:r>
          </a:p>
          <a:p>
            <a:pPr algn="just"/>
            <a:r>
              <a:rPr lang="hr-HR" dirty="0" smtClean="0">
                <a:solidFill>
                  <a:srgbClr val="0070C0"/>
                </a:solidFill>
              </a:rPr>
              <a:t>Lukavi lisac Striko medvjedov je prvi savjetnik, kao i </a:t>
            </a:r>
            <a:r>
              <a:rPr lang="hr-HR" dirty="0" err="1" smtClean="0">
                <a:solidFill>
                  <a:srgbClr val="0070C0"/>
                </a:solidFill>
              </a:rPr>
              <a:t>Kiso</a:t>
            </a:r>
            <a:r>
              <a:rPr lang="hr-HR" dirty="0" smtClean="0">
                <a:solidFill>
                  <a:srgbClr val="0070C0"/>
                </a:solidFill>
              </a:rPr>
              <a:t>, divlja svinja ili vepar i mačak </a:t>
            </a:r>
            <a:r>
              <a:rPr lang="hr-HR" dirty="0" err="1" smtClean="0">
                <a:solidFill>
                  <a:srgbClr val="0070C0"/>
                </a:solidFill>
              </a:rPr>
              <a:t>Munjko</a:t>
            </a:r>
            <a:r>
              <a:rPr lang="hr-HR" dirty="0" smtClean="0">
                <a:solidFill>
                  <a:srgbClr val="0070C0"/>
                </a:solidFill>
              </a:rPr>
              <a:t>. </a:t>
            </a:r>
          </a:p>
          <a:p>
            <a:pPr algn="just"/>
            <a:r>
              <a:rPr lang="hr-HR" dirty="0" smtClean="0">
                <a:solidFill>
                  <a:srgbClr val="0070C0"/>
                </a:solidFill>
              </a:rPr>
              <a:t>Vođa čopora vukova je vuk </a:t>
            </a:r>
            <a:r>
              <a:rPr lang="hr-HR" dirty="0" err="1" smtClean="0">
                <a:solidFill>
                  <a:srgbClr val="0070C0"/>
                </a:solidFill>
              </a:rPr>
              <a:t>Ovcoder</a:t>
            </a:r>
            <a:r>
              <a:rPr lang="hr-HR" dirty="0" smtClean="0">
                <a:solidFill>
                  <a:srgbClr val="0070C0"/>
                </a:solidFill>
              </a:rPr>
              <a:t>.</a:t>
            </a:r>
            <a:endParaRPr lang="hr-HR" dirty="0">
              <a:solidFill>
                <a:srgbClr val="0070C0"/>
              </a:solidFill>
            </a:endParaRPr>
          </a:p>
        </p:txBody>
      </p:sp>
    </p:spTree>
    <p:extLst>
      <p:ext uri="{BB962C8B-B14F-4D97-AF65-F5344CB8AC3E}">
        <p14:creationId xmlns:p14="http://schemas.microsoft.com/office/powerpoint/2010/main" val="4144670562"/>
      </p:ext>
    </p:extLst>
  </p:cSld>
  <p:clrMapOvr>
    <a:masterClrMapping/>
  </p:clrMapOvr>
  <mc:AlternateContent xmlns:mc="http://schemas.openxmlformats.org/markup-compatibility/2006">
    <mc:Choice xmlns:p14="http://schemas.microsoft.com/office/powerpoint/2010/main" Requires="p14">
      <p:transition spd="slow" p14:dur="2000" advTm="1435426"/>
    </mc:Choice>
    <mc:Fallback>
      <p:transition spd="slow" advTm="1435426"/>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70C0"/>
                </a:solidFill>
              </a:rPr>
              <a:t>                MEDVJED LJUMO</a:t>
            </a:r>
            <a:endParaRPr lang="hr-HR" dirty="0">
              <a:solidFill>
                <a:srgbClr val="0070C0"/>
              </a:solidFill>
            </a:endParaRPr>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57600" y="2011680"/>
            <a:ext cx="5554980" cy="4000500"/>
          </a:xfrm>
        </p:spPr>
      </p:pic>
    </p:spTree>
    <p:extLst>
      <p:ext uri="{BB962C8B-B14F-4D97-AF65-F5344CB8AC3E}">
        <p14:creationId xmlns:p14="http://schemas.microsoft.com/office/powerpoint/2010/main" val="2517423330"/>
      </p:ext>
    </p:extLst>
  </p:cSld>
  <p:clrMapOvr>
    <a:masterClrMapping/>
  </p:clrMapOvr>
  <mc:AlternateContent xmlns:mc="http://schemas.openxmlformats.org/markup-compatibility/2006">
    <mc:Choice xmlns:p14="http://schemas.microsoft.com/office/powerpoint/2010/main" Requires="p14">
      <p:transition spd="slow" p14:dur="2000" advTm="880"/>
    </mc:Choice>
    <mc:Fallback>
      <p:transition spd="slow" advTm="88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just"/>
            <a:r>
              <a:rPr lang="hr-HR" dirty="0" smtClean="0"/>
              <a:t> </a:t>
            </a:r>
            <a:r>
              <a:rPr lang="hr-HR" dirty="0" smtClean="0">
                <a:solidFill>
                  <a:srgbClr val="0070C0"/>
                </a:solidFill>
              </a:rPr>
              <a:t>ANKA OSTAJE U ŠUMI KAO ZLATOKOSA</a:t>
            </a:r>
            <a:endParaRPr lang="hr-HR" dirty="0"/>
          </a:p>
        </p:txBody>
      </p:sp>
      <p:sp>
        <p:nvSpPr>
          <p:cNvPr id="3" name="Rezervirano mjesto sadržaja 2"/>
          <p:cNvSpPr>
            <a:spLocks noGrp="1"/>
          </p:cNvSpPr>
          <p:nvPr>
            <p:ph idx="1"/>
          </p:nvPr>
        </p:nvSpPr>
        <p:spPr/>
        <p:txBody>
          <a:bodyPr>
            <a:normAutofit fontScale="92500" lnSpcReduction="20000"/>
          </a:bodyPr>
          <a:lstStyle/>
          <a:p>
            <a:r>
              <a:rPr lang="hr-HR" dirty="0" smtClean="0">
                <a:solidFill>
                  <a:srgbClr val="0070C0"/>
                </a:solidFill>
              </a:rPr>
              <a:t>Jelen Vitorog zaštiti </a:t>
            </a:r>
            <a:r>
              <a:rPr lang="hr-HR" dirty="0" err="1">
                <a:solidFill>
                  <a:srgbClr val="0070C0"/>
                </a:solidFill>
              </a:rPr>
              <a:t>g</a:t>
            </a:r>
            <a:r>
              <a:rPr lang="hr-HR" dirty="0" err="1" smtClean="0">
                <a:solidFill>
                  <a:srgbClr val="0070C0"/>
                </a:solidFill>
              </a:rPr>
              <a:t>uščaricu</a:t>
            </a:r>
            <a:r>
              <a:rPr lang="hr-HR" dirty="0" smtClean="0">
                <a:solidFill>
                  <a:srgbClr val="0070C0"/>
                </a:solidFill>
              </a:rPr>
              <a:t>  jer mu je spasila košutu. Anka očisti ranjenu šapu medvjeda </a:t>
            </a:r>
            <a:r>
              <a:rPr lang="hr-HR" dirty="0" err="1" smtClean="0">
                <a:solidFill>
                  <a:srgbClr val="0070C0"/>
                </a:solidFill>
              </a:rPr>
              <a:t>Ljume</a:t>
            </a:r>
            <a:r>
              <a:rPr lang="hr-HR" dirty="0" smtClean="0">
                <a:solidFill>
                  <a:srgbClr val="0070C0"/>
                </a:solidFill>
              </a:rPr>
              <a:t> koji je obrani pred životinjama. </a:t>
            </a:r>
          </a:p>
          <a:p>
            <a:r>
              <a:rPr lang="hr-HR" dirty="0" smtClean="0">
                <a:solidFill>
                  <a:srgbClr val="0070C0"/>
                </a:solidFill>
              </a:rPr>
              <a:t>Vijeće šumskih životinja zaključi  da Anka ostane u šumi kao čovječje lane u ležaju jelena Vitoroga. </a:t>
            </a:r>
          </a:p>
          <a:p>
            <a:r>
              <a:rPr lang="hr-HR" dirty="0" smtClean="0">
                <a:solidFill>
                  <a:srgbClr val="0070C0"/>
                </a:solidFill>
              </a:rPr>
              <a:t>Zbog zlatne kose poput  „grive” prozovu je Zlatokosa.</a:t>
            </a:r>
          </a:p>
          <a:p>
            <a:r>
              <a:rPr lang="hr-HR" dirty="0" smtClean="0">
                <a:solidFill>
                  <a:srgbClr val="0070C0"/>
                </a:solidFill>
              </a:rPr>
              <a:t>Zlatokosa pomaže dječaku Pavlu koji živi sa siromašnom slijepom bakom u </a:t>
            </a:r>
            <a:r>
              <a:rPr lang="hr-HR" dirty="0" err="1" smtClean="0">
                <a:solidFill>
                  <a:srgbClr val="0070C0"/>
                </a:solidFill>
              </a:rPr>
              <a:t>vranjskoj</a:t>
            </a:r>
            <a:r>
              <a:rPr lang="hr-HR" dirty="0" smtClean="0">
                <a:solidFill>
                  <a:srgbClr val="0070C0"/>
                </a:solidFill>
              </a:rPr>
              <a:t> kućici. On krene u </a:t>
            </a:r>
            <a:r>
              <a:rPr lang="hr-HR" dirty="0" err="1" smtClean="0">
                <a:solidFill>
                  <a:srgbClr val="0070C0"/>
                </a:solidFill>
              </a:rPr>
              <a:t>Vranju</a:t>
            </a:r>
            <a:r>
              <a:rPr lang="hr-HR" dirty="0" smtClean="0">
                <a:solidFill>
                  <a:srgbClr val="0070C0"/>
                </a:solidFill>
              </a:rPr>
              <a:t> knezu </a:t>
            </a:r>
            <a:r>
              <a:rPr lang="hr-HR" dirty="0" err="1" smtClean="0">
                <a:solidFill>
                  <a:srgbClr val="0070C0"/>
                </a:solidFill>
              </a:rPr>
              <a:t>Ulriku</a:t>
            </a:r>
            <a:r>
              <a:rPr lang="hr-HR" dirty="0" smtClean="0">
                <a:solidFill>
                  <a:srgbClr val="0070C0"/>
                </a:solidFill>
              </a:rPr>
              <a:t>, a on je odvede kneginji.</a:t>
            </a:r>
          </a:p>
          <a:p>
            <a:r>
              <a:rPr lang="hr-HR" dirty="0" smtClean="0">
                <a:solidFill>
                  <a:srgbClr val="0070C0"/>
                </a:solidFill>
              </a:rPr>
              <a:t>Mladi knez pokloni mu srebrn novac, ali mu ispadne iz džepa. </a:t>
            </a:r>
          </a:p>
          <a:p>
            <a:r>
              <a:rPr lang="hr-HR" dirty="0" smtClean="0">
                <a:solidFill>
                  <a:srgbClr val="0070C0"/>
                </a:solidFill>
              </a:rPr>
              <a:t>Zlatokosa mu opet daruje srebrn novčić na dno košarice da odnese baki.</a:t>
            </a:r>
          </a:p>
          <a:p>
            <a:r>
              <a:rPr lang="hr-HR" dirty="0" smtClean="0">
                <a:solidFill>
                  <a:srgbClr val="0070C0"/>
                </a:solidFill>
              </a:rPr>
              <a:t>U planini tri čovjeka pale ugljen, tu je i dječak Ivan i Marica koja im nosi hranu i vodu. Zmija Marici prepriječi put, popije kap vode s njena dlana i ujede je.</a:t>
            </a:r>
          </a:p>
          <a:p>
            <a:r>
              <a:rPr lang="hr-HR" dirty="0" smtClean="0">
                <a:solidFill>
                  <a:srgbClr val="0070C0"/>
                </a:solidFill>
              </a:rPr>
              <a:t>Zlatokosa djevojčici ispere ranu, omota je ljekovitim travama, a zmija ugine.</a:t>
            </a:r>
            <a:endParaRPr lang="hr-HR" dirty="0">
              <a:solidFill>
                <a:srgbClr val="0070C0"/>
              </a:solidFill>
            </a:endParaRPr>
          </a:p>
        </p:txBody>
      </p:sp>
    </p:spTree>
    <p:extLst>
      <p:ext uri="{BB962C8B-B14F-4D97-AF65-F5344CB8AC3E}">
        <p14:creationId xmlns:p14="http://schemas.microsoft.com/office/powerpoint/2010/main" val="2345729727"/>
      </p:ext>
    </p:extLst>
  </p:cSld>
  <p:clrMapOvr>
    <a:masterClrMapping/>
  </p:clrMapOvr>
  <mc:AlternateContent xmlns:mc="http://schemas.openxmlformats.org/markup-compatibility/2006">
    <mc:Choice xmlns:p14="http://schemas.microsoft.com/office/powerpoint/2010/main" Requires="p14">
      <p:transition spd="slow" p14:dur="2000" advTm="744"/>
    </mc:Choice>
    <mc:Fallback>
      <p:transition spd="slow" advTm="744"/>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70C0"/>
                </a:solidFill>
              </a:rPr>
              <a:t>  ZLATKOSA POMAŽE STARCU MARTINU</a:t>
            </a:r>
            <a:endParaRPr lang="hr-HR" dirty="0">
              <a:solidFill>
                <a:srgbClr val="0070C0"/>
              </a:solidFill>
            </a:endParaRPr>
          </a:p>
        </p:txBody>
      </p:sp>
      <p:sp>
        <p:nvSpPr>
          <p:cNvPr id="3" name="Rezervirano mjesto sadržaja 2"/>
          <p:cNvSpPr>
            <a:spLocks noGrp="1"/>
          </p:cNvSpPr>
          <p:nvPr>
            <p:ph idx="1"/>
          </p:nvPr>
        </p:nvSpPr>
        <p:spPr/>
        <p:txBody>
          <a:bodyPr/>
          <a:lstStyle/>
          <a:p>
            <a:pPr algn="just"/>
            <a:r>
              <a:rPr lang="hr-HR" dirty="0" smtClean="0">
                <a:solidFill>
                  <a:srgbClr val="0070C0"/>
                </a:solidFill>
              </a:rPr>
              <a:t>Starac Martin </a:t>
            </a:r>
            <a:r>
              <a:rPr lang="hr-HR" dirty="0">
                <a:solidFill>
                  <a:srgbClr val="0070C0"/>
                </a:solidFill>
              </a:rPr>
              <a:t>R</a:t>
            </a:r>
            <a:r>
              <a:rPr lang="hr-HR" dirty="0" smtClean="0">
                <a:solidFill>
                  <a:srgbClr val="0070C0"/>
                </a:solidFill>
              </a:rPr>
              <a:t>adić pozvan je u knežev dvor knezu koji mu zapovijedi da nađe vrelo pitke vode u šumi. Kako je suša i nema vode, da ponese klupko konca, veže ga od drveta do drveta do svoje kućice, na putu do izvora. </a:t>
            </a:r>
          </a:p>
          <a:p>
            <a:pPr algn="just"/>
            <a:r>
              <a:rPr lang="hr-HR" dirty="0" smtClean="0">
                <a:solidFill>
                  <a:srgbClr val="0070C0"/>
                </a:solidFill>
              </a:rPr>
              <a:t>Ako otkrije izvor bit će guščar, a  ako ne, umrijet će. </a:t>
            </a:r>
            <a:r>
              <a:rPr lang="hr-HR" dirty="0" err="1" smtClean="0">
                <a:solidFill>
                  <a:srgbClr val="0070C0"/>
                </a:solidFill>
              </a:rPr>
              <a:t>Zlatokosina</a:t>
            </a:r>
            <a:r>
              <a:rPr lang="hr-HR" dirty="0" smtClean="0">
                <a:solidFill>
                  <a:srgbClr val="0070C0"/>
                </a:solidFill>
              </a:rPr>
              <a:t> dječja ruka noću mu uzme klupko konca. Knežević </a:t>
            </a:r>
            <a:r>
              <a:rPr lang="hr-HR" dirty="0" err="1" smtClean="0">
                <a:solidFill>
                  <a:srgbClr val="0070C0"/>
                </a:solidFill>
              </a:rPr>
              <a:t>Ulrik</a:t>
            </a:r>
            <a:r>
              <a:rPr lang="hr-HR" dirty="0" smtClean="0">
                <a:solidFill>
                  <a:srgbClr val="0070C0"/>
                </a:solidFill>
              </a:rPr>
              <a:t> opazi da iz krošnje visi kraj bijelog konca kad mu na glavu padne kamenčić i udari u obližnju pećinu.</a:t>
            </a:r>
          </a:p>
          <a:p>
            <a:pPr algn="just"/>
            <a:r>
              <a:rPr lang="hr-HR" dirty="0" smtClean="0">
                <a:solidFill>
                  <a:srgbClr val="0070C0"/>
                </a:solidFill>
              </a:rPr>
              <a:t>Pomisli da je nevidljivi šumski duh, prisloni uho na pećinu i čuje klokot vode. </a:t>
            </a:r>
          </a:p>
          <a:p>
            <a:pPr algn="just"/>
            <a:r>
              <a:rPr lang="hr-HR" dirty="0" smtClean="0">
                <a:solidFill>
                  <a:srgbClr val="0070C0"/>
                </a:solidFill>
              </a:rPr>
              <a:t>Čim to kaže knezu, pećina se sruši i mlaz vode skoči uvis. Rijeka vode poteče u dolinu za žedne njive i stoku.</a:t>
            </a:r>
            <a:endParaRPr lang="hr-HR" dirty="0">
              <a:solidFill>
                <a:srgbClr val="0070C0"/>
              </a:solidFill>
            </a:endParaRPr>
          </a:p>
        </p:txBody>
      </p:sp>
    </p:spTree>
    <p:extLst>
      <p:ext uri="{BB962C8B-B14F-4D97-AF65-F5344CB8AC3E}">
        <p14:creationId xmlns:p14="http://schemas.microsoft.com/office/powerpoint/2010/main" val="3543002695"/>
      </p:ext>
    </p:extLst>
  </p:cSld>
  <p:clrMapOvr>
    <a:masterClrMapping/>
  </p:clrMapOvr>
  <mc:AlternateContent xmlns:mc="http://schemas.openxmlformats.org/markup-compatibility/2006">
    <mc:Choice xmlns:p14="http://schemas.microsoft.com/office/powerpoint/2010/main" Requires="p14">
      <p:transition spd="slow" p14:dur="2000" advTm="775"/>
    </mc:Choice>
    <mc:Fallback>
      <p:transition spd="slow" advTm="775"/>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                             </a:t>
            </a:r>
            <a:r>
              <a:rPr lang="hr-HR" dirty="0" smtClean="0">
                <a:solidFill>
                  <a:srgbClr val="0070C0"/>
                </a:solidFill>
              </a:rPr>
              <a:t>ĆUKO</a:t>
            </a:r>
            <a:endParaRPr lang="hr-HR" dirty="0"/>
          </a:p>
        </p:txBody>
      </p:sp>
      <p:sp>
        <p:nvSpPr>
          <p:cNvPr id="3" name="Rezervirano mjesto sadržaja 2"/>
          <p:cNvSpPr>
            <a:spLocks noGrp="1"/>
          </p:cNvSpPr>
          <p:nvPr>
            <p:ph idx="1"/>
          </p:nvPr>
        </p:nvSpPr>
        <p:spPr/>
        <p:txBody>
          <a:bodyPr/>
          <a:lstStyle/>
          <a:p>
            <a:pPr algn="just"/>
            <a:r>
              <a:rPr lang="hr-HR" dirty="0" smtClean="0">
                <a:solidFill>
                  <a:srgbClr val="0070C0"/>
                </a:solidFill>
              </a:rPr>
              <a:t>Dok se Zlatokosa popne na vrh stabla, ptica ćuk joj doleti na granu:</a:t>
            </a:r>
          </a:p>
          <a:p>
            <a:pPr algn="just"/>
            <a:r>
              <a:rPr lang="hr-HR" dirty="0" smtClean="0">
                <a:solidFill>
                  <a:srgbClr val="0070C0"/>
                </a:solidFill>
              </a:rPr>
              <a:t>„Dobar dan, </a:t>
            </a:r>
            <a:r>
              <a:rPr lang="hr-HR" dirty="0" err="1" smtClean="0">
                <a:solidFill>
                  <a:srgbClr val="0070C0"/>
                </a:solidFill>
              </a:rPr>
              <a:t>Ćuko</a:t>
            </a:r>
            <a:r>
              <a:rPr lang="hr-HR" dirty="0" smtClean="0">
                <a:solidFill>
                  <a:srgbClr val="0070C0"/>
                </a:solidFill>
              </a:rPr>
              <a:t>!” „Dobar dan, Zlatokosa!” Reče joj da je vuk </a:t>
            </a:r>
            <a:r>
              <a:rPr lang="hr-HR" dirty="0" err="1" smtClean="0">
                <a:solidFill>
                  <a:srgbClr val="0070C0"/>
                </a:solidFill>
              </a:rPr>
              <a:t>Ovcoder</a:t>
            </a:r>
            <a:r>
              <a:rPr lang="hr-HR" dirty="0" smtClean="0">
                <a:solidFill>
                  <a:srgbClr val="0070C0"/>
                </a:solidFill>
              </a:rPr>
              <a:t> u planini, a knez je u lovu ranio orla i </a:t>
            </a:r>
            <a:r>
              <a:rPr lang="hr-HR" dirty="0" err="1" smtClean="0">
                <a:solidFill>
                  <a:srgbClr val="0070C0"/>
                </a:solidFill>
              </a:rPr>
              <a:t>orlovicu</a:t>
            </a:r>
            <a:r>
              <a:rPr lang="hr-HR" dirty="0">
                <a:solidFill>
                  <a:srgbClr val="0070C0"/>
                </a:solidFill>
              </a:rPr>
              <a:t> </a:t>
            </a:r>
            <a:r>
              <a:rPr lang="hr-HR" dirty="0" smtClean="0">
                <a:solidFill>
                  <a:srgbClr val="0070C0"/>
                </a:solidFill>
              </a:rPr>
              <a:t>pa je orlić sam u gnijezdu.</a:t>
            </a:r>
          </a:p>
          <a:p>
            <a:pPr algn="just"/>
            <a:r>
              <a:rPr lang="hr-HR" dirty="0" smtClean="0">
                <a:solidFill>
                  <a:srgbClr val="0070C0"/>
                </a:solidFill>
              </a:rPr>
              <a:t>Zlatokosa mu dobaci dvije ribice iz potoka. Potrči u lug pod Oštrim kukom. Zamoli lisca Striku da joj pomogne pronaći djevojčicu Milicu koja bere otrovne gljive: kos joj poruči </a:t>
            </a:r>
            <a:r>
              <a:rPr lang="hr-HR" dirty="0">
                <a:solidFill>
                  <a:srgbClr val="0070C0"/>
                </a:solidFill>
              </a:rPr>
              <a:t>s</a:t>
            </a:r>
            <a:r>
              <a:rPr lang="hr-HR" dirty="0" smtClean="0">
                <a:solidFill>
                  <a:srgbClr val="0070C0"/>
                </a:solidFill>
              </a:rPr>
              <a:t> grane da je u bukovoj šumici. </a:t>
            </a:r>
          </a:p>
          <a:p>
            <a:pPr algn="just"/>
            <a:r>
              <a:rPr lang="hr-HR" dirty="0" smtClean="0">
                <a:solidFill>
                  <a:srgbClr val="0070C0"/>
                </a:solidFill>
              </a:rPr>
              <a:t>Milica posluša glas jeke i otrovne gljive nestanu iz njene košarice.</a:t>
            </a:r>
          </a:p>
          <a:p>
            <a:pPr algn="just"/>
            <a:endParaRPr lang="hr-HR" dirty="0" smtClean="0">
              <a:solidFill>
                <a:srgbClr val="0070C0"/>
              </a:solidFill>
            </a:endParaRPr>
          </a:p>
          <a:p>
            <a:pPr algn="just"/>
            <a:endParaRPr lang="hr-HR" dirty="0">
              <a:solidFill>
                <a:srgbClr val="0070C0"/>
              </a:solidFill>
            </a:endParaRPr>
          </a:p>
        </p:txBody>
      </p:sp>
    </p:spTree>
    <p:extLst>
      <p:ext uri="{BB962C8B-B14F-4D97-AF65-F5344CB8AC3E}">
        <p14:creationId xmlns:p14="http://schemas.microsoft.com/office/powerpoint/2010/main" val="2489828938"/>
      </p:ext>
    </p:extLst>
  </p:cSld>
  <p:clrMapOvr>
    <a:masterClrMapping/>
  </p:clrMapOvr>
  <mc:AlternateContent xmlns:mc="http://schemas.openxmlformats.org/markup-compatibility/2006">
    <mc:Choice xmlns:p14="http://schemas.microsoft.com/office/powerpoint/2010/main" Requires="p14">
      <p:transition spd="slow" p14:dur="2000" advTm="656"/>
    </mc:Choice>
    <mc:Fallback>
      <p:transition spd="slow" advTm="656"/>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0070C0"/>
                </a:solidFill>
              </a:rPr>
              <a:t>                      </a:t>
            </a:r>
            <a:r>
              <a:rPr lang="hr-HR" dirty="0">
                <a:solidFill>
                  <a:srgbClr val="0070C0"/>
                </a:solidFill>
              </a:rPr>
              <a:t> </a:t>
            </a:r>
            <a:r>
              <a:rPr lang="hr-HR" dirty="0" smtClean="0">
                <a:solidFill>
                  <a:srgbClr val="0070C0"/>
                </a:solidFill>
              </a:rPr>
              <a:t>     SRNČE</a:t>
            </a:r>
            <a:endParaRPr lang="hr-HR" dirty="0">
              <a:solidFill>
                <a:srgbClr val="0070C0"/>
              </a:solidFill>
            </a:endParaRPr>
          </a:p>
        </p:txBody>
      </p:sp>
      <p:sp>
        <p:nvSpPr>
          <p:cNvPr id="3" name="Rezervirano mjesto sadržaja 2"/>
          <p:cNvSpPr>
            <a:spLocks noGrp="1"/>
          </p:cNvSpPr>
          <p:nvPr>
            <p:ph idx="1"/>
          </p:nvPr>
        </p:nvSpPr>
        <p:spPr/>
        <p:txBody>
          <a:bodyPr/>
          <a:lstStyle/>
          <a:p>
            <a:r>
              <a:rPr lang="hr-HR" dirty="0" smtClean="0">
                <a:solidFill>
                  <a:srgbClr val="0070C0"/>
                </a:solidFill>
              </a:rPr>
              <a:t>Za Zlatokosom potrči srnče, a ona pomisli na bijelog jelena. Skoči preko grma i preskoči potočić. Baci se na travu pa je srnče stigne. </a:t>
            </a:r>
          </a:p>
          <a:p>
            <a:r>
              <a:rPr lang="hr-HR" dirty="0" smtClean="0">
                <a:solidFill>
                  <a:srgbClr val="0070C0"/>
                </a:solidFill>
              </a:rPr>
              <a:t>„Sestrice”, reče joj srnče, „tko bi se sada s tobom mjerio”. Još malo pa te ne bi ulovio ni moj otac srnjak.” </a:t>
            </a:r>
          </a:p>
          <a:p>
            <a:r>
              <a:rPr lang="hr-HR" dirty="0" smtClean="0">
                <a:solidFill>
                  <a:srgbClr val="0070C0"/>
                </a:solidFill>
              </a:rPr>
              <a:t>A Zlatokosa: „Eh, kad bi jelen Vitorog i njegova košuta dobili jelenče!”</a:t>
            </a:r>
          </a:p>
          <a:p>
            <a:r>
              <a:rPr lang="hr-HR" dirty="0" smtClean="0">
                <a:solidFill>
                  <a:srgbClr val="0070C0"/>
                </a:solidFill>
              </a:rPr>
              <a:t>„Ali ja nešto znadem. Netko mi reče da će košuta Vitoroga dobiti jelenče!” </a:t>
            </a:r>
          </a:p>
          <a:p>
            <a:r>
              <a:rPr lang="hr-HR" dirty="0" smtClean="0">
                <a:solidFill>
                  <a:srgbClr val="0070C0"/>
                </a:solidFill>
              </a:rPr>
              <a:t>„Onda bi cijela naša šuma kliknula od dike i sreće. Taj bi jelen bio kralj u šumi. Ali se bijeli jeleni rijetko viđaju.”</a:t>
            </a:r>
          </a:p>
          <a:p>
            <a:pPr algn="just"/>
            <a:r>
              <a:rPr lang="hr-HR" dirty="0" smtClean="0">
                <a:solidFill>
                  <a:srgbClr val="0070C0"/>
                </a:solidFill>
              </a:rPr>
              <a:t>Zlatokosa zapjeva: „Da je meni bijeli jelen na bistru potoku.” </a:t>
            </a:r>
          </a:p>
          <a:p>
            <a:endParaRPr lang="hr-HR" dirty="0">
              <a:solidFill>
                <a:srgbClr val="0070C0"/>
              </a:solidFill>
            </a:endParaRPr>
          </a:p>
        </p:txBody>
      </p:sp>
    </p:spTree>
    <p:extLst>
      <p:ext uri="{BB962C8B-B14F-4D97-AF65-F5344CB8AC3E}">
        <p14:creationId xmlns:p14="http://schemas.microsoft.com/office/powerpoint/2010/main" val="3715004181"/>
      </p:ext>
    </p:extLst>
  </p:cSld>
  <p:clrMapOvr>
    <a:masterClrMapping/>
  </p:clrMapOvr>
  <mc:AlternateContent xmlns:mc="http://schemas.openxmlformats.org/markup-compatibility/2006">
    <mc:Choice xmlns:p14="http://schemas.microsoft.com/office/powerpoint/2010/main" Requires="p14">
      <p:transition spd="slow" p14:dur="2000" advTm="527"/>
    </mc:Choice>
    <mc:Fallback>
      <p:transition spd="slow" advTm="527"/>
    </mc:Fallback>
  </mc:AlternateContent>
  <p:timing>
    <p:tnLst>
      <p:par>
        <p:cTn id="1" dur="indefinite" restart="never" nodeType="tmRoot"/>
      </p:par>
    </p:tnLst>
  </p:timing>
</p:sld>
</file>

<file path=ppt/theme/theme1.xml><?xml version="1.0" encoding="utf-8"?>
<a:theme xmlns:a="http://schemas.openxmlformats.org/drawingml/2006/main" name="Pramen">
  <a:themeElements>
    <a:clrScheme name="Prame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Prame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am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357</TotalTime>
  <Words>1884</Words>
  <Application>Microsoft Office PowerPoint</Application>
  <PresentationFormat>Široki zaslon</PresentationFormat>
  <Paragraphs>122</Paragraphs>
  <Slides>20</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20</vt:i4>
      </vt:variant>
    </vt:vector>
  </HeadingPairs>
  <TitlesOfParts>
    <vt:vector size="24" baseType="lpstr">
      <vt:lpstr>Arial</vt:lpstr>
      <vt:lpstr>Century Gothic</vt:lpstr>
      <vt:lpstr>Wingdings 3</vt:lpstr>
      <vt:lpstr>Pramen</vt:lpstr>
      <vt:lpstr>Vladimir Nazor                BIJELI JELEN</vt:lpstr>
      <vt:lpstr>         AUTOR LEKTIRE               VLADIMIR NAZOR</vt:lpstr>
      <vt:lpstr> PORTRET PISCA VLADIMIRA NAZORA</vt:lpstr>
      <vt:lpstr>             PRIČA „BIJELI JELEN”</vt:lpstr>
      <vt:lpstr>                MEDVJED LJUMO</vt:lpstr>
      <vt:lpstr> ANKA OSTAJE U ŠUMI KAO ZLATOKOSA</vt:lpstr>
      <vt:lpstr>  ZLATKOSA POMAŽE STARCU MARTINU</vt:lpstr>
      <vt:lpstr>                             ĆUKO</vt:lpstr>
      <vt:lpstr>                            SRNČE</vt:lpstr>
      <vt:lpstr>                       BIJELI JELEN</vt:lpstr>
      <vt:lpstr>BIJELO JELENČE U LEŽAJU JELENA    VITOROGA</vt:lpstr>
      <vt:lpstr>        CRNI PAS I BIJELA KOZA</vt:lpstr>
      <vt:lpstr>         BIJELI JELEN I ZLATOKOSA</vt:lpstr>
      <vt:lpstr>                    ZLATOKOSA</vt:lpstr>
      <vt:lpstr>     LOVCI OTMU BIJELOG JELENA</vt:lpstr>
      <vt:lpstr>   ŠUMA TUGUJE ZA BIJELIM JELENOM</vt:lpstr>
      <vt:lpstr>                 ZLATOKOSIN LIK</vt:lpstr>
      <vt:lpstr>     BIJELI SE JELEN VRAĆA U ŠUMU</vt:lpstr>
      <vt:lpstr>                               PIR</vt:lpstr>
      <vt:lpstr>   ZADACI ZA UČENIKE PO SKUPINAMA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Vladimir Nazor                BIJELI JELEN</dc:title>
  <dc:creator>Knjižnica</dc:creator>
  <cp:lastModifiedBy>Knjižnica</cp:lastModifiedBy>
  <cp:revision>58</cp:revision>
  <dcterms:created xsi:type="dcterms:W3CDTF">2021-02-03T08:32:45Z</dcterms:created>
  <dcterms:modified xsi:type="dcterms:W3CDTF">2021-02-18T09:03:15Z</dcterms:modified>
</cp:coreProperties>
</file>