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2" r:id="rId7"/>
    <p:sldId id="282" r:id="rId8"/>
    <p:sldId id="265" r:id="rId9"/>
    <p:sldId id="266"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7" autoAdjust="0"/>
    <p:restoredTop sz="94660"/>
  </p:normalViewPr>
  <p:slideViewPr>
    <p:cSldViewPr snapToGrid="0">
      <p:cViewPr varScale="1">
        <p:scale>
          <a:sx n="84" d="100"/>
          <a:sy n="84" d="100"/>
        </p:scale>
        <p:origin x="12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hr-HR" smtClean="0"/>
              <a:t>Uredite stil naslova matrice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Kliknite da biste uredili stil podnaslova matrice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2A78015-1494-4850-8A16-06850BD33EBD}" type="datetimeFigureOut">
              <a:rPr lang="hr-HR" smtClean="0"/>
              <a:t>31.3.2021.</a:t>
            </a:fld>
            <a:endParaRPr lang="hr-HR"/>
          </a:p>
        </p:txBody>
      </p:sp>
      <p:sp>
        <p:nvSpPr>
          <p:cNvPr id="5" name="Footer Placeholder 4"/>
          <p:cNvSpPr>
            <a:spLocks noGrp="1"/>
          </p:cNvSpPr>
          <p:nvPr>
            <p:ph type="ftr" sz="quarter" idx="11"/>
          </p:nvPr>
        </p:nvSpPr>
        <p:spPr>
          <a:xfrm>
            <a:off x="2692397" y="5037663"/>
            <a:ext cx="5214635" cy="279400"/>
          </a:xfrm>
        </p:spPr>
        <p:txBody>
          <a:bodyPr/>
          <a:lstStyle/>
          <a:p>
            <a:endParaRPr lang="hr-HR"/>
          </a:p>
        </p:txBody>
      </p:sp>
      <p:sp>
        <p:nvSpPr>
          <p:cNvPr id="6" name="Slide Number Placeholder 5"/>
          <p:cNvSpPr>
            <a:spLocks noGrp="1"/>
          </p:cNvSpPr>
          <p:nvPr>
            <p:ph type="sldNum" sz="quarter" idx="12"/>
          </p:nvPr>
        </p:nvSpPr>
        <p:spPr>
          <a:xfrm>
            <a:off x="8956900" y="5037663"/>
            <a:ext cx="551167" cy="279400"/>
          </a:xfrm>
        </p:spPr>
        <p:txBody>
          <a:bodyPr/>
          <a:lstStyle/>
          <a:p>
            <a:fld id="{B2B3F537-664B-4ABB-90FB-0F074A228A44}" type="slidenum">
              <a:rPr lang="hr-HR" smtClean="0"/>
              <a:t>‹#›</a:t>
            </a:fld>
            <a:endParaRPr lang="hr-H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0489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hr-HR" smtClean="0"/>
              <a:t>Uredite stil naslova matrice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B2A78015-1494-4850-8A16-06850BD33EBD}" type="datetimeFigureOut">
              <a:rPr lang="hr-HR" smtClean="0"/>
              <a:t>31.3.2021.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2B3F537-664B-4ABB-90FB-0F074A228A44}" type="slidenum">
              <a:rPr lang="hr-HR" smtClean="0"/>
              <a:t>‹#›</a:t>
            </a:fld>
            <a:endParaRPr lang="hr-HR"/>
          </a:p>
        </p:txBody>
      </p:sp>
    </p:spTree>
    <p:extLst>
      <p:ext uri="{BB962C8B-B14F-4D97-AF65-F5344CB8AC3E}">
        <p14:creationId xmlns:p14="http://schemas.microsoft.com/office/powerpoint/2010/main" val="2736260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hr-HR" smtClean="0"/>
              <a:t>Uredite stil naslova matrice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B2A78015-1494-4850-8A16-06850BD33EBD}" type="datetimeFigureOut">
              <a:rPr lang="hr-HR" smtClean="0"/>
              <a:t>31.3.2021.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2B3F537-664B-4ABB-90FB-0F074A228A44}" type="slidenum">
              <a:rPr lang="hr-HR" smtClean="0"/>
              <a:t>‹#›</a:t>
            </a:fld>
            <a:endParaRPr lang="hr-H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3077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hr-HR" smtClean="0"/>
              <a:t>Uredite stil naslova matrice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smtClean="0"/>
              <a:t>Uredite stilove teksta matrice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B2A78015-1494-4850-8A16-06850BD33EBD}" type="datetimeFigureOut">
              <a:rPr lang="hr-HR" smtClean="0"/>
              <a:t>31.3.2021.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2B3F537-664B-4ABB-90FB-0F074A228A44}" type="slidenum">
              <a:rPr lang="hr-HR" smtClean="0"/>
              <a:t>‹#›</a:t>
            </a:fld>
            <a:endParaRPr lang="hr-H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225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hr-HR" smtClean="0"/>
              <a:t>Uredite stil naslova matrice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B2A78015-1494-4850-8A16-06850BD33EBD}" type="datetimeFigureOut">
              <a:rPr lang="hr-HR" smtClean="0"/>
              <a:t>31.3.2021.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2B3F537-664B-4ABB-90FB-0F074A228A44}" type="slidenum">
              <a:rPr lang="hr-HR" smtClean="0"/>
              <a:t>‹#›</a:t>
            </a:fld>
            <a:endParaRPr lang="hr-HR"/>
          </a:p>
        </p:txBody>
      </p:sp>
    </p:spTree>
    <p:extLst>
      <p:ext uri="{BB962C8B-B14F-4D97-AF65-F5344CB8AC3E}">
        <p14:creationId xmlns:p14="http://schemas.microsoft.com/office/powerpoint/2010/main" val="2128762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ica s nazivom citat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hr-HR" smtClean="0"/>
              <a:t>Uredite stil naslova matrice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B2A78015-1494-4850-8A16-06850BD33EBD}" type="datetimeFigureOut">
              <a:rPr lang="hr-HR" smtClean="0"/>
              <a:t>31.3.2021.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2B3F537-664B-4ABB-90FB-0F074A228A44}" type="slidenum">
              <a:rPr lang="hr-HR" smtClean="0"/>
              <a:t>‹#›</a:t>
            </a:fld>
            <a:endParaRPr lang="hr-H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012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ili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hr-HR" smtClean="0"/>
              <a:t>Uredite stil naslova matrice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B2A78015-1494-4850-8A16-06850BD33EBD}" type="datetimeFigureOut">
              <a:rPr lang="hr-HR" smtClean="0"/>
              <a:t>31.3.2021.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2B3F537-664B-4ABB-90FB-0F074A228A44}" type="slidenum">
              <a:rPr lang="hr-HR" smtClean="0"/>
              <a:t>‹#›</a:t>
            </a:fld>
            <a:endParaRPr lang="hr-H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1713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r-HR" smtClean="0"/>
              <a:t>Uredite stil naslova matrice</a:t>
            </a:r>
            <a:endParaRPr lang="en-US" dirty="0"/>
          </a:p>
        </p:txBody>
      </p:sp>
      <p:sp>
        <p:nvSpPr>
          <p:cNvPr id="3" name="Vertical Text Placeholder 2"/>
          <p:cNvSpPr>
            <a:spLocks noGrp="1"/>
          </p:cNvSpPr>
          <p:nvPr>
            <p:ph type="body" orient="vert" idx="1"/>
          </p:nvPr>
        </p:nvSpPr>
        <p:spPr/>
        <p:txBody>
          <a:bodyPr vert="eaVert" ancho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B2A78015-1494-4850-8A16-06850BD33EBD}" type="datetimeFigureOut">
              <a:rPr lang="hr-HR" smtClean="0"/>
              <a:t>31.3.2021.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2B3F537-664B-4ABB-90FB-0F074A228A44}" type="slidenum">
              <a:rPr lang="hr-HR" smtClean="0"/>
              <a:t>‹#›</a:t>
            </a:fld>
            <a:endParaRPr lang="hr-H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3499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hr-HR" smtClean="0"/>
              <a:t>Uredite stil naslova matrice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B2A78015-1494-4850-8A16-06850BD33EBD}" type="datetimeFigureOut">
              <a:rPr lang="hr-HR" smtClean="0"/>
              <a:t>31.3.2021.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2B3F537-664B-4ABB-90FB-0F074A228A44}" type="slidenum">
              <a:rPr lang="hr-HR" smtClean="0"/>
              <a:t>‹#›</a:t>
            </a:fld>
            <a:endParaRPr lang="hr-H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5781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B2A78015-1494-4850-8A16-06850BD33EBD}" type="datetimeFigureOut">
              <a:rPr lang="hr-HR" smtClean="0"/>
              <a:t>31.3.2021.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2B3F537-664B-4ABB-90FB-0F074A228A44}" type="slidenum">
              <a:rPr lang="hr-HR" smtClean="0"/>
              <a:t>‹#›</a:t>
            </a:fld>
            <a:endParaRPr lang="hr-HR"/>
          </a:p>
        </p:txBody>
      </p:sp>
    </p:spTree>
    <p:extLst>
      <p:ext uri="{BB962C8B-B14F-4D97-AF65-F5344CB8AC3E}">
        <p14:creationId xmlns:p14="http://schemas.microsoft.com/office/powerpoint/2010/main" val="2782630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hr-HR" smtClean="0"/>
              <a:t>Uredite stil naslova matrice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B2A78015-1494-4850-8A16-06850BD33EBD}" type="datetimeFigureOut">
              <a:rPr lang="hr-HR" smtClean="0"/>
              <a:t>31.3.2021.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2B3F537-664B-4ABB-90FB-0F074A228A44}" type="slidenum">
              <a:rPr lang="hr-HR" smtClean="0"/>
              <a:t>‹#›</a:t>
            </a:fld>
            <a:endParaRPr lang="hr-H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4911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Date Placeholder 4"/>
          <p:cNvSpPr>
            <a:spLocks noGrp="1"/>
          </p:cNvSpPr>
          <p:nvPr>
            <p:ph type="dt" sz="half" idx="10"/>
          </p:nvPr>
        </p:nvSpPr>
        <p:spPr/>
        <p:txBody>
          <a:bodyPr/>
          <a:lstStyle/>
          <a:p>
            <a:fld id="{B2A78015-1494-4850-8A16-06850BD33EBD}" type="datetimeFigureOut">
              <a:rPr lang="hr-HR" smtClean="0"/>
              <a:t>31.3.2021.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2B3F537-664B-4ABB-90FB-0F074A228A44}" type="slidenum">
              <a:rPr lang="hr-HR" smtClean="0"/>
              <a:t>‹#›</a:t>
            </a:fld>
            <a:endParaRPr lang="hr-HR"/>
          </a:p>
        </p:txBody>
      </p:sp>
    </p:spTree>
    <p:extLst>
      <p:ext uri="{BB962C8B-B14F-4D97-AF65-F5344CB8AC3E}">
        <p14:creationId xmlns:p14="http://schemas.microsoft.com/office/powerpoint/2010/main" val="4074477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r-HR" smtClean="0"/>
              <a:t>Uredite stil naslova matrice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7" name="Date Placeholder 6"/>
          <p:cNvSpPr>
            <a:spLocks noGrp="1"/>
          </p:cNvSpPr>
          <p:nvPr>
            <p:ph type="dt" sz="half" idx="10"/>
          </p:nvPr>
        </p:nvSpPr>
        <p:spPr/>
        <p:txBody>
          <a:bodyPr/>
          <a:lstStyle/>
          <a:p>
            <a:fld id="{B2A78015-1494-4850-8A16-06850BD33EBD}" type="datetimeFigureOut">
              <a:rPr lang="hr-HR" smtClean="0"/>
              <a:t>31.3.2021.</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B2B3F537-664B-4ABB-90FB-0F074A228A44}" type="slidenum">
              <a:rPr lang="hr-HR" smtClean="0"/>
              <a:t>‹#›</a:t>
            </a:fld>
            <a:endParaRPr lang="hr-H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6297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Date Placeholder 2"/>
          <p:cNvSpPr>
            <a:spLocks noGrp="1"/>
          </p:cNvSpPr>
          <p:nvPr>
            <p:ph type="dt" sz="half" idx="10"/>
          </p:nvPr>
        </p:nvSpPr>
        <p:spPr/>
        <p:txBody>
          <a:bodyPr/>
          <a:lstStyle/>
          <a:p>
            <a:fld id="{B2A78015-1494-4850-8A16-06850BD33EBD}" type="datetimeFigureOut">
              <a:rPr lang="hr-HR" smtClean="0"/>
              <a:t>31.3.2021.</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B2B3F537-664B-4ABB-90FB-0F074A228A44}" type="slidenum">
              <a:rPr lang="hr-HR" smtClean="0"/>
              <a:t>‹#›</a:t>
            </a:fld>
            <a:endParaRPr lang="hr-H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0305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A78015-1494-4850-8A16-06850BD33EBD}" type="datetimeFigureOut">
              <a:rPr lang="hr-HR" smtClean="0"/>
              <a:t>31.3.2021.</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B2B3F537-664B-4ABB-90FB-0F074A228A44}" type="slidenum">
              <a:rPr lang="hr-HR" smtClean="0"/>
              <a:t>‹#›</a:t>
            </a:fld>
            <a:endParaRPr lang="hr-HR"/>
          </a:p>
        </p:txBody>
      </p:sp>
    </p:spTree>
    <p:extLst>
      <p:ext uri="{BB962C8B-B14F-4D97-AF65-F5344CB8AC3E}">
        <p14:creationId xmlns:p14="http://schemas.microsoft.com/office/powerpoint/2010/main" val="1451811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hr-HR" smtClean="0"/>
              <a:t>Uredite stil naslova matrice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B2A78015-1494-4850-8A16-06850BD33EBD}" type="datetimeFigureOut">
              <a:rPr lang="hr-HR" smtClean="0"/>
              <a:t>31.3.2021.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2B3F537-664B-4ABB-90FB-0F074A228A44}" type="slidenum">
              <a:rPr lang="hr-HR" smtClean="0"/>
              <a:t>‹#›</a:t>
            </a:fld>
            <a:endParaRPr lang="hr-H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087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hr-HR" smtClean="0"/>
              <a:t>Uredite stil naslova matrice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B2A78015-1494-4850-8A16-06850BD33EBD}" type="datetimeFigureOut">
              <a:rPr lang="hr-HR" smtClean="0"/>
              <a:t>31.3.2021.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2B3F537-664B-4ABB-90FB-0F074A228A44}" type="slidenum">
              <a:rPr lang="hr-HR" smtClean="0"/>
              <a:t>‹#›</a:t>
            </a:fld>
            <a:endParaRPr lang="hr-HR"/>
          </a:p>
        </p:txBody>
      </p:sp>
    </p:spTree>
    <p:extLst>
      <p:ext uri="{BB962C8B-B14F-4D97-AF65-F5344CB8AC3E}">
        <p14:creationId xmlns:p14="http://schemas.microsoft.com/office/powerpoint/2010/main" val="3042247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hr-HR" smtClean="0"/>
              <a:t>Uredite stil naslova matrice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2A78015-1494-4850-8A16-06850BD33EBD}" type="datetimeFigureOut">
              <a:rPr lang="hr-HR" smtClean="0"/>
              <a:t>31.3.2021.</a:t>
            </a:fld>
            <a:endParaRPr lang="hr-H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r-H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2B3F537-664B-4ABB-90FB-0F074A228A44}" type="slidenum">
              <a:rPr lang="hr-HR" smtClean="0"/>
              <a:t>‹#›</a:t>
            </a:fld>
            <a:endParaRPr lang="hr-HR"/>
          </a:p>
        </p:txBody>
      </p:sp>
    </p:spTree>
    <p:extLst>
      <p:ext uri="{BB962C8B-B14F-4D97-AF65-F5344CB8AC3E}">
        <p14:creationId xmlns:p14="http://schemas.microsoft.com/office/powerpoint/2010/main" val="175717595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wikipedia.h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hr-HR" dirty="0" smtClean="0"/>
              <a:t>PARK PRIRODE VELEBIT</a:t>
            </a:r>
            <a:endParaRPr lang="hr-HR" dirty="0"/>
          </a:p>
        </p:txBody>
      </p:sp>
      <p:sp>
        <p:nvSpPr>
          <p:cNvPr id="3" name="Podnaslov 2"/>
          <p:cNvSpPr>
            <a:spLocks noGrp="1"/>
          </p:cNvSpPr>
          <p:nvPr>
            <p:ph type="subTitle" idx="1"/>
          </p:nvPr>
        </p:nvSpPr>
        <p:spPr/>
        <p:txBody>
          <a:bodyPr/>
          <a:lstStyle/>
          <a:p>
            <a:r>
              <a:rPr lang="hr-HR" dirty="0" smtClean="0"/>
              <a:t>Korelacija zemljopisa, prirode i knjižnice</a:t>
            </a:r>
          </a:p>
          <a:p>
            <a:r>
              <a:rPr lang="hr-HR" dirty="0" smtClean="0"/>
              <a:t>Nada </a:t>
            </a:r>
            <a:r>
              <a:rPr lang="hr-HR" dirty="0" err="1" smtClean="0"/>
              <a:t>Slišković</a:t>
            </a:r>
            <a:endParaRPr lang="hr-HR" dirty="0"/>
          </a:p>
        </p:txBody>
      </p:sp>
    </p:spTree>
    <p:extLst>
      <p:ext uri="{BB962C8B-B14F-4D97-AF65-F5344CB8AC3E}">
        <p14:creationId xmlns:p14="http://schemas.microsoft.com/office/powerpoint/2010/main" val="2800199658"/>
      </p:ext>
    </p:extLst>
  </p:cSld>
  <p:clrMapOvr>
    <a:masterClrMapping/>
  </p:clrMapOvr>
  <mc:AlternateContent xmlns:mc="http://schemas.openxmlformats.org/markup-compatibility/2006">
    <mc:Choice xmlns:p14="http://schemas.microsoft.com/office/powerpoint/2010/main" Requires="p14">
      <p:transition spd="slow" p14:dur="2000" advTm="2682"/>
    </mc:Choice>
    <mc:Fallback>
      <p:transition spd="slow" advTm="268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VELEBITSKI ENDEMI </a:t>
            </a:r>
            <a:endParaRPr lang="hr-HR" dirty="0"/>
          </a:p>
        </p:txBody>
      </p:sp>
      <p:sp>
        <p:nvSpPr>
          <p:cNvPr id="3" name="Rezervirano mjesto sadržaja 2"/>
          <p:cNvSpPr>
            <a:spLocks noGrp="1"/>
          </p:cNvSpPr>
          <p:nvPr>
            <p:ph idx="1"/>
          </p:nvPr>
        </p:nvSpPr>
        <p:spPr/>
        <p:txBody>
          <a:bodyPr>
            <a:normAutofit fontScale="92500" lnSpcReduction="20000"/>
          </a:bodyPr>
          <a:lstStyle/>
          <a:p>
            <a:pPr algn="just"/>
            <a:r>
              <a:rPr lang="hr-HR" dirty="0" smtClean="0"/>
              <a:t>Na Velebitu postoji 79 endema, biljaka malog područja. Najpoznatija je velebitska degenija (</a:t>
            </a:r>
            <a:r>
              <a:rPr lang="hr-HR" dirty="0" err="1" smtClean="0"/>
              <a:t>Degenia</a:t>
            </a:r>
            <a:r>
              <a:rPr lang="hr-HR" dirty="0" smtClean="0"/>
              <a:t> </a:t>
            </a:r>
            <a:r>
              <a:rPr lang="hr-HR" dirty="0" err="1" smtClean="0"/>
              <a:t>Velebitica</a:t>
            </a:r>
            <a:r>
              <a:rPr lang="hr-HR" dirty="0" smtClean="0"/>
              <a:t>) koja je kao tercijarni relikt preživjela nepovoljnu geološku prošlost. Raste na stijenama, krase je žuti cvjetići i sitni zeleni listići.</a:t>
            </a:r>
          </a:p>
          <a:p>
            <a:pPr algn="just"/>
            <a:r>
              <a:rPr lang="hr-HR" dirty="0" smtClean="0"/>
              <a:t>„Prikazana je na kovanici </a:t>
            </a:r>
            <a:r>
              <a:rPr lang="hr-HR" dirty="0"/>
              <a:t>o</a:t>
            </a:r>
            <a:r>
              <a:rPr lang="hr-HR" dirty="0" smtClean="0"/>
              <a:t>d 50 lipa. Uz nju značajne su i druge endemske biljne vrste na sjevernom Velebitu: hrvatska sibireja, velebitski zvončić, zimzelena </a:t>
            </a:r>
            <a:r>
              <a:rPr lang="hr-HR" dirty="0" err="1" smtClean="0"/>
              <a:t>medvejka</a:t>
            </a:r>
            <a:r>
              <a:rPr lang="hr-HR" dirty="0" smtClean="0"/>
              <a:t>, </a:t>
            </a:r>
            <a:r>
              <a:rPr lang="hr-HR" dirty="0" err="1" smtClean="0"/>
              <a:t>hajnaldova</a:t>
            </a:r>
            <a:r>
              <a:rPr lang="hr-HR" dirty="0" smtClean="0"/>
              <a:t> </a:t>
            </a:r>
            <a:r>
              <a:rPr lang="hr-HR" dirty="0" err="1" smtClean="0"/>
              <a:t>nevesika</a:t>
            </a:r>
            <a:r>
              <a:rPr lang="hr-HR" dirty="0" smtClean="0"/>
              <a:t>, </a:t>
            </a:r>
            <a:r>
              <a:rPr lang="hr-HR" dirty="0" err="1" smtClean="0"/>
              <a:t>valdštajnov</a:t>
            </a:r>
            <a:r>
              <a:rPr lang="hr-HR" dirty="0" smtClean="0"/>
              <a:t> zvončić, hrvatska </a:t>
            </a:r>
            <a:r>
              <a:rPr lang="hr-HR" dirty="0" err="1" smtClean="0"/>
              <a:t>guštarka</a:t>
            </a:r>
            <a:r>
              <a:rPr lang="hr-HR" dirty="0" smtClean="0"/>
              <a:t>, runolist, planinski stolisnik i žuti srčanik.</a:t>
            </a:r>
          </a:p>
          <a:p>
            <a:pPr algn="just"/>
            <a:r>
              <a:rPr lang="hr-HR" dirty="0" smtClean="0"/>
              <a:t>Unutar nacionalnog parka su i zaštićeni rezervati, Hajdučki i </a:t>
            </a:r>
            <a:r>
              <a:rPr lang="hr-HR" dirty="0" err="1" smtClean="0"/>
              <a:t>Rožanski</a:t>
            </a:r>
            <a:r>
              <a:rPr lang="hr-HR" dirty="0" smtClean="0"/>
              <a:t> kukovi, zatvoreni za posjetitelje te dostupni samo za znanstvena istraživanja.”</a:t>
            </a:r>
          </a:p>
          <a:p>
            <a:pPr algn="just"/>
            <a:r>
              <a:rPr lang="hr-HR" dirty="0" smtClean="0"/>
              <a:t>plantea.com.hr /nacionalni-park-sjeverni-</a:t>
            </a:r>
            <a:r>
              <a:rPr lang="hr-HR" dirty="0" err="1" smtClean="0"/>
              <a:t>velebit</a:t>
            </a:r>
            <a:r>
              <a:rPr lang="hr-HR" dirty="0" smtClean="0"/>
              <a:t>/ </a:t>
            </a:r>
            <a:endParaRPr lang="hr-HR" dirty="0"/>
          </a:p>
        </p:txBody>
      </p:sp>
    </p:spTree>
    <p:extLst>
      <p:ext uri="{BB962C8B-B14F-4D97-AF65-F5344CB8AC3E}">
        <p14:creationId xmlns:p14="http://schemas.microsoft.com/office/powerpoint/2010/main" val="2811996498"/>
      </p:ext>
    </p:extLst>
  </p:cSld>
  <p:clrMapOvr>
    <a:masterClrMapping/>
  </p:clrMapOvr>
  <mc:AlternateContent xmlns:mc="http://schemas.openxmlformats.org/markup-compatibility/2006">
    <mc:Choice xmlns:p14="http://schemas.microsoft.com/office/powerpoint/2010/main" Requires="p14">
      <p:transition spd="slow" p14:dur="2000" advTm="544"/>
    </mc:Choice>
    <mc:Fallback>
      <p:transition spd="slow" advTm="544"/>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VELEBITSKA DEGENIJA</a:t>
            </a:r>
            <a:endParaRPr lang="hr-HR" dirty="0"/>
          </a:p>
        </p:txBody>
      </p:sp>
      <p:pic>
        <p:nvPicPr>
          <p:cNvPr id="4" name="Rezervirano mjesto sadržaja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2983230" y="2557460"/>
            <a:ext cx="6446519" cy="3580447"/>
          </a:xfrm>
        </p:spPr>
      </p:pic>
    </p:spTree>
    <p:extLst>
      <p:ext uri="{BB962C8B-B14F-4D97-AF65-F5344CB8AC3E}">
        <p14:creationId xmlns:p14="http://schemas.microsoft.com/office/powerpoint/2010/main" val="848529611"/>
      </p:ext>
    </p:extLst>
  </p:cSld>
  <p:clrMapOvr>
    <a:masterClrMapping/>
  </p:clrMapOvr>
  <mc:AlternateContent xmlns:mc="http://schemas.openxmlformats.org/markup-compatibility/2006">
    <mc:Choice xmlns:p14="http://schemas.microsoft.com/office/powerpoint/2010/main" Requires="p14">
      <p:transition spd="slow" p14:dur="2000" advTm="536"/>
    </mc:Choice>
    <mc:Fallback>
      <p:transition spd="slow" advTm="536"/>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ŽIVOTINJE NA SJEVERU VELEBITA</a:t>
            </a:r>
            <a:endParaRPr lang="hr-HR" dirty="0"/>
          </a:p>
        </p:txBody>
      </p:sp>
      <p:sp>
        <p:nvSpPr>
          <p:cNvPr id="3" name="Rezervirano mjesto sadržaja 2"/>
          <p:cNvSpPr>
            <a:spLocks noGrp="1"/>
          </p:cNvSpPr>
          <p:nvPr>
            <p:ph idx="1"/>
          </p:nvPr>
        </p:nvSpPr>
        <p:spPr/>
        <p:txBody>
          <a:bodyPr/>
          <a:lstStyle/>
          <a:p>
            <a:r>
              <a:rPr lang="hr-HR" dirty="0" smtClean="0"/>
              <a:t>Na malom području sjevernog Velebita žive raznolike životinjske vrste.</a:t>
            </a:r>
          </a:p>
          <a:p>
            <a:r>
              <a:rPr lang="hr-HR" dirty="0" smtClean="0"/>
              <a:t>U Nacionalnom parku postoji: 6 vrsta vodozemaca, 16 vrsta gmazova, stotinjak vrsta ptica i 40 vrsta sisavaca. </a:t>
            </a:r>
          </a:p>
          <a:p>
            <a:r>
              <a:rPr lang="hr-HR" dirty="0" smtClean="0"/>
              <a:t>Očuvane šume prirodno su stanište velikih zvijeri: medvjeda, risa i vuka. </a:t>
            </a:r>
          </a:p>
          <a:p>
            <a:r>
              <a:rPr lang="hr-HR" dirty="0" smtClean="0"/>
              <a:t>Medvjed je kao sisavac u Hrvatskoj zaštićena vrsta. Obitava u šumovitim predjelima na sjevernom </a:t>
            </a:r>
            <a:r>
              <a:rPr lang="hr-HR" dirty="0"/>
              <a:t>V</a:t>
            </a:r>
            <a:r>
              <a:rPr lang="hr-HR" dirty="0" smtClean="0"/>
              <a:t>elebitu.</a:t>
            </a:r>
            <a:endParaRPr lang="hr-HR" dirty="0"/>
          </a:p>
        </p:txBody>
      </p:sp>
    </p:spTree>
    <p:extLst>
      <p:ext uri="{BB962C8B-B14F-4D97-AF65-F5344CB8AC3E}">
        <p14:creationId xmlns:p14="http://schemas.microsoft.com/office/powerpoint/2010/main" val="2714499344"/>
      </p:ext>
    </p:extLst>
  </p:cSld>
  <p:clrMapOvr>
    <a:masterClrMapping/>
  </p:clrMapOvr>
  <mc:AlternateContent xmlns:mc="http://schemas.openxmlformats.org/markup-compatibility/2006">
    <mc:Choice xmlns:p14="http://schemas.microsoft.com/office/powerpoint/2010/main" Requires="p14">
      <p:transition spd="slow" p14:dur="2000" advTm="568"/>
    </mc:Choice>
    <mc:Fallback>
      <p:transition spd="slow" advTm="568"/>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VELEBITSKI MEDVJED</a:t>
            </a:r>
            <a:endParaRPr lang="hr-HR" dirty="0"/>
          </a:p>
        </p:txBody>
      </p:sp>
      <p:pic>
        <p:nvPicPr>
          <p:cNvPr id="4" name="Rezervirano mjesto sadržaja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3017520" y="2557461"/>
            <a:ext cx="5932170" cy="3534728"/>
          </a:xfrm>
        </p:spPr>
      </p:pic>
    </p:spTree>
    <p:extLst>
      <p:ext uri="{BB962C8B-B14F-4D97-AF65-F5344CB8AC3E}">
        <p14:creationId xmlns:p14="http://schemas.microsoft.com/office/powerpoint/2010/main" val="3249022671"/>
      </p:ext>
    </p:extLst>
  </p:cSld>
  <p:clrMapOvr>
    <a:masterClrMapping/>
  </p:clrMapOvr>
  <mc:AlternateContent xmlns:mc="http://schemas.openxmlformats.org/markup-compatibility/2006">
    <mc:Choice xmlns:p14="http://schemas.microsoft.com/office/powerpoint/2010/main" Requires="p14">
      <p:transition spd="slow" p14:dur="2000" advTm="512"/>
    </mc:Choice>
    <mc:Fallback>
      <p:transition spd="slow" advTm="512"/>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VUK U VELEBITSKIM ŠUMAMA</a:t>
            </a:r>
            <a:endParaRPr lang="hr-HR" dirty="0"/>
          </a:p>
        </p:txBody>
      </p:sp>
      <p:sp>
        <p:nvSpPr>
          <p:cNvPr id="3" name="Rezervirano mjesto sadržaja 2"/>
          <p:cNvSpPr>
            <a:spLocks noGrp="1"/>
          </p:cNvSpPr>
          <p:nvPr>
            <p:ph idx="1"/>
          </p:nvPr>
        </p:nvSpPr>
        <p:spPr/>
        <p:txBody>
          <a:bodyPr/>
          <a:lstStyle/>
          <a:p>
            <a:r>
              <a:rPr lang="hr-HR" dirty="0" smtClean="0"/>
              <a:t>Vuk na sjeveru Velebita obitava na većim šumskim predjelima. Na širem području Parka kreće se jedan čopor vukova. </a:t>
            </a:r>
          </a:p>
          <a:p>
            <a:r>
              <a:rPr lang="hr-HR" dirty="0" smtClean="0"/>
              <a:t>Vuk je strogo zaštićena vrsta ugroženih sisavaca Hrvatske zbog opasnosti od istrebljenja.</a:t>
            </a:r>
          </a:p>
          <a:p>
            <a:pPr algn="just"/>
            <a:r>
              <a:rPr lang="hr-HR" dirty="0" smtClean="0"/>
              <a:t>Nastanjuje udaljene i nepristupačne šumske prostore na većim visinama.</a:t>
            </a:r>
            <a:endParaRPr lang="hr-HR" dirty="0"/>
          </a:p>
        </p:txBody>
      </p:sp>
    </p:spTree>
    <p:extLst>
      <p:ext uri="{BB962C8B-B14F-4D97-AF65-F5344CB8AC3E}">
        <p14:creationId xmlns:p14="http://schemas.microsoft.com/office/powerpoint/2010/main" val="1524938859"/>
      </p:ext>
    </p:extLst>
  </p:cSld>
  <p:clrMapOvr>
    <a:masterClrMapping/>
  </p:clrMapOvr>
  <mc:AlternateContent xmlns:mc="http://schemas.openxmlformats.org/markup-compatibility/2006">
    <mc:Choice xmlns:p14="http://schemas.microsoft.com/office/powerpoint/2010/main" Requires="p14">
      <p:transition spd="slow" p14:dur="2000" advTm="528"/>
    </mc:Choice>
    <mc:Fallback>
      <p:transition spd="slow" advTm="528"/>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VUK NA VELEBITU</a:t>
            </a:r>
            <a:endParaRPr lang="hr-HR" dirty="0"/>
          </a:p>
        </p:txBody>
      </p:sp>
      <p:pic>
        <p:nvPicPr>
          <p:cNvPr id="4" name="Rezervirano mjesto sadržaja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867626" y="1787369"/>
            <a:ext cx="3637598" cy="5177790"/>
          </a:xfrm>
        </p:spPr>
      </p:pic>
    </p:spTree>
    <p:extLst>
      <p:ext uri="{BB962C8B-B14F-4D97-AF65-F5344CB8AC3E}">
        <p14:creationId xmlns:p14="http://schemas.microsoft.com/office/powerpoint/2010/main" val="1864362587"/>
      </p:ext>
    </p:extLst>
  </p:cSld>
  <p:clrMapOvr>
    <a:masterClrMapping/>
  </p:clrMapOvr>
  <mc:AlternateContent xmlns:mc="http://schemas.openxmlformats.org/markup-compatibility/2006">
    <mc:Choice xmlns:p14="http://schemas.microsoft.com/office/powerpoint/2010/main" Requires="p14">
      <p:transition spd="slow" p14:dur="2000" advTm="504"/>
    </mc:Choice>
    <mc:Fallback>
      <p:transition spd="slow" advTm="504"/>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VELEBITSKA DIVOKOZA</a:t>
            </a:r>
            <a:endParaRPr lang="hr-HR" dirty="0"/>
          </a:p>
        </p:txBody>
      </p:sp>
      <p:sp>
        <p:nvSpPr>
          <p:cNvPr id="3" name="Rezervirano mjesto sadržaja 2"/>
          <p:cNvSpPr>
            <a:spLocks noGrp="1"/>
          </p:cNvSpPr>
          <p:nvPr>
            <p:ph idx="1"/>
          </p:nvPr>
        </p:nvSpPr>
        <p:spPr/>
        <p:txBody>
          <a:bodyPr/>
          <a:lstStyle/>
          <a:p>
            <a:pPr algn="just"/>
            <a:r>
              <a:rPr lang="hr-HR" dirty="0" smtClean="0"/>
              <a:t>Divokoza je prije 30 godina ponovno naseljena na planinske vrhunce Parka.  Snažne je građe, okretna i gipka, gracioznih pokreta. </a:t>
            </a:r>
          </a:p>
          <a:p>
            <a:pPr algn="just"/>
            <a:r>
              <a:rPr lang="hr-HR" dirty="0" smtClean="0"/>
              <a:t>Ženke žive u ženskim krdima, a mužjaci pojedinačno. Oprezna je i plaha. U Hrvatskoj je divokoza zaštićena vrsta.</a:t>
            </a:r>
            <a:endParaRPr lang="hr-HR" dirty="0"/>
          </a:p>
        </p:txBody>
      </p:sp>
    </p:spTree>
    <p:extLst>
      <p:ext uri="{BB962C8B-B14F-4D97-AF65-F5344CB8AC3E}">
        <p14:creationId xmlns:p14="http://schemas.microsoft.com/office/powerpoint/2010/main" val="745493575"/>
      </p:ext>
    </p:extLst>
  </p:cSld>
  <p:clrMapOvr>
    <a:masterClrMapping/>
  </p:clrMapOvr>
  <mc:AlternateContent xmlns:mc="http://schemas.openxmlformats.org/markup-compatibility/2006">
    <mc:Choice xmlns:p14="http://schemas.microsoft.com/office/powerpoint/2010/main" Requires="p14">
      <p:transition spd="slow" p14:dur="2000" advTm="552"/>
    </mc:Choice>
    <mc:Fallback>
      <p:transition spd="slow" advTm="552"/>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smtClean="0"/>
              <a:t>DIVOKOZA NA PADINAMA VELEBITA</a:t>
            </a:r>
            <a:endParaRPr lang="hr-HR" dirty="0"/>
          </a:p>
        </p:txBody>
      </p:sp>
      <p:pic>
        <p:nvPicPr>
          <p:cNvPr id="4" name="Rezervirano mjesto sadržaja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4239101" y="2307434"/>
            <a:ext cx="3580448" cy="4080510"/>
          </a:xfrm>
        </p:spPr>
      </p:pic>
    </p:spTree>
    <p:extLst>
      <p:ext uri="{BB962C8B-B14F-4D97-AF65-F5344CB8AC3E}">
        <p14:creationId xmlns:p14="http://schemas.microsoft.com/office/powerpoint/2010/main" val="2744782815"/>
      </p:ext>
    </p:extLst>
  </p:cSld>
  <p:clrMapOvr>
    <a:masterClrMapping/>
  </p:clrMapOvr>
  <mc:AlternateContent xmlns:mc="http://schemas.openxmlformats.org/markup-compatibility/2006">
    <mc:Choice xmlns:p14="http://schemas.microsoft.com/office/powerpoint/2010/main" Requires="p14">
      <p:transition spd="slow" p14:dur="2000" advTm="552"/>
    </mc:Choice>
    <mc:Fallback>
      <p:transition spd="slow" advTm="552"/>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PTIČJI SVIJET</a:t>
            </a:r>
            <a:endParaRPr lang="hr-HR" dirty="0"/>
          </a:p>
        </p:txBody>
      </p:sp>
      <p:sp>
        <p:nvSpPr>
          <p:cNvPr id="3" name="Rezervirano mjesto sadržaja 2"/>
          <p:cNvSpPr>
            <a:spLocks noGrp="1"/>
          </p:cNvSpPr>
          <p:nvPr>
            <p:ph idx="1"/>
          </p:nvPr>
        </p:nvSpPr>
        <p:spPr/>
        <p:txBody>
          <a:bodyPr/>
          <a:lstStyle/>
          <a:p>
            <a:pPr algn="just"/>
            <a:r>
              <a:rPr lang="hr-HR" dirty="0" smtClean="0"/>
              <a:t>U Parku prirode Sjeverni Velebit postoji stotinjak ptičjih vrsta. Zaštićeno je 90 vrsta, a 30 je vrsta gnjezdarica na Crvenom popisu ugroženih ptica Hrvatske. </a:t>
            </a:r>
          </a:p>
          <a:p>
            <a:pPr algn="just"/>
            <a:r>
              <a:rPr lang="hr-HR" dirty="0" smtClean="0"/>
              <a:t>Zanimljive ptičje vrste su: tetrijeb gluhan, gorski zvižduk, škanjac, planinski ćuk, sova ušara, jastreb, planinski djetlić, žutokljuna galica, suri orao, pupavac, gavran i druge. Ugrožene grabljivice su orao i vjetruša. </a:t>
            </a:r>
          </a:p>
          <a:p>
            <a:pPr algn="just"/>
            <a:r>
              <a:rPr lang="hr-HR" dirty="0" smtClean="0"/>
              <a:t>Velika je očuvanost eko sustava što pogoduje očuvanosti šuma, životinja i ptica Parka.</a:t>
            </a:r>
            <a:endParaRPr lang="hr-HR" dirty="0"/>
          </a:p>
        </p:txBody>
      </p:sp>
    </p:spTree>
    <p:extLst>
      <p:ext uri="{BB962C8B-B14F-4D97-AF65-F5344CB8AC3E}">
        <p14:creationId xmlns:p14="http://schemas.microsoft.com/office/powerpoint/2010/main" val="3288452150"/>
      </p:ext>
    </p:extLst>
  </p:cSld>
  <p:clrMapOvr>
    <a:masterClrMapping/>
  </p:clrMapOvr>
  <mc:AlternateContent xmlns:mc="http://schemas.openxmlformats.org/markup-compatibility/2006">
    <mc:Choice xmlns:p14="http://schemas.microsoft.com/office/powerpoint/2010/main" Requires="p14">
      <p:transition spd="slow" p14:dur="2000" advTm="464"/>
    </mc:Choice>
    <mc:Fallback>
      <p:transition spd="slow" advTm="464"/>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SURI ORAO </a:t>
            </a:r>
            <a:endParaRPr lang="hr-HR" dirty="0"/>
          </a:p>
        </p:txBody>
      </p:sp>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0290" y="2526030"/>
            <a:ext cx="6915150" cy="3669029"/>
          </a:xfrm>
        </p:spPr>
      </p:pic>
    </p:spTree>
    <p:extLst>
      <p:ext uri="{BB962C8B-B14F-4D97-AF65-F5344CB8AC3E}">
        <p14:creationId xmlns:p14="http://schemas.microsoft.com/office/powerpoint/2010/main" val="1868320416"/>
      </p:ext>
    </p:extLst>
  </p:cSld>
  <p:clrMapOvr>
    <a:masterClrMapping/>
  </p:clrMapOvr>
  <mc:AlternateContent xmlns:mc="http://schemas.openxmlformats.org/markup-compatibility/2006">
    <mc:Choice xmlns:p14="http://schemas.microsoft.com/office/powerpoint/2010/main" Requires="p14">
      <p:transition spd="slow" p14:dur="2000" advTm="480"/>
    </mc:Choice>
    <mc:Fallback>
      <p:transition spd="slow" advTm="48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VELEBITSKI MASIV</a:t>
            </a:r>
            <a:endParaRPr lang="hr-HR" dirty="0"/>
          </a:p>
        </p:txBody>
      </p:sp>
      <p:sp>
        <p:nvSpPr>
          <p:cNvPr id="3" name="Rezervirano mjesto sadržaja 2"/>
          <p:cNvSpPr>
            <a:spLocks noGrp="1"/>
          </p:cNvSpPr>
          <p:nvPr>
            <p:ph idx="1"/>
          </p:nvPr>
        </p:nvSpPr>
        <p:spPr/>
        <p:txBody>
          <a:bodyPr>
            <a:normAutofit fontScale="92500" lnSpcReduction="20000"/>
          </a:bodyPr>
          <a:lstStyle/>
          <a:p>
            <a:pPr algn="just"/>
            <a:r>
              <a:rPr lang="hr-HR" dirty="0" smtClean="0"/>
              <a:t>„Velebitski masiv je najduža (145 km), a po nadmorskoj visini četvrta planina u Hrvatskoj. Niži je od planina u Zagori – Dinare (1831 m), Kamešnice (1809 m) i Biokova (1762 m).</a:t>
            </a:r>
          </a:p>
          <a:p>
            <a:pPr algn="just"/>
            <a:r>
              <a:rPr lang="hr-HR" dirty="0" smtClean="0"/>
              <a:t>Širine je od 10 do 30 km, a površina mu je oko 2200 km kvadratnih, a najviši je vrh Vaganski vrh (1757 m). Pripada Dinarskome gorju. </a:t>
            </a:r>
          </a:p>
          <a:p>
            <a:pPr algn="just"/>
            <a:r>
              <a:rPr lang="hr-HR" dirty="0" smtClean="0"/>
              <a:t>Velebit se pruža uzduž Velebitskog kanala, dijela Jadranskog mora, od prijevoja Vratnik iznad Senja na sjeverozapadu do kanjona rijeke Zrmanje na jugoistoku. S kopnene ga strane okružuju Gacko, Ličko i Gračačko polje okruženo rijekama, Gacka i Lika.”</a:t>
            </a:r>
          </a:p>
          <a:p>
            <a:pPr algn="just"/>
            <a:r>
              <a:rPr lang="hr-HR" dirty="0" smtClean="0"/>
              <a:t>www.wikipedia.hr </a:t>
            </a:r>
            <a:endParaRPr lang="hr-HR" dirty="0"/>
          </a:p>
        </p:txBody>
      </p:sp>
    </p:spTree>
    <p:extLst>
      <p:ext uri="{BB962C8B-B14F-4D97-AF65-F5344CB8AC3E}">
        <p14:creationId xmlns:p14="http://schemas.microsoft.com/office/powerpoint/2010/main" val="1863993728"/>
      </p:ext>
    </p:extLst>
  </p:cSld>
  <p:clrMapOvr>
    <a:masterClrMapping/>
  </p:clrMapOvr>
  <mc:AlternateContent xmlns:mc="http://schemas.openxmlformats.org/markup-compatibility/2006">
    <mc:Choice xmlns:p14="http://schemas.microsoft.com/office/powerpoint/2010/main" Requires="p14">
      <p:transition spd="slow" p14:dur="2000" advTm="899"/>
    </mc:Choice>
    <mc:Fallback>
      <p:transition spd="slow" advTm="899"/>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JUŽNI VELEBIT</a:t>
            </a:r>
            <a:endParaRPr lang="hr-HR" dirty="0"/>
          </a:p>
        </p:txBody>
      </p:sp>
      <p:sp>
        <p:nvSpPr>
          <p:cNvPr id="3" name="Rezervirano mjesto sadržaja 2"/>
          <p:cNvSpPr>
            <a:spLocks noGrp="1"/>
          </p:cNvSpPr>
          <p:nvPr>
            <p:ph idx="1"/>
          </p:nvPr>
        </p:nvSpPr>
        <p:spPr/>
        <p:txBody>
          <a:bodyPr>
            <a:normAutofit fontScale="62500" lnSpcReduction="20000"/>
          </a:bodyPr>
          <a:lstStyle/>
          <a:p>
            <a:r>
              <a:rPr lang="hr-HR" dirty="0" smtClean="0"/>
              <a:t>„Na sjeverozapadu južni Velebit započinje na prijevoju Baške Oštarije te završava na prijevoju Mali Alan na jugoistoku. </a:t>
            </a:r>
          </a:p>
          <a:p>
            <a:pPr algn="just"/>
            <a:r>
              <a:rPr lang="hr-HR" dirty="0" smtClean="0"/>
              <a:t>Jedan se od nizova gorskih vrhova proteže primorskom stranom, a drugi ličkom koja je šumovita, dok je primorska strana bez šume i bujne vegetacije. </a:t>
            </a:r>
          </a:p>
          <a:p>
            <a:pPr algn="just"/>
            <a:r>
              <a:rPr lang="hr-HR" dirty="0" smtClean="0"/>
              <a:t>Na jugoistočnom dijelu južnog Velebita su najviši velebitski vrhovi, Vaganski vrh (1758 m) i Sveto brdo (1751 m).</a:t>
            </a:r>
          </a:p>
          <a:p>
            <a:pPr algn="just"/>
            <a:r>
              <a:rPr lang="hr-HR" dirty="0" smtClean="0"/>
              <a:t>Šumske su ceste izgrađene na nekim dijelovima južnog Velebita s ličke strane.</a:t>
            </a:r>
          </a:p>
          <a:p>
            <a:pPr algn="just"/>
            <a:r>
              <a:rPr lang="hr-HR" dirty="0" smtClean="0"/>
              <a:t>Obilježena visinska staza vodi od </a:t>
            </a:r>
            <a:r>
              <a:rPr lang="hr-HR" dirty="0" err="1" smtClean="0"/>
              <a:t>Baških</a:t>
            </a:r>
            <a:r>
              <a:rPr lang="hr-HR" dirty="0" smtClean="0"/>
              <a:t> Oštarija  prema </a:t>
            </a:r>
            <a:r>
              <a:rPr lang="hr-HR" dirty="0" err="1" smtClean="0"/>
              <a:t>Šugarskoj</a:t>
            </a:r>
            <a:r>
              <a:rPr lang="hr-HR" dirty="0" smtClean="0"/>
              <a:t> dolini. </a:t>
            </a:r>
          </a:p>
          <a:p>
            <a:pPr algn="just"/>
            <a:r>
              <a:rPr lang="hr-HR" dirty="0" err="1" smtClean="0"/>
              <a:t>Ramino</a:t>
            </a:r>
            <a:r>
              <a:rPr lang="hr-HR" dirty="0" smtClean="0"/>
              <a:t> korito kroz koje prolazi lijeva visinska staza velika je šumovita udolina dužine 4 km gdje su kameni kukovi bez vegetacije.  </a:t>
            </a:r>
          </a:p>
          <a:p>
            <a:pPr algn="just"/>
            <a:r>
              <a:rPr lang="hr-HR" dirty="0" err="1" smtClean="0"/>
              <a:t>Šugarska</a:t>
            </a:r>
            <a:r>
              <a:rPr lang="hr-HR" dirty="0" smtClean="0"/>
              <a:t> dolina poznata je po velebitskoj degeniji, tercijarnom endemu, otkrivenom 1907. Ime je dobila po mađarskom botaničaru </a:t>
            </a:r>
            <a:r>
              <a:rPr lang="hr-HR" dirty="0" err="1" smtClean="0"/>
              <a:t>Degenu</a:t>
            </a:r>
            <a:r>
              <a:rPr lang="hr-HR" dirty="0" smtClean="0"/>
              <a:t> koji je istraživao </a:t>
            </a:r>
            <a:r>
              <a:rPr lang="hr-HR" sz="2000" dirty="0" smtClean="0"/>
              <a:t>velebitsku floru.”</a:t>
            </a:r>
          </a:p>
          <a:p>
            <a:pPr algn="just"/>
            <a:r>
              <a:rPr lang="hr-HR" sz="2000" dirty="0" smtClean="0"/>
              <a:t>(Ekološki glasnik: 15 – 20)</a:t>
            </a:r>
            <a:endParaRPr lang="hr-HR" dirty="0"/>
          </a:p>
        </p:txBody>
      </p:sp>
    </p:spTree>
    <p:extLst>
      <p:ext uri="{BB962C8B-B14F-4D97-AF65-F5344CB8AC3E}">
        <p14:creationId xmlns:p14="http://schemas.microsoft.com/office/powerpoint/2010/main" val="1937714864"/>
      </p:ext>
    </p:extLst>
  </p:cSld>
  <p:clrMapOvr>
    <a:masterClrMapping/>
  </p:clrMapOvr>
  <mc:AlternateContent xmlns:mc="http://schemas.openxmlformats.org/markup-compatibility/2006">
    <mc:Choice xmlns:p14="http://schemas.microsoft.com/office/powerpoint/2010/main" Requires="p14">
      <p:transition spd="slow" p14:dur="2000" advTm="464"/>
    </mc:Choice>
    <mc:Fallback>
      <p:transition spd="slow" advTm="464"/>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VAGANSKI VRH I SVETO BRDO</a:t>
            </a:r>
            <a:endParaRPr lang="hr-HR" dirty="0"/>
          </a:p>
        </p:txBody>
      </p:sp>
      <p:sp>
        <p:nvSpPr>
          <p:cNvPr id="3" name="Rezervirano mjesto sadržaja 2"/>
          <p:cNvSpPr>
            <a:spLocks noGrp="1"/>
          </p:cNvSpPr>
          <p:nvPr>
            <p:ph idx="1"/>
          </p:nvPr>
        </p:nvSpPr>
        <p:spPr/>
        <p:txBody>
          <a:bodyPr/>
          <a:lstStyle/>
          <a:p>
            <a:r>
              <a:rPr lang="hr-HR" dirty="0" smtClean="0"/>
              <a:t>Gorski vrhovi na sjeverozapadu počinju na crti Velika Paklenica s primorske strane, a završavaju na obroncima Svetog brda. </a:t>
            </a:r>
          </a:p>
          <a:p>
            <a:r>
              <a:rPr lang="hr-HR" dirty="0" smtClean="0"/>
              <a:t>Udoline i ponikve, planinska jezera, špilje i ponori prirodna su obilježja toga područja. </a:t>
            </a:r>
          </a:p>
          <a:p>
            <a:r>
              <a:rPr lang="hr-HR" dirty="0" smtClean="0"/>
              <a:t>Sa Zoranić vrha pruža se lijep vidik na Veliku Paklenicu.</a:t>
            </a:r>
          </a:p>
          <a:p>
            <a:pPr marL="0" indent="0">
              <a:buNone/>
            </a:pPr>
            <a:r>
              <a:rPr lang="hr-HR" dirty="0"/>
              <a:t> </a:t>
            </a:r>
            <a:r>
              <a:rPr lang="hr-HR" dirty="0" smtClean="0"/>
              <a:t>   </a:t>
            </a:r>
            <a:endParaRPr lang="hr-HR" dirty="0"/>
          </a:p>
        </p:txBody>
      </p:sp>
    </p:spTree>
    <p:extLst>
      <p:ext uri="{BB962C8B-B14F-4D97-AF65-F5344CB8AC3E}">
        <p14:creationId xmlns:p14="http://schemas.microsoft.com/office/powerpoint/2010/main" val="766398255"/>
      </p:ext>
    </p:extLst>
  </p:cSld>
  <p:clrMapOvr>
    <a:masterClrMapping/>
  </p:clrMapOvr>
  <mc:AlternateContent xmlns:mc="http://schemas.openxmlformats.org/markup-compatibility/2006">
    <mc:Choice xmlns:p14="http://schemas.microsoft.com/office/powerpoint/2010/main" Requires="p14">
      <p:transition spd="slow" p14:dur="2000" advTm="520"/>
    </mc:Choice>
    <mc:Fallback>
      <p:transition spd="slow" advTm="52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SLIKOVITOST VAGANSKOG VRHA</a:t>
            </a:r>
            <a:endParaRPr lang="hr-HR" dirty="0"/>
          </a:p>
        </p:txBody>
      </p:sp>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60420" y="2548890"/>
            <a:ext cx="4514850" cy="3554730"/>
          </a:xfrm>
        </p:spPr>
      </p:pic>
    </p:spTree>
    <p:extLst>
      <p:ext uri="{BB962C8B-B14F-4D97-AF65-F5344CB8AC3E}">
        <p14:creationId xmlns:p14="http://schemas.microsoft.com/office/powerpoint/2010/main" val="197978237"/>
      </p:ext>
    </p:extLst>
  </p:cSld>
  <p:clrMapOvr>
    <a:masterClrMapping/>
  </p:clrMapOvr>
  <mc:AlternateContent xmlns:mc="http://schemas.openxmlformats.org/markup-compatibility/2006">
    <mc:Choice xmlns:p14="http://schemas.microsoft.com/office/powerpoint/2010/main" Requires="p14">
      <p:transition spd="slow" p14:dur="2000" advTm="512"/>
    </mc:Choice>
    <mc:Fallback>
      <p:transition spd="slow" advTm="512"/>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LITERATURA</a:t>
            </a:r>
            <a:endParaRPr lang="hr-HR" dirty="0"/>
          </a:p>
        </p:txBody>
      </p:sp>
      <p:sp>
        <p:nvSpPr>
          <p:cNvPr id="3" name="Rezervirano mjesto sadržaja 2"/>
          <p:cNvSpPr>
            <a:spLocks noGrp="1"/>
          </p:cNvSpPr>
          <p:nvPr>
            <p:ph idx="1"/>
          </p:nvPr>
        </p:nvSpPr>
        <p:spPr/>
        <p:txBody>
          <a:bodyPr>
            <a:normAutofit/>
          </a:bodyPr>
          <a:lstStyle/>
          <a:p>
            <a:pPr algn="just"/>
            <a:r>
              <a:rPr lang="hr-HR" dirty="0"/>
              <a:t>D</a:t>
            </a:r>
            <a:r>
              <a:rPr lang="hr-HR" dirty="0" smtClean="0"/>
              <a:t>igitalni i tiskani izvori informacija iz školske knjižnice:</a:t>
            </a:r>
          </a:p>
          <a:p>
            <a:pPr algn="just"/>
            <a:r>
              <a:rPr lang="hr-HR" dirty="0" smtClean="0">
                <a:hlinkClick r:id="rId2"/>
              </a:rPr>
              <a:t>www.wikipedia.hr</a:t>
            </a:r>
            <a:endParaRPr lang="hr-HR" dirty="0" smtClean="0"/>
          </a:p>
          <a:p>
            <a:pPr algn="just"/>
            <a:r>
              <a:rPr lang="hr-HR" dirty="0" smtClean="0"/>
              <a:t>plantea.com.hr/nacionalni-park-sjeverni-</a:t>
            </a:r>
            <a:r>
              <a:rPr lang="hr-HR" dirty="0" err="1" smtClean="0"/>
              <a:t>velebit</a:t>
            </a:r>
            <a:r>
              <a:rPr lang="hr-HR" dirty="0" smtClean="0"/>
              <a:t>/</a:t>
            </a:r>
          </a:p>
          <a:p>
            <a:pPr algn="just"/>
            <a:r>
              <a:rPr lang="hr-HR" dirty="0" err="1" smtClean="0"/>
              <a:t>Rac</a:t>
            </a:r>
            <a:r>
              <a:rPr lang="hr-HR" dirty="0" smtClean="0"/>
              <a:t>, Krunoslav (2010.): Velebit, iskustvo planine, Profil (62-63)</a:t>
            </a:r>
          </a:p>
          <a:p>
            <a:pPr algn="just"/>
            <a:r>
              <a:rPr lang="hr-HR" dirty="0" smtClean="0"/>
              <a:t>Božičević, Srećko-Prpić, Branislav (1996.): Prirodna baština Hrvatske (35)</a:t>
            </a:r>
          </a:p>
          <a:p>
            <a:pPr algn="just"/>
            <a:r>
              <a:rPr lang="hr-HR" dirty="0" smtClean="0"/>
              <a:t>Pelivan, Ante (2002.): Ekološki glasnik br. 6, časopis o prirodi (25-26</a:t>
            </a:r>
            <a:r>
              <a:rPr lang="hr-HR" dirty="0"/>
              <a:t>)</a:t>
            </a:r>
            <a:endParaRPr lang="hr-HR" dirty="0" smtClean="0"/>
          </a:p>
        </p:txBody>
      </p:sp>
    </p:spTree>
    <p:extLst>
      <p:ext uri="{BB962C8B-B14F-4D97-AF65-F5344CB8AC3E}">
        <p14:creationId xmlns:p14="http://schemas.microsoft.com/office/powerpoint/2010/main" val="4212138324"/>
      </p:ext>
    </p:extLst>
  </p:cSld>
  <p:clrMapOvr>
    <a:masterClrMapping/>
  </p:clrMapOvr>
  <mc:AlternateContent xmlns:mc="http://schemas.openxmlformats.org/markup-compatibility/2006">
    <mc:Choice xmlns:p14="http://schemas.microsoft.com/office/powerpoint/2010/main" Requires="p14">
      <p:transition spd="slow" p14:dur="2000" advTm="520"/>
    </mc:Choice>
    <mc:Fallback>
      <p:transition spd="slow" advTm="52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PODRUČJA VELEBITA</a:t>
            </a:r>
            <a:endParaRPr lang="hr-HR" dirty="0"/>
          </a:p>
        </p:txBody>
      </p:sp>
      <p:sp>
        <p:nvSpPr>
          <p:cNvPr id="3" name="Rezervirano mjesto sadržaja 2"/>
          <p:cNvSpPr>
            <a:spLocks noGrp="1"/>
          </p:cNvSpPr>
          <p:nvPr>
            <p:ph idx="1"/>
          </p:nvPr>
        </p:nvSpPr>
        <p:spPr/>
        <p:txBody>
          <a:bodyPr>
            <a:normAutofit fontScale="62500" lnSpcReduction="20000"/>
          </a:bodyPr>
          <a:lstStyle/>
          <a:p>
            <a:pPr algn="just"/>
            <a:r>
              <a:rPr lang="hr-HR" dirty="0" smtClean="0"/>
              <a:t>„SJEVERNI VELEBIT započinje na prijevoju Vratnik i završava na prijevoju Veliki Alan iznad primorskog naselja </a:t>
            </a:r>
            <a:r>
              <a:rPr lang="hr-HR" dirty="0" err="1"/>
              <a:t>J</a:t>
            </a:r>
            <a:r>
              <a:rPr lang="hr-HR" dirty="0" err="1" smtClean="0"/>
              <a:t>ablanac</a:t>
            </a:r>
            <a:r>
              <a:rPr lang="hr-HR" dirty="0" smtClean="0"/>
              <a:t>. Dužine je oko 31 km, a najveće širine do 30 km. </a:t>
            </a:r>
          </a:p>
          <a:p>
            <a:pPr algn="just"/>
            <a:r>
              <a:rPr lang="hr-HR" dirty="0" smtClean="0"/>
              <a:t>SREDNJI VELEBIT završava na prijevoju </a:t>
            </a:r>
            <a:r>
              <a:rPr lang="hr-HR" dirty="0" err="1" smtClean="0"/>
              <a:t>Oštarijska</a:t>
            </a:r>
            <a:r>
              <a:rPr lang="hr-HR" dirty="0" smtClean="0"/>
              <a:t> vrata preko kojeg vodi cesta Karlobag – Gospić. Dužine je oko 24 km, a najveće širine do 20 km.</a:t>
            </a:r>
          </a:p>
          <a:p>
            <a:pPr algn="just"/>
            <a:r>
              <a:rPr lang="hr-HR" dirty="0" smtClean="0"/>
              <a:t>JUŽNI VELEBIT završava na prijevoju Mali Alan, na staroj cesti koja spaja Obrovac i Lovrinac. Dužine je oko 46 km, a najmanje širine oko 10 km.</a:t>
            </a:r>
          </a:p>
          <a:p>
            <a:pPr algn="just"/>
            <a:r>
              <a:rPr lang="hr-HR" dirty="0" smtClean="0"/>
              <a:t>JUGOISTOČNI VELEBIT započinje na istom prijevoju, a završava uz kanjon rijeke Zrmanje. Dužine je oko 40 km.</a:t>
            </a:r>
          </a:p>
          <a:p>
            <a:pPr algn="just"/>
            <a:r>
              <a:rPr lang="hr-HR" dirty="0" smtClean="0"/>
              <a:t>Podjela se osniva na zemljopisnim, morfološkim, reljefnim i biološkim posebnostima pojedinih velebitskih dijelova. Crte podjele idu duž prijevoja preko kojih ceste spajaju unutrašnjost s priobaljem. </a:t>
            </a:r>
          </a:p>
          <a:p>
            <a:pPr algn="just"/>
            <a:r>
              <a:rPr lang="hr-HR" dirty="0" smtClean="0"/>
              <a:t>Područje planine zaštićeno je kao park prirode, a Sjeverni Velebit i Paklenica proglašeni su nacionalnim parkovima.”</a:t>
            </a:r>
          </a:p>
          <a:p>
            <a:pPr algn="just"/>
            <a:r>
              <a:rPr lang="hr-HR" dirty="0" smtClean="0"/>
              <a:t>(www.wikipedia.hr)</a:t>
            </a:r>
            <a:endParaRPr lang="hr-HR" dirty="0"/>
          </a:p>
        </p:txBody>
      </p:sp>
    </p:spTree>
    <p:extLst>
      <p:ext uri="{BB962C8B-B14F-4D97-AF65-F5344CB8AC3E}">
        <p14:creationId xmlns:p14="http://schemas.microsoft.com/office/powerpoint/2010/main" val="25026976"/>
      </p:ext>
    </p:extLst>
  </p:cSld>
  <p:clrMapOvr>
    <a:masterClrMapping/>
  </p:clrMapOvr>
  <mc:AlternateContent xmlns:mc="http://schemas.openxmlformats.org/markup-compatibility/2006">
    <mc:Choice xmlns:p14="http://schemas.microsoft.com/office/powerpoint/2010/main" Requires="p14">
      <p:transition spd="slow" p14:dur="2000" advTm="672"/>
    </mc:Choice>
    <mc:Fallback>
      <p:transition spd="slow" advTm="672"/>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PLANINA U KRŠU</a:t>
            </a:r>
            <a:endParaRPr lang="hr-HR" dirty="0"/>
          </a:p>
        </p:txBody>
      </p:sp>
      <p:sp>
        <p:nvSpPr>
          <p:cNvPr id="3" name="Rezervirano mjesto sadržaja 2"/>
          <p:cNvSpPr>
            <a:spLocks noGrp="1"/>
          </p:cNvSpPr>
          <p:nvPr>
            <p:ph idx="1"/>
          </p:nvPr>
        </p:nvSpPr>
        <p:spPr/>
        <p:txBody>
          <a:bodyPr/>
          <a:lstStyle/>
          <a:p>
            <a:pPr lvl="0">
              <a:buClr>
                <a:srgbClr val="83992A"/>
              </a:buClr>
            </a:pPr>
            <a:endParaRPr lang="hr-HR">
              <a:solidFill>
                <a:prstClr val="black">
                  <a:lumMod val="85000"/>
                  <a:lumOff val="15000"/>
                </a:prstClr>
              </a:solidFill>
            </a:endParaRPr>
          </a:p>
          <a:p>
            <a:endParaRPr lang="hr-HR" dirty="0"/>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322656" y="1758526"/>
            <a:ext cx="3546688" cy="5143500"/>
          </a:xfrm>
          <a:prstGeom prst="rect">
            <a:avLst/>
          </a:prstGeom>
        </p:spPr>
      </p:pic>
    </p:spTree>
    <p:extLst>
      <p:ext uri="{BB962C8B-B14F-4D97-AF65-F5344CB8AC3E}">
        <p14:creationId xmlns:p14="http://schemas.microsoft.com/office/powerpoint/2010/main" val="459029717"/>
      </p:ext>
    </p:extLst>
  </p:cSld>
  <p:clrMapOvr>
    <a:masterClrMapping/>
  </p:clrMapOvr>
  <mc:AlternateContent xmlns:mc="http://schemas.openxmlformats.org/markup-compatibility/2006">
    <mc:Choice xmlns:p14="http://schemas.microsoft.com/office/powerpoint/2010/main" Requires="p14">
      <p:transition spd="slow" p14:dur="2000" advTm="600"/>
    </mc:Choice>
    <mc:Fallback>
      <p:transition spd="slow" advTm="6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PRIRODNA OBILJEŽJA VELEBITA</a:t>
            </a:r>
            <a:endParaRPr lang="hr-HR" dirty="0"/>
          </a:p>
        </p:txBody>
      </p:sp>
      <p:sp>
        <p:nvSpPr>
          <p:cNvPr id="3" name="Rezervirano mjesto sadržaja 2"/>
          <p:cNvSpPr>
            <a:spLocks noGrp="1"/>
          </p:cNvSpPr>
          <p:nvPr>
            <p:ph idx="1"/>
          </p:nvPr>
        </p:nvSpPr>
        <p:spPr/>
        <p:txBody>
          <a:bodyPr>
            <a:normAutofit fontScale="62500" lnSpcReduction="20000"/>
          </a:bodyPr>
          <a:lstStyle/>
          <a:p>
            <a:r>
              <a:rPr lang="hr-HR" dirty="0" smtClean="0"/>
              <a:t>Velebit je najvažnija hrvatska planina. Zemljopisni položaj između Primorja i gorskog predjela Like, odredio je njegov tipični krajolik i klimu.</a:t>
            </a:r>
          </a:p>
          <a:p>
            <a:r>
              <a:rPr lang="hr-HR" dirty="0" smtClean="0"/>
              <a:t>S primorske strane je stjenovit, a s ličke šumovit. Prvenstveno je vapnenačka  krška gora. Na primorskoj strani traje obnova prirodne vegetacije na većoj visini jer je tijekom ljeta više padalina.</a:t>
            </a:r>
          </a:p>
          <a:p>
            <a:r>
              <a:rPr lang="hr-HR" dirty="0" smtClean="0"/>
              <a:t>Nalazi se na dodiru mediteranske i planinsko-alpske klime. Stijene Velebita su </a:t>
            </a:r>
            <a:r>
              <a:rPr lang="hr-HR" dirty="0" err="1" smtClean="0"/>
              <a:t>paleogene</a:t>
            </a:r>
            <a:r>
              <a:rPr lang="hr-HR" dirty="0" smtClean="0"/>
              <a:t> („kukovi” i „grede”). </a:t>
            </a:r>
          </a:p>
          <a:p>
            <a:pPr algn="just"/>
            <a:r>
              <a:rPr lang="hr-HR" dirty="0" smtClean="0"/>
              <a:t>Velebitske špilje bogate sigama prozvane su Cerovačke po seocu u blizini, a nalaze se četiri km s jugoistočne strane Gračaca.</a:t>
            </a:r>
          </a:p>
          <a:p>
            <a:pPr algn="just"/>
            <a:r>
              <a:rPr lang="hr-HR" dirty="0" smtClean="0"/>
              <a:t>Za gospodarstvo Velebita najznačajnije je šumarstvo za što postoji 500 kilometara cesta u šumskom prostoru gore. Suvremena auto-cesta kroz Velebit izgrađena je 2003. nakon otvaranja tunela Sveti rok što je doprinijelo povezanosti srednjeg i južnog priobalja Hrvatske s ostatkom zemlje i Europom. </a:t>
            </a:r>
          </a:p>
          <a:p>
            <a:pPr algn="just"/>
            <a:r>
              <a:rPr lang="hr-HR" dirty="0" smtClean="0"/>
              <a:t>Za obalni dio pod Velebitom  značajna je Jadranska magistrala, zbog zavojitosti i bure tijekom zime povremeno zatvorena za promet.</a:t>
            </a:r>
            <a:endParaRPr lang="hr-HR" dirty="0"/>
          </a:p>
        </p:txBody>
      </p:sp>
    </p:spTree>
    <p:extLst>
      <p:ext uri="{BB962C8B-B14F-4D97-AF65-F5344CB8AC3E}">
        <p14:creationId xmlns:p14="http://schemas.microsoft.com/office/powerpoint/2010/main" val="2308459397"/>
      </p:ext>
    </p:extLst>
  </p:cSld>
  <p:clrMapOvr>
    <a:masterClrMapping/>
  </p:clrMapOvr>
  <mc:AlternateContent xmlns:mc="http://schemas.openxmlformats.org/markup-compatibility/2006">
    <mc:Choice xmlns:p14="http://schemas.microsoft.com/office/powerpoint/2010/main" Requires="p14">
      <p:transition spd="slow" p14:dur="2000" advTm="632"/>
    </mc:Choice>
    <mc:Fallback>
      <p:transition spd="slow" advTm="63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SJEVERNI VELEBIT</a:t>
            </a:r>
            <a:endParaRPr lang="hr-HR" dirty="0"/>
          </a:p>
        </p:txBody>
      </p:sp>
      <p:sp>
        <p:nvSpPr>
          <p:cNvPr id="3" name="Rezervirano mjesto sadržaja 2"/>
          <p:cNvSpPr>
            <a:spLocks noGrp="1"/>
          </p:cNvSpPr>
          <p:nvPr>
            <p:ph idx="1"/>
          </p:nvPr>
        </p:nvSpPr>
        <p:spPr/>
        <p:txBody>
          <a:bodyPr>
            <a:normAutofit fontScale="77500" lnSpcReduction="20000"/>
          </a:bodyPr>
          <a:lstStyle/>
          <a:p>
            <a:r>
              <a:rPr lang="hr-HR" dirty="0" smtClean="0"/>
              <a:t>„Zima je ponekad i preduga na vrhovima Sjevernog Velebita. Gora je bijela od jedan metar debelog snježnog pokrivača, a jutarnje temperature ponekad iznose i 10 stupnjeva ispod ništice. Noću se snijeg ledi. </a:t>
            </a:r>
          </a:p>
          <a:p>
            <a:pPr algn="just"/>
            <a:r>
              <a:rPr lang="hr-HR" dirty="0" smtClean="0"/>
              <a:t>Rijetko se viđaju tragovi medvjeda koji svojom velikom tjelesnom masom propadaju dosta duboko u snijeg. Kako se visinska granica snijega povećava, tako se sve više nazire vršni dio planine.</a:t>
            </a:r>
          </a:p>
          <a:p>
            <a:pPr algn="just"/>
            <a:r>
              <a:rPr lang="hr-HR" dirty="0" smtClean="0"/>
              <a:t>Snijeg se najviše zadržava na stjenovitim dijelovima, gdje sunce sja mali dio dana. Na velikom lomu, podno Hajdučkih kukova, na cesti ga ima gotovo jedan metar, jer je sunce nedovoljno visoko da bi obasjalo aj dio.”</a:t>
            </a:r>
          </a:p>
          <a:p>
            <a:pPr algn="just"/>
            <a:r>
              <a:rPr lang="hr-HR" dirty="0" smtClean="0"/>
              <a:t>(Velebit: 62 – 63) </a:t>
            </a:r>
          </a:p>
          <a:p>
            <a:pPr marL="0" indent="0">
              <a:buNone/>
            </a:pPr>
            <a:r>
              <a:rPr lang="hr-HR" dirty="0"/>
              <a:t> </a:t>
            </a:r>
            <a:r>
              <a:rPr lang="hr-HR" dirty="0" smtClean="0"/>
              <a:t> </a:t>
            </a:r>
            <a:endParaRPr lang="hr-HR" dirty="0"/>
          </a:p>
        </p:txBody>
      </p:sp>
    </p:spTree>
    <p:extLst>
      <p:ext uri="{BB962C8B-B14F-4D97-AF65-F5344CB8AC3E}">
        <p14:creationId xmlns:p14="http://schemas.microsoft.com/office/powerpoint/2010/main" val="288848284"/>
      </p:ext>
    </p:extLst>
  </p:cSld>
  <p:clrMapOvr>
    <a:masterClrMapping/>
  </p:clrMapOvr>
  <mc:AlternateContent xmlns:mc="http://schemas.openxmlformats.org/markup-compatibility/2006">
    <mc:Choice xmlns:p14="http://schemas.microsoft.com/office/powerpoint/2010/main" Requires="p14">
      <p:transition spd="slow" p14:dur="2000" advTm="576"/>
    </mc:Choice>
    <mc:Fallback>
      <p:transition spd="slow" advTm="576"/>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smtClean="0"/>
              <a:t>NACIONALNI PARK SJEVERNI VELEBIT</a:t>
            </a:r>
            <a:endParaRPr lang="hr-HR" dirty="0"/>
          </a:p>
        </p:txBody>
      </p:sp>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8920" y="2548890"/>
            <a:ext cx="5977890" cy="3646169"/>
          </a:xfrm>
        </p:spPr>
      </p:pic>
    </p:spTree>
    <p:extLst>
      <p:ext uri="{BB962C8B-B14F-4D97-AF65-F5344CB8AC3E}">
        <p14:creationId xmlns:p14="http://schemas.microsoft.com/office/powerpoint/2010/main" val="2897493331"/>
      </p:ext>
    </p:extLst>
  </p:cSld>
  <p:clrMapOvr>
    <a:masterClrMapping/>
  </p:clrMapOvr>
  <mc:AlternateContent xmlns:mc="http://schemas.openxmlformats.org/markup-compatibility/2006">
    <mc:Choice xmlns:p14="http://schemas.microsoft.com/office/powerpoint/2010/main" Requires="p14">
      <p:transition spd="slow" p14:dur="2000" advTm="600"/>
    </mc:Choice>
    <mc:Fallback>
      <p:transition spd="slow" advTm="6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VELEBITSKE ŠPILJE</a:t>
            </a:r>
            <a:endParaRPr lang="hr-HR" dirty="0"/>
          </a:p>
        </p:txBody>
      </p:sp>
      <p:sp>
        <p:nvSpPr>
          <p:cNvPr id="3" name="Rezervirano mjesto sadržaja 2"/>
          <p:cNvSpPr>
            <a:spLocks noGrp="1"/>
          </p:cNvSpPr>
          <p:nvPr>
            <p:ph idx="1"/>
          </p:nvPr>
        </p:nvSpPr>
        <p:spPr/>
        <p:txBody>
          <a:bodyPr>
            <a:normAutofit fontScale="77500" lnSpcReduction="20000"/>
          </a:bodyPr>
          <a:lstStyle/>
          <a:p>
            <a:pPr algn="just"/>
            <a:r>
              <a:rPr lang="hr-HR" dirty="0" smtClean="0"/>
              <a:t>„Špilje Velebita otkrivene su pri gradnji željezničke pruge, u dužini od 4 kilometra jugoistočno prema </a:t>
            </a:r>
            <a:r>
              <a:rPr lang="hr-HR" dirty="0"/>
              <a:t>G</a:t>
            </a:r>
            <a:r>
              <a:rPr lang="hr-HR" dirty="0" smtClean="0"/>
              <a:t>račacu. Nazivaju se Cerovačke po nedalekom seocu, Gornja i Donja. Dužina špiljskih hodnika i dvorana je 3, 5 km, Njihovim je kanalima prije voda otjecala prema </a:t>
            </a:r>
            <a:r>
              <a:rPr lang="hr-HR" dirty="0"/>
              <a:t>Z</a:t>
            </a:r>
            <a:r>
              <a:rPr lang="hr-HR" dirty="0" smtClean="0"/>
              <a:t>rmanji. </a:t>
            </a:r>
          </a:p>
          <a:p>
            <a:pPr algn="just"/>
            <a:r>
              <a:rPr lang="hr-HR" dirty="0" smtClean="0"/>
              <a:t>Špilje krase sige, a Donjoj su svojstvene velike „kamenice” (stepeničasti  bazeni od </a:t>
            </a:r>
            <a:r>
              <a:rPr lang="hr-HR" dirty="0" err="1" smtClean="0"/>
              <a:t>sigovine</a:t>
            </a:r>
            <a:r>
              <a:rPr lang="hr-HR" dirty="0" smtClean="0"/>
              <a:t>). To su i paleontološko-arheološki lokaliteti, gdje su nalazi diluvijalne faune i pračovjeka.</a:t>
            </a:r>
          </a:p>
          <a:p>
            <a:pPr algn="just"/>
            <a:r>
              <a:rPr lang="hr-HR" dirty="0" smtClean="0"/>
              <a:t>Nedavna su otkrića vezana uz Lukinu jamu (Hajdučki kukovi). U jamu se ulazi na visini 1475 m, a dno je samo 83 m iznad razine mora. Dubine 1992 m na osmom je mjestu u svijetu.</a:t>
            </a:r>
          </a:p>
          <a:p>
            <a:pPr algn="just"/>
            <a:r>
              <a:rPr lang="hr-HR" dirty="0" smtClean="0"/>
              <a:t>Ulazi u povijest biologije i speleologije jer je u njoj nađena dosad neotkrivena životinja iz reda pijavica. Endemska je špiljska vrsta i porodica. Radni je naziv tog malog grabežljivca dužine 4 cm </a:t>
            </a:r>
            <a:r>
              <a:rPr lang="hr-HR" dirty="0" err="1" smtClean="0"/>
              <a:t>Croatobranhus</a:t>
            </a:r>
            <a:r>
              <a:rPr lang="hr-HR" dirty="0" smtClean="0"/>
              <a:t> </a:t>
            </a:r>
            <a:r>
              <a:rPr lang="hr-HR" dirty="0" err="1" smtClean="0"/>
              <a:t>Mestrovi</a:t>
            </a:r>
            <a:r>
              <a:rPr lang="hr-HR" dirty="0" smtClean="0"/>
              <a:t>.”</a:t>
            </a:r>
          </a:p>
          <a:p>
            <a:pPr algn="just"/>
            <a:r>
              <a:rPr lang="hr-HR" dirty="0" smtClean="0"/>
              <a:t>(Prirodna baština Hrvatske: 35)  </a:t>
            </a:r>
          </a:p>
          <a:p>
            <a:pPr algn="just"/>
            <a:endParaRPr lang="hr-HR" dirty="0"/>
          </a:p>
        </p:txBody>
      </p:sp>
    </p:spTree>
    <p:extLst>
      <p:ext uri="{BB962C8B-B14F-4D97-AF65-F5344CB8AC3E}">
        <p14:creationId xmlns:p14="http://schemas.microsoft.com/office/powerpoint/2010/main" val="3585214669"/>
      </p:ext>
    </p:extLst>
  </p:cSld>
  <p:clrMapOvr>
    <a:masterClrMapping/>
  </p:clrMapOvr>
  <mc:AlternateContent xmlns:mc="http://schemas.openxmlformats.org/markup-compatibility/2006">
    <mc:Choice xmlns:p14="http://schemas.microsoft.com/office/powerpoint/2010/main" Requires="p14">
      <p:transition spd="slow" p14:dur="2000" advTm="584"/>
    </mc:Choice>
    <mc:Fallback>
      <p:transition spd="slow" advTm="584"/>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ŠPILJSKA PIJAVICA</a:t>
            </a:r>
            <a:endParaRPr lang="hr-HR" dirty="0"/>
          </a:p>
        </p:txBody>
      </p:sp>
      <p:pic>
        <p:nvPicPr>
          <p:cNvPr id="4" name="Rezervirano mjesto sadržaja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2857498" y="2557460"/>
            <a:ext cx="6320791" cy="3614737"/>
          </a:xfrm>
        </p:spPr>
      </p:pic>
    </p:spTree>
    <p:extLst>
      <p:ext uri="{BB962C8B-B14F-4D97-AF65-F5344CB8AC3E}">
        <p14:creationId xmlns:p14="http://schemas.microsoft.com/office/powerpoint/2010/main" val="4204183417"/>
      </p:ext>
    </p:extLst>
  </p:cSld>
  <p:clrMapOvr>
    <a:masterClrMapping/>
  </p:clrMapOvr>
  <mc:AlternateContent xmlns:mc="http://schemas.openxmlformats.org/markup-compatibility/2006">
    <mc:Choice xmlns:p14="http://schemas.microsoft.com/office/powerpoint/2010/main" Requires="p14">
      <p:transition spd="slow" p14:dur="2000" advTm="576"/>
    </mc:Choice>
    <mc:Fallback>
      <p:transition spd="slow" advTm="576"/>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ski">
  <a:themeElements>
    <a:clrScheme name="Organski">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ski">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ski">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303</TotalTime>
  <Words>1402</Words>
  <Application>Microsoft Office PowerPoint</Application>
  <PresentationFormat>Široki zaslon</PresentationFormat>
  <Paragraphs>86</Paragraphs>
  <Slides>23</Slides>
  <Notes>0</Notes>
  <HiddenSlides>0</HiddenSlides>
  <MMClips>0</MMClips>
  <ScaleCrop>false</ScaleCrop>
  <HeadingPairs>
    <vt:vector size="6" baseType="variant">
      <vt:variant>
        <vt:lpstr>Korišteni fontovi</vt:lpstr>
      </vt:variant>
      <vt:variant>
        <vt:i4>2</vt:i4>
      </vt:variant>
      <vt:variant>
        <vt:lpstr>Tema</vt:lpstr>
      </vt:variant>
      <vt:variant>
        <vt:i4>1</vt:i4>
      </vt:variant>
      <vt:variant>
        <vt:lpstr>Naslovi slajdova</vt:lpstr>
      </vt:variant>
      <vt:variant>
        <vt:i4>23</vt:i4>
      </vt:variant>
    </vt:vector>
  </HeadingPairs>
  <TitlesOfParts>
    <vt:vector size="26" baseType="lpstr">
      <vt:lpstr>Arial</vt:lpstr>
      <vt:lpstr>Garamond</vt:lpstr>
      <vt:lpstr>Organski</vt:lpstr>
      <vt:lpstr>PARK PRIRODE VELEBIT</vt:lpstr>
      <vt:lpstr>VELEBITSKI MASIV</vt:lpstr>
      <vt:lpstr>PODRUČJA VELEBITA</vt:lpstr>
      <vt:lpstr>PLANINA U KRŠU</vt:lpstr>
      <vt:lpstr>PRIRODNA OBILJEŽJA VELEBITA</vt:lpstr>
      <vt:lpstr>SJEVERNI VELEBIT</vt:lpstr>
      <vt:lpstr>NACIONALNI PARK SJEVERNI VELEBIT</vt:lpstr>
      <vt:lpstr>VELEBITSKE ŠPILJE</vt:lpstr>
      <vt:lpstr>ŠPILJSKA PIJAVICA</vt:lpstr>
      <vt:lpstr>VELEBITSKI ENDEMI </vt:lpstr>
      <vt:lpstr>VELEBITSKA DEGENIJA</vt:lpstr>
      <vt:lpstr>ŽIVOTINJE NA SJEVERU VELEBITA</vt:lpstr>
      <vt:lpstr>VELEBITSKI MEDVJED</vt:lpstr>
      <vt:lpstr>VUK U VELEBITSKIM ŠUMAMA</vt:lpstr>
      <vt:lpstr>VUK NA VELEBITU</vt:lpstr>
      <vt:lpstr>VELEBITSKA DIVOKOZA</vt:lpstr>
      <vt:lpstr>DIVOKOZA NA PADINAMA VELEBITA</vt:lpstr>
      <vt:lpstr>PTIČJI SVIJET</vt:lpstr>
      <vt:lpstr>SURI ORAO </vt:lpstr>
      <vt:lpstr>JUŽNI VELEBIT</vt:lpstr>
      <vt:lpstr>VAGANSKI VRH I SVETO BRDO</vt:lpstr>
      <vt:lpstr>SLIKOVITOST VAGANSKOG VRHA</vt:lpstr>
      <vt:lpstr>LITERATURA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PARK PRIRODE VELEBIT</dc:title>
  <dc:creator>Knjižnica</dc:creator>
  <cp:lastModifiedBy>Knjižnica</cp:lastModifiedBy>
  <cp:revision>84</cp:revision>
  <dcterms:created xsi:type="dcterms:W3CDTF">2021-03-12T06:40:45Z</dcterms:created>
  <dcterms:modified xsi:type="dcterms:W3CDTF">2021-03-31T12:18:23Z</dcterms:modified>
</cp:coreProperties>
</file>