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18B45E0-1826-4402-85EF-1E6517D9B9E5}" v="20" dt="2021-06-04T18:09:29.02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8" d="100"/>
          <a:sy n="98" d="100"/>
        </p:scale>
        <p:origin x="110" y="10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ja Vida" userId="S::marija.vida1@skole.hr::5fc3ffa7-d4c5-455e-b223-a67de1ca70be" providerId="AD" clId="Web-{218B45E0-1826-4402-85EF-1E6517D9B9E5}"/>
    <pc:docChg chg="modSld">
      <pc:chgData name="Marija Vida" userId="S::marija.vida1@skole.hr::5fc3ffa7-d4c5-455e-b223-a67de1ca70be" providerId="AD" clId="Web-{218B45E0-1826-4402-85EF-1E6517D9B9E5}" dt="2021-06-04T18:09:28.598" v="8" actId="20577"/>
      <pc:docMkLst>
        <pc:docMk/>
      </pc:docMkLst>
      <pc:sldChg chg="modSp">
        <pc:chgData name="Marija Vida" userId="S::marija.vida1@skole.hr::5fc3ffa7-d4c5-455e-b223-a67de1ca70be" providerId="AD" clId="Web-{218B45E0-1826-4402-85EF-1E6517D9B9E5}" dt="2021-06-04T18:09:28.598" v="8" actId="20577"/>
        <pc:sldMkLst>
          <pc:docMk/>
          <pc:sldMk cId="2887518502" sldId="257"/>
        </pc:sldMkLst>
        <pc:spChg chg="mod">
          <ac:chgData name="Marija Vida" userId="S::marija.vida1@skole.hr::5fc3ffa7-d4c5-455e-b223-a67de1ca70be" providerId="AD" clId="Web-{218B45E0-1826-4402-85EF-1E6517D9B9E5}" dt="2021-06-04T18:09:28.598" v="8" actId="20577"/>
          <ac:spMkLst>
            <pc:docMk/>
            <pc:sldMk cId="2887518502" sldId="257"/>
            <ac:spMk id="3" creationId="{4C707047-AF68-4C4A-B958-EB366794B11D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23997-BBD0-400B-BD5D-6AF990F34EFE}" type="datetimeFigureOut">
              <a:rPr lang="hr-HR" smtClean="0"/>
              <a:t>4.6.2021.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379F6-F858-45EA-8DBB-3548E3D1F90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078462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23997-BBD0-400B-BD5D-6AF990F34EFE}" type="datetimeFigureOut">
              <a:rPr lang="hr-HR" smtClean="0"/>
              <a:t>4.6.2021.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379F6-F858-45EA-8DBB-3548E3D1F90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09115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23997-BBD0-400B-BD5D-6AF990F34EFE}" type="datetimeFigureOut">
              <a:rPr lang="hr-HR" smtClean="0"/>
              <a:t>4.6.2021.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379F6-F858-45EA-8DBB-3548E3D1F904}" type="slidenum">
              <a:rPr lang="hr-HR" smtClean="0"/>
              <a:t>‹#›</a:t>
            </a:fld>
            <a:endParaRPr lang="hr-H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162709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23997-BBD0-400B-BD5D-6AF990F34EFE}" type="datetimeFigureOut">
              <a:rPr lang="hr-HR" smtClean="0"/>
              <a:t>4.6.2021.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379F6-F858-45EA-8DBB-3548E3D1F90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312672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 cit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23997-BBD0-400B-BD5D-6AF990F34EFE}" type="datetimeFigureOut">
              <a:rPr lang="hr-HR" smtClean="0"/>
              <a:t>4.6.2021.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379F6-F858-45EA-8DBB-3548E3D1F904}" type="slidenum">
              <a:rPr lang="hr-HR" smtClean="0"/>
              <a:t>‹#›</a:t>
            </a:fld>
            <a:endParaRPr lang="hr-H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324800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ili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23997-BBD0-400B-BD5D-6AF990F34EFE}" type="datetimeFigureOut">
              <a:rPr lang="hr-HR" smtClean="0"/>
              <a:t>4.6.2021.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379F6-F858-45EA-8DBB-3548E3D1F90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490803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23997-BBD0-400B-BD5D-6AF990F34EFE}" type="datetimeFigureOut">
              <a:rPr lang="hr-HR" smtClean="0"/>
              <a:t>4.6.2021.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379F6-F858-45EA-8DBB-3548E3D1F90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702454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23997-BBD0-400B-BD5D-6AF990F34EFE}" type="datetimeFigureOut">
              <a:rPr lang="hr-HR" smtClean="0"/>
              <a:t>4.6.2021.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379F6-F858-45EA-8DBB-3548E3D1F90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608316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23997-BBD0-400B-BD5D-6AF990F34EFE}" type="datetimeFigureOut">
              <a:rPr lang="hr-HR" smtClean="0"/>
              <a:t>4.6.2021.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379F6-F858-45EA-8DBB-3548E3D1F90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05388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23997-BBD0-400B-BD5D-6AF990F34EFE}" type="datetimeFigureOut">
              <a:rPr lang="hr-HR" smtClean="0"/>
              <a:t>4.6.2021.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379F6-F858-45EA-8DBB-3548E3D1F90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280359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23997-BBD0-400B-BD5D-6AF990F34EFE}" type="datetimeFigureOut">
              <a:rPr lang="hr-HR" smtClean="0"/>
              <a:t>4.6.2021.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379F6-F858-45EA-8DBB-3548E3D1F90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364618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23997-BBD0-400B-BD5D-6AF990F34EFE}" type="datetimeFigureOut">
              <a:rPr lang="hr-HR" smtClean="0"/>
              <a:t>4.6.2021.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379F6-F858-45EA-8DBB-3548E3D1F90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982191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23997-BBD0-400B-BD5D-6AF990F34EFE}" type="datetimeFigureOut">
              <a:rPr lang="hr-HR" smtClean="0"/>
              <a:t>4.6.2021.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379F6-F858-45EA-8DBB-3548E3D1F90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78943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23997-BBD0-400B-BD5D-6AF990F34EFE}" type="datetimeFigureOut">
              <a:rPr lang="hr-HR" smtClean="0"/>
              <a:t>4.6.2021.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379F6-F858-45EA-8DBB-3548E3D1F90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237280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23997-BBD0-400B-BD5D-6AF990F34EFE}" type="datetimeFigureOut">
              <a:rPr lang="hr-HR" smtClean="0"/>
              <a:t>4.6.2021.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379F6-F858-45EA-8DBB-3548E3D1F90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484860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23997-BBD0-400B-BD5D-6AF990F34EFE}" type="datetimeFigureOut">
              <a:rPr lang="hr-HR" smtClean="0"/>
              <a:t>4.6.2021.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379F6-F858-45EA-8DBB-3548E3D1F90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53692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D23997-BBD0-400B-BD5D-6AF990F34EFE}" type="datetimeFigureOut">
              <a:rPr lang="hr-HR" smtClean="0"/>
              <a:t>4.6.2021.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85B379F6-F858-45EA-8DBB-3548E3D1F90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22623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9166C2A-99F3-451D-AD20-818CB102FF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COVID-19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0C5EDD6C-5190-4848-AC8D-EB410CBA18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1026" name="Picture 2" descr="Covid-19 - European Economic and Social Committee">
            <a:extLst>
              <a:ext uri="{FF2B5EF4-FFF2-40B4-BE49-F238E27FC236}">
                <a16:creationId xmlns:a16="http://schemas.microsoft.com/office/drawing/2014/main" id="{0D376B4B-874D-4C9C-A0DF-24402D8696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071" y="-197645"/>
            <a:ext cx="10899751" cy="7253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93588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87CEEAE-0353-48CE-8137-422836A758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430" y="489877"/>
            <a:ext cx="8596668" cy="1320800"/>
          </a:xfrm>
        </p:spPr>
        <p:txBody>
          <a:bodyPr/>
          <a:lstStyle/>
          <a:p>
            <a:r>
              <a:rPr lang="hr-HR" dirty="0"/>
              <a:t>Covid-19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C707047-AF68-4C4A-B958-EB366794B1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hr-HR" dirty="0"/>
              <a:t>Covid-19 je bolest uzrokovana novim virusom SARS-CoV-2.</a:t>
            </a:r>
          </a:p>
          <a:p>
            <a:endParaRPr lang="hr-HR" dirty="0"/>
          </a:p>
          <a:p>
            <a:r>
              <a:rPr lang="hr-HR" dirty="0"/>
              <a:t>Prvi put pojavljen u KINI u grada Wuhanu.</a:t>
            </a:r>
          </a:p>
          <a:p>
            <a:endParaRPr lang="hr-HR" dirty="0"/>
          </a:p>
          <a:p>
            <a:r>
              <a:rPr lang="hr-HR" dirty="0"/>
              <a:t>Najčešće se prenosi kapljičnim putem : kihanje , kašljanje ili putem razgovora</a:t>
            </a:r>
          </a:p>
          <a:p>
            <a:endParaRPr lang="hr-HR" dirty="0"/>
          </a:p>
          <a:p>
            <a:r>
              <a:rPr lang="hr-HR" dirty="0"/>
              <a:t>U svijetu je bilo zaraženo oko 14,6 milijuna ljudi  u </a:t>
            </a:r>
          </a:p>
          <a:p>
            <a:pPr marL="0" indent="0">
              <a:buNone/>
            </a:pPr>
            <a:r>
              <a:rPr lang="hr-HR" dirty="0"/>
              <a:t>Početku, a danas sve  ukupno 171 milijun.</a:t>
            </a:r>
          </a:p>
          <a:p>
            <a:endParaRPr lang="hr-HR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FAA88726-3FFE-4601-9615-01A18B7440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7014" y="4214469"/>
            <a:ext cx="2566988" cy="2176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518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44C63C9-7303-474B-8010-8A99275904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SIMPTOMI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D84A306-80E1-4381-88CA-3D6AC660DE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Gubitak okusa i mirisa.</a:t>
            </a:r>
          </a:p>
          <a:p>
            <a:endParaRPr lang="hr-HR" dirty="0"/>
          </a:p>
          <a:p>
            <a:r>
              <a:rPr lang="hr-HR" dirty="0"/>
              <a:t>Povišena temperatura.</a:t>
            </a:r>
          </a:p>
          <a:p>
            <a:endParaRPr lang="hr-HR" dirty="0"/>
          </a:p>
          <a:p>
            <a:r>
              <a:rPr lang="hr-HR" dirty="0"/>
              <a:t>Suhi kašalj.</a:t>
            </a:r>
          </a:p>
          <a:p>
            <a:endParaRPr lang="hr-HR" dirty="0"/>
          </a:p>
          <a:p>
            <a:r>
              <a:rPr lang="hr-HR" dirty="0"/>
              <a:t>Glavobolja.</a:t>
            </a:r>
          </a:p>
          <a:p>
            <a:endParaRPr lang="hr-HR" dirty="0"/>
          </a:p>
          <a:p>
            <a:r>
              <a:rPr lang="hr-HR" dirty="0"/>
              <a:t>Umor tijela</a:t>
            </a:r>
          </a:p>
          <a:p>
            <a:endParaRPr lang="hr-HR" dirty="0"/>
          </a:p>
          <a:p>
            <a:endParaRPr lang="hr-HR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001B2DEF-F825-455A-9B69-326D6D4536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5545" y="0"/>
            <a:ext cx="3387355" cy="6330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31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C272EB1-DD69-43F5-A102-00A25935D5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Mjere za suzbijanje COVID-19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422019D-3B50-4486-8445-5EC51C78E2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/>
              <a:t>Prati ruke.</a:t>
            </a:r>
          </a:p>
          <a:p>
            <a:endParaRPr lang="hr-HR" dirty="0"/>
          </a:p>
          <a:p>
            <a:r>
              <a:rPr lang="hr-HR" dirty="0"/>
              <a:t>Obavezno dezinficirati ruke.</a:t>
            </a:r>
          </a:p>
          <a:p>
            <a:endParaRPr lang="hr-HR" dirty="0"/>
          </a:p>
          <a:p>
            <a:r>
              <a:rPr lang="hr-HR" dirty="0"/>
              <a:t>Držati distancu od 1,5 metar.</a:t>
            </a:r>
          </a:p>
          <a:p>
            <a:endParaRPr lang="hr-HR" dirty="0"/>
          </a:p>
          <a:p>
            <a:r>
              <a:rPr lang="hr-HR" dirty="0"/>
              <a:t>Nositi masku.</a:t>
            </a:r>
          </a:p>
          <a:p>
            <a:endParaRPr lang="hr-HR" dirty="0"/>
          </a:p>
          <a:p>
            <a:r>
              <a:rPr lang="hr-HR" dirty="0"/>
              <a:t>Koristiti maramice dok kišemo.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CEEBF6A8-97B3-4FD1-8228-90E57722B4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6026" y="1336674"/>
            <a:ext cx="3448050" cy="3448050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95954B9C-2A1D-49D9-847C-F8038DEFD2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0692" y="1270000"/>
            <a:ext cx="2584434" cy="3429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546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BF03963-C7CE-4060-A9EF-D13188E877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/>
            </a:r>
            <a:br>
              <a:rPr lang="hr-HR" dirty="0"/>
            </a:br>
            <a:r>
              <a:rPr lang="hr-HR" dirty="0"/>
              <a:t>Cijepljenje protiv COVID-19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14C99A8-AFCC-49CA-AF8F-F5D4D6AD10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Europska komisija  je osigurala do 4,4 milijarde doza cjepiva protiv bolesti</a:t>
            </a:r>
          </a:p>
          <a:p>
            <a:pPr marL="0" indent="0">
              <a:buNone/>
            </a:pPr>
            <a:r>
              <a:rPr lang="hr-HR" dirty="0"/>
              <a:t> COVID-19.</a:t>
            </a:r>
          </a:p>
          <a:p>
            <a:pPr marL="0" indent="0">
              <a:buNone/>
            </a:pPr>
            <a:endParaRPr lang="hr-HR" dirty="0"/>
          </a:p>
          <a:p>
            <a:r>
              <a:rPr lang="hr-HR" dirty="0"/>
              <a:t> Cjepivo je vrsta biološkog preparata koji omogućuje stvaranje aktivnog stečenog imuniteta na određenu zaraznu bolest.</a:t>
            </a:r>
          </a:p>
          <a:p>
            <a:endParaRPr lang="hr-HR" dirty="0"/>
          </a:p>
          <a:p>
            <a:r>
              <a:rPr lang="hr-HR" dirty="0"/>
              <a:t>Neke vrste cjepiva: Moderna, Pfizer, AstraZeneca, </a:t>
            </a:r>
          </a:p>
          <a:p>
            <a:pPr marL="0" indent="0">
              <a:buNone/>
            </a:pPr>
            <a:r>
              <a:rPr lang="hr-HR" dirty="0" err="1"/>
              <a:t>Janssen</a:t>
            </a:r>
            <a:endParaRPr lang="hr-HR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EC0349B5-2BB3-4102-A953-5FCF7D2D5F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0600" y="3556326"/>
            <a:ext cx="3195550" cy="320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926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18FB342-1C49-484B-A28F-0E15B4E4BE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Covid-19 u </a:t>
            </a:r>
            <a:r>
              <a:rPr lang="hr-HR" dirty="0" err="1"/>
              <a:t>Hrvtskoj</a:t>
            </a:r>
            <a:r>
              <a:rPr lang="hr-HR" dirty="0"/>
              <a:t/>
            </a:r>
            <a:br>
              <a:rPr lang="hr-HR" dirty="0"/>
            </a:b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92266B4-93D7-48F6-98C5-945E48F039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Prvi slučaj zaraze virusom  u Hrvatskoj je potvrđen  25. veljače 2020.</a:t>
            </a:r>
          </a:p>
          <a:p>
            <a:endParaRPr lang="hr-HR" dirty="0"/>
          </a:p>
          <a:p>
            <a:r>
              <a:rPr lang="hr-HR" dirty="0"/>
              <a:t>U hrvatskoj se testiralo i do  2 milijuna ljudi.</a:t>
            </a:r>
          </a:p>
          <a:p>
            <a:endParaRPr lang="hr-HR" dirty="0"/>
          </a:p>
        </p:txBody>
      </p:sp>
      <p:graphicFrame>
        <p:nvGraphicFramePr>
          <p:cNvPr id="4" name="Tablica 3">
            <a:extLst>
              <a:ext uri="{FF2B5EF4-FFF2-40B4-BE49-F238E27FC236}">
                <a16:creationId xmlns:a16="http://schemas.microsoft.com/office/drawing/2014/main" id="{BAE90D2C-8D07-4AC9-B91F-F30ACC1DCE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5319081"/>
              </p:ext>
            </p:extLst>
          </p:nvPr>
        </p:nvGraphicFramePr>
        <p:xfrm>
          <a:off x="1413208" y="3550920"/>
          <a:ext cx="6877047" cy="2697480"/>
        </p:xfrm>
        <a:graphic>
          <a:graphicData uri="http://schemas.openxmlformats.org/drawingml/2006/table">
            <a:tbl>
              <a:tblPr/>
              <a:tblGrid>
                <a:gridCol w="2292349">
                  <a:extLst>
                    <a:ext uri="{9D8B030D-6E8A-4147-A177-3AD203B41FA5}">
                      <a16:colId xmlns:a16="http://schemas.microsoft.com/office/drawing/2014/main" val="2678064749"/>
                    </a:ext>
                  </a:extLst>
                </a:gridCol>
                <a:gridCol w="2292349">
                  <a:extLst>
                    <a:ext uri="{9D8B030D-6E8A-4147-A177-3AD203B41FA5}">
                      <a16:colId xmlns:a16="http://schemas.microsoft.com/office/drawing/2014/main" val="1503796135"/>
                    </a:ext>
                  </a:extLst>
                </a:gridCol>
                <a:gridCol w="2292349">
                  <a:extLst>
                    <a:ext uri="{9D8B030D-6E8A-4147-A177-3AD203B41FA5}">
                      <a16:colId xmlns:a16="http://schemas.microsoft.com/office/drawing/2014/main" val="43052764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hr-HR" b="1">
                          <a:effectLst/>
                        </a:rPr>
                        <a:t>Ukupan broj potvrđenih slučajeva:</a:t>
                      </a:r>
                      <a:r>
                        <a:rPr lang="hr-HR">
                          <a:effectLst/>
                        </a:rPr>
                        <a:t/>
                      </a:r>
                      <a:br>
                        <a:rPr lang="hr-HR">
                          <a:effectLst/>
                        </a:rPr>
                      </a:br>
                      <a:r>
                        <a:rPr lang="hr-HR" b="1">
                          <a:effectLst/>
                        </a:rPr>
                        <a:t>170.639.204</a:t>
                      </a:r>
                      <a:r>
                        <a:rPr lang="hr-HR">
                          <a:effectLst/>
                        </a:rPr>
                        <a:t> </a:t>
                      </a:r>
                    </a:p>
                  </a:txBody>
                  <a:tcPr marL="38100" marR="38100" marT="38100" marB="38100" anchor="ctr">
                    <a:lnL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b="1" dirty="0">
                          <a:effectLst/>
                        </a:rPr>
                        <a:t>Izliječeni:</a:t>
                      </a:r>
                      <a:r>
                        <a:rPr lang="hr-HR" dirty="0">
                          <a:effectLst/>
                        </a:rPr>
                        <a:t/>
                      </a:r>
                      <a:br>
                        <a:rPr lang="hr-HR" dirty="0">
                          <a:effectLst/>
                        </a:rPr>
                      </a:br>
                      <a:r>
                        <a:rPr lang="hr-HR" b="1" dirty="0">
                          <a:effectLst/>
                        </a:rPr>
                        <a:t>152.621.735</a:t>
                      </a:r>
                      <a:r>
                        <a:rPr lang="hr-HR" dirty="0">
                          <a:effectLst/>
                        </a:rPr>
                        <a:t> </a:t>
                      </a:r>
                    </a:p>
                  </a:txBody>
                  <a:tcPr marL="38100" marR="38100" marT="38100" marB="38100" anchor="ctr">
                    <a:lnL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b="1">
                          <a:effectLst/>
                        </a:rPr>
                        <a:t>Preminuli:</a:t>
                      </a:r>
                      <a:r>
                        <a:rPr lang="hr-HR">
                          <a:effectLst/>
                        </a:rPr>
                        <a:t/>
                      </a:r>
                      <a:br>
                        <a:rPr lang="hr-HR">
                          <a:effectLst/>
                        </a:rPr>
                      </a:br>
                      <a:r>
                        <a:rPr lang="hr-HR" b="1">
                          <a:effectLst/>
                        </a:rPr>
                        <a:t>3.548.864</a:t>
                      </a:r>
                      <a:r>
                        <a:rPr lang="hr-HR">
                          <a:effectLst/>
                        </a:rPr>
                        <a:t> </a:t>
                      </a:r>
                    </a:p>
                  </a:txBody>
                  <a:tcPr marL="38100" marR="38100" marT="38100" marB="38100" anchor="ctr">
                    <a:lnL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112794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endParaRPr lang="hr-HR">
                        <a:effectLst/>
                      </a:endParaRPr>
                    </a:p>
                  </a:txBody>
                  <a:tcPr marL="38100" marR="38100" marT="38100" marB="38100" anchor="ctr">
                    <a:lnL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r-HR">
                        <a:effectLst/>
                      </a:endParaRPr>
                    </a:p>
                  </a:txBody>
                  <a:tcPr marL="38100" marR="38100" marT="38100" marB="38100" anchor="ctr">
                    <a:lnL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r-HR">
                        <a:effectLst/>
                      </a:endParaRPr>
                    </a:p>
                  </a:txBody>
                  <a:tcPr marL="38100" marR="38100" marT="38100" marB="38100" anchor="ctr">
                    <a:lnL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561693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hr-HR" b="1">
                          <a:effectLst/>
                        </a:rPr>
                        <a:t>Ukupan broj potvrđenih slučajeva:</a:t>
                      </a:r>
                      <a:r>
                        <a:rPr lang="hr-HR">
                          <a:effectLst/>
                        </a:rPr>
                        <a:t/>
                      </a:r>
                      <a:br>
                        <a:rPr lang="hr-HR">
                          <a:effectLst/>
                        </a:rPr>
                      </a:br>
                      <a:r>
                        <a:rPr lang="hr-HR" b="1">
                          <a:effectLst/>
                        </a:rPr>
                        <a:t>356.141</a:t>
                      </a:r>
                      <a:r>
                        <a:rPr lang="hr-HR">
                          <a:effectLst/>
                        </a:rPr>
                        <a:t> </a:t>
                      </a:r>
                    </a:p>
                  </a:txBody>
                  <a:tcPr marL="38100" marR="38100" marT="38100" marB="38100" anchor="ctr">
                    <a:lnL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b="1">
                          <a:effectLst/>
                        </a:rPr>
                        <a:t>Izliječeni:</a:t>
                      </a:r>
                      <a:r>
                        <a:rPr lang="hr-HR">
                          <a:effectLst/>
                        </a:rPr>
                        <a:t/>
                      </a:r>
                      <a:br>
                        <a:rPr lang="hr-HR">
                          <a:effectLst/>
                        </a:rPr>
                      </a:br>
                      <a:r>
                        <a:rPr lang="hr-HR" b="1">
                          <a:effectLst/>
                        </a:rPr>
                        <a:t>345.823</a:t>
                      </a:r>
                      <a:r>
                        <a:rPr lang="hr-HR">
                          <a:effectLst/>
                        </a:rPr>
                        <a:t> </a:t>
                      </a:r>
                    </a:p>
                  </a:txBody>
                  <a:tcPr marL="38100" marR="38100" marT="38100" marB="38100" anchor="ctr">
                    <a:lnL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b="1" dirty="0">
                          <a:effectLst/>
                        </a:rPr>
                        <a:t>Preminuli:</a:t>
                      </a:r>
                      <a:r>
                        <a:rPr lang="hr-HR" dirty="0">
                          <a:effectLst/>
                        </a:rPr>
                        <a:t/>
                      </a:r>
                      <a:br>
                        <a:rPr lang="hr-HR" dirty="0">
                          <a:effectLst/>
                        </a:rPr>
                      </a:br>
                      <a:r>
                        <a:rPr lang="hr-HR" b="1" dirty="0">
                          <a:effectLst/>
                        </a:rPr>
                        <a:t>8.014</a:t>
                      </a:r>
                      <a:endParaRPr lang="hr-HR" dirty="0">
                        <a:effectLst/>
                      </a:endParaRPr>
                    </a:p>
                  </a:txBody>
                  <a:tcPr marL="38100" marR="38100" marT="38100" marB="38100" anchor="ctr">
                    <a:lnL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9785371"/>
                  </a:ext>
                </a:extLst>
              </a:tr>
            </a:tbl>
          </a:graphicData>
        </a:graphic>
      </p:graphicFrame>
      <p:pic>
        <p:nvPicPr>
          <p:cNvPr id="2049" name="Picture 1" descr="Svijet">
            <a:extLst>
              <a:ext uri="{FF2B5EF4-FFF2-40B4-BE49-F238E27FC236}">
                <a16:creationId xmlns:a16="http://schemas.microsoft.com/office/drawing/2014/main" id="{01E2C5BD-2480-4B89-A525-44B1FC16FC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4001" y="3551079"/>
            <a:ext cx="219075" cy="21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Negativan rast">
            <a:extLst>
              <a:ext uri="{FF2B5EF4-FFF2-40B4-BE49-F238E27FC236}">
                <a16:creationId xmlns:a16="http://schemas.microsoft.com/office/drawing/2014/main" id="{E1030E6C-FAFB-4918-89DE-8CA0AD195A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2024" y="4177229"/>
            <a:ext cx="104775" cy="10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Svijet">
            <a:extLst>
              <a:ext uri="{FF2B5EF4-FFF2-40B4-BE49-F238E27FC236}">
                <a16:creationId xmlns:a16="http://schemas.microsoft.com/office/drawing/2014/main" id="{66DF9D01-14CF-4C27-BA6D-51226DF2DD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5184" y="3551079"/>
            <a:ext cx="219075" cy="21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ast">
            <a:extLst>
              <a:ext uri="{FF2B5EF4-FFF2-40B4-BE49-F238E27FC236}">
                <a16:creationId xmlns:a16="http://schemas.microsoft.com/office/drawing/2014/main" id="{68BBAFC4-A1C0-44D9-9148-56DCAA5039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5792" y="5571626"/>
            <a:ext cx="104775" cy="10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Svijet">
            <a:extLst>
              <a:ext uri="{FF2B5EF4-FFF2-40B4-BE49-F238E27FC236}">
                <a16:creationId xmlns:a16="http://schemas.microsoft.com/office/drawing/2014/main" id="{916EEE01-60F7-4370-9F64-9B63851790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9786" y="3583965"/>
            <a:ext cx="219075" cy="21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Negativan rast">
            <a:extLst>
              <a:ext uri="{FF2B5EF4-FFF2-40B4-BE49-F238E27FC236}">
                <a16:creationId xmlns:a16="http://schemas.microsoft.com/office/drawing/2014/main" id="{ACA2B42F-8D3D-44CA-A043-57E56B2DF0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8090" y="4100975"/>
            <a:ext cx="104775" cy="10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>
            <a:extLst>
              <a:ext uri="{FF2B5EF4-FFF2-40B4-BE49-F238E27FC236}">
                <a16:creationId xmlns:a16="http://schemas.microsoft.com/office/drawing/2014/main" id="{21192C28-FAFA-4F7D-918C-B68ED32B18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8587" y="5113527"/>
            <a:ext cx="318024" cy="193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Negativan rast">
            <a:extLst>
              <a:ext uri="{FF2B5EF4-FFF2-40B4-BE49-F238E27FC236}">
                <a16:creationId xmlns:a16="http://schemas.microsoft.com/office/drawing/2014/main" id="{A2EFAE01-C284-4CCA-BE14-86E5E9FE08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4273" y="5624014"/>
            <a:ext cx="104775" cy="10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>
            <a:extLst>
              <a:ext uri="{FF2B5EF4-FFF2-40B4-BE49-F238E27FC236}">
                <a16:creationId xmlns:a16="http://schemas.microsoft.com/office/drawing/2014/main" id="{44998A9D-83BA-4F91-BF8B-137AFEC306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9849" y="5107238"/>
            <a:ext cx="318024" cy="193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Rast">
            <a:extLst>
              <a:ext uri="{FF2B5EF4-FFF2-40B4-BE49-F238E27FC236}">
                <a16:creationId xmlns:a16="http://schemas.microsoft.com/office/drawing/2014/main" id="{F12D6C09-5595-4175-A8FB-04270E786F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5793" y="3996200"/>
            <a:ext cx="104775" cy="10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>
            <a:extLst>
              <a:ext uri="{FF2B5EF4-FFF2-40B4-BE49-F238E27FC236}">
                <a16:creationId xmlns:a16="http://schemas.microsoft.com/office/drawing/2014/main" id="{EED67E84-5FCF-41F9-B743-A14AA37B15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388" y="5117862"/>
            <a:ext cx="318024" cy="193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Negativan rast">
            <a:extLst>
              <a:ext uri="{FF2B5EF4-FFF2-40B4-BE49-F238E27FC236}">
                <a16:creationId xmlns:a16="http://schemas.microsoft.com/office/drawing/2014/main" id="{B9BF5525-3DE5-4128-85DE-E3828432E4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2024" y="5624014"/>
            <a:ext cx="104775" cy="10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3009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6659B3D-78A5-4CC1-827B-DB74326AE9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V="1">
            <a:off x="124287" y="71020"/>
            <a:ext cx="417251" cy="798991"/>
          </a:xfrm>
        </p:spPr>
        <p:txBody>
          <a:bodyPr>
            <a:normAutofit/>
          </a:bodyPr>
          <a:lstStyle/>
          <a:p>
            <a:endParaRPr lang="hr-HR" dirty="0"/>
          </a:p>
        </p:txBody>
      </p:sp>
      <p:graphicFrame>
        <p:nvGraphicFramePr>
          <p:cNvPr id="4" name="Rezervirano mjesto sadržaja 3">
            <a:extLst>
              <a:ext uri="{FF2B5EF4-FFF2-40B4-BE49-F238E27FC236}">
                <a16:creationId xmlns:a16="http://schemas.microsoft.com/office/drawing/2014/main" id="{7B0547F1-B3AA-4E2F-A010-A4DF33E5E3B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87026655"/>
              </p:ext>
            </p:extLst>
          </p:nvPr>
        </p:nvGraphicFramePr>
        <p:xfrm>
          <a:off x="846539" y="981132"/>
          <a:ext cx="8604759" cy="1097280"/>
        </p:xfrm>
        <a:graphic>
          <a:graphicData uri="http://schemas.openxmlformats.org/drawingml/2006/table">
            <a:tbl>
              <a:tblPr/>
              <a:tblGrid>
                <a:gridCol w="4098323">
                  <a:extLst>
                    <a:ext uri="{9D8B030D-6E8A-4147-A177-3AD203B41FA5}">
                      <a16:colId xmlns:a16="http://schemas.microsoft.com/office/drawing/2014/main" val="246115383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6597630"/>
                    </a:ext>
                  </a:extLst>
                </a:gridCol>
                <a:gridCol w="4298156">
                  <a:extLst>
                    <a:ext uri="{9D8B030D-6E8A-4147-A177-3AD203B41FA5}">
                      <a16:colId xmlns:a16="http://schemas.microsoft.com/office/drawing/2014/main" val="279432424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hr-HR" dirty="0"/>
                        <a:t>Ukupan broj primljenih doza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r-HR"/>
                        <a:t>1,85 mil.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819796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hr-HR" dirty="0"/>
                        <a:t>Potpuno cijepljene osobe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r-HR"/>
                        <a:t>535 tis.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435313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hr-HR" dirty="0"/>
                        <a:t>Postotak potpuno cijepljenih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13,1 %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8180645"/>
                  </a:ext>
                </a:extLst>
              </a:tr>
            </a:tbl>
          </a:graphicData>
        </a:graphic>
      </p:graphicFrame>
      <p:pic>
        <p:nvPicPr>
          <p:cNvPr id="3073" name="Picture 1" descr="Hrvatska">
            <a:extLst>
              <a:ext uri="{FF2B5EF4-FFF2-40B4-BE49-F238E27FC236}">
                <a16:creationId xmlns:a16="http://schemas.microsoft.com/office/drawing/2014/main" id="{320D7204-8B24-445D-9904-2198C406B0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711" y="357150"/>
            <a:ext cx="419100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C288E1B8-60BC-4596-8061-479739D9CA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4811" y="404893"/>
            <a:ext cx="120420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Latn-RS" altLang="sr-Latn-R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Hrvatska</a:t>
            </a:r>
          </a:p>
        </p:txBody>
      </p:sp>
      <p:graphicFrame>
        <p:nvGraphicFramePr>
          <p:cNvPr id="6" name="Tablica 5">
            <a:extLst>
              <a:ext uri="{FF2B5EF4-FFF2-40B4-BE49-F238E27FC236}">
                <a16:creationId xmlns:a16="http://schemas.microsoft.com/office/drawing/2014/main" id="{B15E25DA-B4E8-4847-9FDF-3537DF6AED2E}"/>
              </a:ext>
            </a:extLst>
          </p:cNvPr>
          <p:cNvGraphicFramePr>
            <a:graphicFrameLocks noGrp="1"/>
          </p:cNvGraphicFramePr>
          <p:nvPr/>
        </p:nvGraphicFramePr>
        <p:xfrm>
          <a:off x="896645" y="976544"/>
          <a:ext cx="8451541" cy="390617"/>
        </p:xfrm>
        <a:graphic>
          <a:graphicData uri="http://schemas.openxmlformats.org/drawingml/2006/table">
            <a:tbl>
              <a:tblPr/>
              <a:tblGrid>
                <a:gridCol w="8451541">
                  <a:extLst>
                    <a:ext uri="{9D8B030D-6E8A-4147-A177-3AD203B41FA5}">
                      <a16:colId xmlns:a16="http://schemas.microsoft.com/office/drawing/2014/main" val="1586490866"/>
                    </a:ext>
                  </a:extLst>
                </a:gridCol>
              </a:tblGrid>
              <a:tr h="390617"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8430436"/>
                  </a:ext>
                </a:extLst>
              </a:tr>
            </a:tbl>
          </a:graphicData>
        </a:graphic>
      </p:graphicFrame>
      <p:graphicFrame>
        <p:nvGraphicFramePr>
          <p:cNvPr id="7" name="Tablica 6">
            <a:extLst>
              <a:ext uri="{FF2B5EF4-FFF2-40B4-BE49-F238E27FC236}">
                <a16:creationId xmlns:a16="http://schemas.microsoft.com/office/drawing/2014/main" id="{998FB9CB-A9DC-4A1E-B007-811C92B4DC25}"/>
              </a:ext>
            </a:extLst>
          </p:cNvPr>
          <p:cNvGraphicFramePr>
            <a:graphicFrameLocks noGrp="1"/>
          </p:cNvGraphicFramePr>
          <p:nvPr/>
        </p:nvGraphicFramePr>
        <p:xfrm>
          <a:off x="896645" y="1349406"/>
          <a:ext cx="8460419" cy="390617"/>
        </p:xfrm>
        <a:graphic>
          <a:graphicData uri="http://schemas.openxmlformats.org/drawingml/2006/table">
            <a:tbl>
              <a:tblPr/>
              <a:tblGrid>
                <a:gridCol w="8460419">
                  <a:extLst>
                    <a:ext uri="{9D8B030D-6E8A-4147-A177-3AD203B41FA5}">
                      <a16:colId xmlns:a16="http://schemas.microsoft.com/office/drawing/2014/main" val="3234290540"/>
                    </a:ext>
                  </a:extLst>
                </a:gridCol>
              </a:tblGrid>
              <a:tr h="390617"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6386196"/>
                  </a:ext>
                </a:extLst>
              </a:tr>
            </a:tbl>
          </a:graphicData>
        </a:graphic>
      </p:graphicFrame>
      <p:graphicFrame>
        <p:nvGraphicFramePr>
          <p:cNvPr id="8" name="Tablica 7">
            <a:extLst>
              <a:ext uri="{FF2B5EF4-FFF2-40B4-BE49-F238E27FC236}">
                <a16:creationId xmlns:a16="http://schemas.microsoft.com/office/drawing/2014/main" id="{6025F766-72E4-40C7-A5FC-5845657299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717254"/>
              </p:ext>
            </p:extLst>
          </p:nvPr>
        </p:nvGraphicFramePr>
        <p:xfrm>
          <a:off x="905522" y="1731146"/>
          <a:ext cx="8451541" cy="390617"/>
        </p:xfrm>
        <a:graphic>
          <a:graphicData uri="http://schemas.openxmlformats.org/drawingml/2006/table">
            <a:tbl>
              <a:tblPr/>
              <a:tblGrid>
                <a:gridCol w="8451541">
                  <a:extLst>
                    <a:ext uri="{9D8B030D-6E8A-4147-A177-3AD203B41FA5}">
                      <a16:colId xmlns:a16="http://schemas.microsoft.com/office/drawing/2014/main" val="1157382124"/>
                    </a:ext>
                  </a:extLst>
                </a:gridCol>
              </a:tblGrid>
              <a:tr h="390617"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6118177"/>
                  </a:ext>
                </a:extLst>
              </a:tr>
            </a:tbl>
          </a:graphicData>
        </a:graphic>
      </p:graphicFrame>
      <p:sp>
        <p:nvSpPr>
          <p:cNvPr id="11" name="TekstniOkvir 10">
            <a:extLst>
              <a:ext uri="{FF2B5EF4-FFF2-40B4-BE49-F238E27FC236}">
                <a16:creationId xmlns:a16="http://schemas.microsoft.com/office/drawing/2014/main" id="{9AEFCC12-C5D2-497F-A267-512B846E83C6}"/>
              </a:ext>
            </a:extLst>
          </p:cNvPr>
          <p:cNvSpPr txBox="1"/>
          <p:nvPr/>
        </p:nvSpPr>
        <p:spPr>
          <a:xfrm>
            <a:off x="846539" y="2503503"/>
            <a:ext cx="825307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hr-HR" dirty="0"/>
              <a:t>Hrvatska je dosad naručila 5,6 milijuna doza cjepiva od raznih proizvođača.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hr-HR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dirty="0"/>
              <a:t>AstraZeneca AB od koje je Hrvatska zatražila 3.600.000 doza.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l-PL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dirty="0"/>
              <a:t>Od AstraZeneca je zatražila najviše cjepiva.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l-PL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l-PL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l-PL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l-PL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hr-HR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hr-HR" dirty="0"/>
          </a:p>
        </p:txBody>
      </p:sp>
      <p:pic>
        <p:nvPicPr>
          <p:cNvPr id="12" name="Slika 11">
            <a:extLst>
              <a:ext uri="{FF2B5EF4-FFF2-40B4-BE49-F238E27FC236}">
                <a16:creationId xmlns:a16="http://schemas.microsoft.com/office/drawing/2014/main" id="{522BBBB6-8BDA-4FBD-8A84-ABA7B3A84B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296" y="4374373"/>
            <a:ext cx="4116280" cy="2126477"/>
          </a:xfrm>
          <a:prstGeom prst="rect">
            <a:avLst/>
          </a:prstGeom>
        </p:spPr>
      </p:pic>
      <p:pic>
        <p:nvPicPr>
          <p:cNvPr id="13" name="Slika 12">
            <a:extLst>
              <a:ext uri="{FF2B5EF4-FFF2-40B4-BE49-F238E27FC236}">
                <a16:creationId xmlns:a16="http://schemas.microsoft.com/office/drawing/2014/main" id="{E1E814CB-B5B1-4213-A9F7-DB9041563A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3451" y="4625266"/>
            <a:ext cx="3453286" cy="1940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65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0FB5C60-8AB1-4ABB-AC46-F4ED90B87A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5400" dirty="0"/>
              <a:t>KRAJ</a:t>
            </a:r>
          </a:p>
        </p:txBody>
      </p:sp>
      <p:pic>
        <p:nvPicPr>
          <p:cNvPr id="4" name="Rezervirano mjesto sadržaja 3">
            <a:extLst>
              <a:ext uri="{FF2B5EF4-FFF2-40B4-BE49-F238E27FC236}">
                <a16:creationId xmlns:a16="http://schemas.microsoft.com/office/drawing/2014/main" id="{5AA562B7-E80A-45FA-8C9F-05B7474F04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1951" y="1400174"/>
            <a:ext cx="9715782" cy="5310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861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2EE5F7C-8998-4248-A80D-6E7DD104F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IZRADIO: Matijas Idžanović 7.b</a:t>
            </a:r>
          </a:p>
        </p:txBody>
      </p:sp>
      <p:pic>
        <p:nvPicPr>
          <p:cNvPr id="4" name="Rezervirano mjesto sadržaja 3">
            <a:extLst>
              <a:ext uri="{FF2B5EF4-FFF2-40B4-BE49-F238E27FC236}">
                <a16:creationId xmlns:a16="http://schemas.microsoft.com/office/drawing/2014/main" id="{033D0AE4-A5C7-4D85-A4C8-B5B0DD4447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94008" y="2384356"/>
            <a:ext cx="4963319" cy="3302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472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Faseta">
  <a:themeElements>
    <a:clrScheme name="Fas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Fas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s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111</TotalTime>
  <Words>186</Words>
  <Application>Microsoft Office PowerPoint</Application>
  <PresentationFormat>Široki zaslon</PresentationFormat>
  <Paragraphs>66</Paragraphs>
  <Slides>9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9</vt:i4>
      </vt:variant>
    </vt:vector>
  </HeadingPairs>
  <TitlesOfParts>
    <vt:vector size="14" baseType="lpstr">
      <vt:lpstr>Arial</vt:lpstr>
      <vt:lpstr>Trebuchet MS</vt:lpstr>
      <vt:lpstr>Wingdings</vt:lpstr>
      <vt:lpstr>Wingdings 3</vt:lpstr>
      <vt:lpstr>Faseta</vt:lpstr>
      <vt:lpstr>COVID-19</vt:lpstr>
      <vt:lpstr>Covid-19</vt:lpstr>
      <vt:lpstr>SIMPTOMI</vt:lpstr>
      <vt:lpstr>Mjere za suzbijanje COVID-19</vt:lpstr>
      <vt:lpstr> Cijepljenje protiv COVID-19</vt:lpstr>
      <vt:lpstr>Covid-19 u Hrvtskoj </vt:lpstr>
      <vt:lpstr>PowerPoint prezentacija</vt:lpstr>
      <vt:lpstr>KRAJ</vt:lpstr>
      <vt:lpstr>IZRADIO: Matijas Idžanović 7.b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COVID-19</dc:title>
  <dc:creator>Matijas Idžanović</dc:creator>
  <cp:lastModifiedBy>Korisnik</cp:lastModifiedBy>
  <cp:revision>19</cp:revision>
  <dcterms:created xsi:type="dcterms:W3CDTF">2021-06-04T06:55:23Z</dcterms:created>
  <dcterms:modified xsi:type="dcterms:W3CDTF">2021-06-04T18:11:20Z</dcterms:modified>
</cp:coreProperties>
</file>