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051B67-3456-4B83-2764-DEE02F8AB8F9}" v="619" dt="2021-06-05T12:24:20.756"/>
    <p1510:client id="{381B5814-C221-4D5E-9D9C-C79FBCCB967C}" v="1655" dt="2021-06-05T10:51:55.283"/>
    <p1510:client id="{481C1131-4AF4-782B-1023-7B2B3A0918DD}" v="68" dt="2021-06-06T14:40:54.433"/>
    <p1510:client id="{C9274859-0D47-7294-319B-79FFCBA490B4}" v="204" dt="2021-06-05T11:07:18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60866001@N07/3230617756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s.wikiquote.org/wiki/Papa_Ivan_Pavao_I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Ivan_Pavao_II.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li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uscandoacasiopea.com/2019/08/03/literatura-simple-o-barroca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outdoor, building, sky, city&#10;&#10;Description automatically generated">
            <a:extLst>
              <a:ext uri="{FF2B5EF4-FFF2-40B4-BE49-F238E27FC236}">
                <a16:creationId xmlns:a16="http://schemas.microsoft.com/office/drawing/2014/main" id="{D41863EC-AD7F-4EF9-B537-09A2B2F21E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Rockwell Nova Light"/>
                <a:cs typeface="Calibri Light"/>
              </a:rPr>
              <a:t>Papa Ivan Pavao II.</a:t>
            </a:r>
            <a:endParaRPr lang="en-US" sz="5200" dirty="0">
              <a:solidFill>
                <a:srgbClr val="FFFFFF"/>
              </a:solidFill>
              <a:latin typeface="Rockwell Nova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Rockwell Nova Light"/>
                <a:cs typeface="Calibri"/>
              </a:rPr>
              <a:t>POSJET HRVATSKOJ</a:t>
            </a:r>
            <a:endParaRPr lang="en-US" dirty="0">
              <a:solidFill>
                <a:srgbClr val="FFFFFF"/>
              </a:solidFill>
              <a:latin typeface="Rockwell Nova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4FF8BD-0BB9-4CD7-A674-6A00883F9EFF}"/>
              </a:ext>
            </a:extLst>
          </p:cNvPr>
          <p:cNvSpPr txBox="1"/>
          <p:nvPr/>
        </p:nvSpPr>
        <p:spPr>
          <a:xfrm>
            <a:off x="9987708" y="6657945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18074-CB63-482B-8876-21DCB7C6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latin typeface="Rockwell Nova Light"/>
                <a:cs typeface="Calibri Light"/>
              </a:rPr>
              <a:t>OPĆA BIOGRAFIJA  O PAPI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CA799-2AEA-4CBD-922D-F5832B96F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Rockwell Nova Light"/>
                <a:cs typeface="Calibri"/>
              </a:rPr>
              <a:t>Rođen</a:t>
            </a:r>
            <a:r>
              <a:rPr lang="en-US" dirty="0">
                <a:latin typeface="Rockwell Nova Light"/>
                <a:cs typeface="Calibri"/>
              </a:rPr>
              <a:t>: 18.</a:t>
            </a:r>
            <a:r>
              <a:rPr lang="hr-HR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svibnja</a:t>
            </a:r>
            <a:r>
              <a:rPr lang="en-US" dirty="0">
                <a:latin typeface="Rockwell Nova Light"/>
                <a:cs typeface="Calibri"/>
              </a:rPr>
              <a:t> 1920. -Wadowice,</a:t>
            </a:r>
            <a:r>
              <a:rPr lang="hr-HR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Poljska</a:t>
            </a:r>
            <a:r>
              <a:rPr lang="hr-HR" dirty="0">
                <a:latin typeface="Rockwell Nova Light"/>
                <a:cs typeface="Calibri"/>
              </a:rPr>
              <a:t>.</a:t>
            </a:r>
            <a:endParaRPr lang="en-US" dirty="0">
              <a:latin typeface="Rockwell Nova Light"/>
              <a:cs typeface="Calibri"/>
            </a:endParaRPr>
          </a:p>
          <a:p>
            <a:r>
              <a:rPr lang="en-US" dirty="0" err="1">
                <a:latin typeface="Rockwell Nova Light"/>
                <a:cs typeface="Calibri"/>
              </a:rPr>
              <a:t>Umro</a:t>
            </a:r>
            <a:r>
              <a:rPr lang="en-US" dirty="0">
                <a:latin typeface="Rockwell Nova Light"/>
                <a:cs typeface="Calibri"/>
              </a:rPr>
              <a:t>: 2.travnja 2005. -</a:t>
            </a:r>
            <a:r>
              <a:rPr lang="hr-HR" dirty="0">
                <a:latin typeface="Rockwell Nova Light"/>
                <a:cs typeface="Calibri"/>
              </a:rPr>
              <a:t> </a:t>
            </a:r>
            <a:r>
              <a:rPr lang="en-US" dirty="0">
                <a:latin typeface="Rockwell Nova Light"/>
                <a:cs typeface="Calibri"/>
              </a:rPr>
              <a:t>Rim</a:t>
            </a:r>
          </a:p>
          <a:p>
            <a:r>
              <a:rPr lang="en-US" dirty="0" err="1">
                <a:latin typeface="Rockwell Nova Light"/>
                <a:cs typeface="Calibri"/>
              </a:rPr>
              <a:t>Proglašem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blaženim</a:t>
            </a:r>
            <a:r>
              <a:rPr lang="en-US" dirty="0">
                <a:latin typeface="Rockwell Nova Light"/>
                <a:cs typeface="Calibri"/>
              </a:rPr>
              <a:t>: 1.svibnja 2011.</a:t>
            </a:r>
          </a:p>
          <a:p>
            <a:r>
              <a:rPr lang="en-US" dirty="0" err="1">
                <a:latin typeface="Rockwell Nova Light"/>
                <a:cs typeface="Calibri"/>
              </a:rPr>
              <a:t>Proglašem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svetim</a:t>
            </a:r>
            <a:r>
              <a:rPr lang="en-US" dirty="0">
                <a:latin typeface="Rockwell Nova Light"/>
                <a:cs typeface="Calibri"/>
              </a:rPr>
              <a:t>: 27. </a:t>
            </a:r>
            <a:r>
              <a:rPr lang="en-US" dirty="0" err="1">
                <a:latin typeface="Rockwell Nova Light"/>
                <a:cs typeface="Calibri"/>
              </a:rPr>
              <a:t>travnja</a:t>
            </a:r>
            <a:r>
              <a:rPr lang="en-US" dirty="0">
                <a:latin typeface="Rockwell Nova Light"/>
                <a:cs typeface="Calibri"/>
              </a:rPr>
              <a:t> 2014.</a:t>
            </a:r>
          </a:p>
          <a:p>
            <a:r>
              <a:rPr lang="en-US" dirty="0" err="1">
                <a:latin typeface="Rockwell Nova Light"/>
                <a:cs typeface="Calibri"/>
              </a:rPr>
              <a:t>Zaštitnik</a:t>
            </a:r>
            <a:r>
              <a:rPr lang="en-US" dirty="0">
                <a:latin typeface="Rockwell Nova Light"/>
                <a:cs typeface="Calibri"/>
              </a:rPr>
              <a:t>: </a:t>
            </a:r>
            <a:r>
              <a:rPr lang="en-US" dirty="0" err="1">
                <a:latin typeface="Rockwell Nova Light"/>
                <a:cs typeface="Calibri"/>
              </a:rPr>
              <a:t>Mladih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katoličkih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obitelji</a:t>
            </a:r>
            <a:r>
              <a:rPr lang="en-US" dirty="0">
                <a:latin typeface="Rockwell Nova Light"/>
                <a:cs typeface="Calibri"/>
              </a:rPr>
              <a:t>, K</a:t>
            </a:r>
            <a:r>
              <a:rPr lang="hr-HR" dirty="0" err="1">
                <a:latin typeface="Rockwell Nova Light"/>
                <a:cs typeface="Calibri"/>
              </a:rPr>
              <a:t>ra</a:t>
            </a:r>
            <a:r>
              <a:rPr lang="en-US" dirty="0" err="1">
                <a:latin typeface="Rockwell Nova Light"/>
                <a:cs typeface="Calibri"/>
              </a:rPr>
              <a:t>kowske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nadbiskupije</a:t>
            </a:r>
            <a:endParaRPr lang="en-US" dirty="0">
              <a:latin typeface="Rockwell Nova Light"/>
              <a:cs typeface="Calibri"/>
            </a:endParaRPr>
          </a:p>
        </p:txBody>
      </p:sp>
      <p:pic>
        <p:nvPicPr>
          <p:cNvPr id="4" name="Picture 4" descr="A picture containing person, person, vestment, older&#10;&#10;Description automatically generated">
            <a:extLst>
              <a:ext uri="{FF2B5EF4-FFF2-40B4-BE49-F238E27FC236}">
                <a16:creationId xmlns:a16="http://schemas.microsoft.com/office/drawing/2014/main" id="{F0D63463-E36E-49EC-809C-1D00FC95ED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13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BAF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3487E73-89C6-4E1C-AC78-2354C08596C5}"/>
              </a:ext>
            </a:extLst>
          </p:cNvPr>
          <p:cNvSpPr txBox="1"/>
          <p:nvPr/>
        </p:nvSpPr>
        <p:spPr>
          <a:xfrm>
            <a:off x="-71417" y="6493670"/>
            <a:ext cx="4635571" cy="364331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lIns="91440" tIns="45720" rIns="91440" bIns="4572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500" dirty="0">
                <a:solidFill>
                  <a:srgbClr val="FFFFFF"/>
                </a:solidFill>
              </a:rPr>
              <a:t>Papa Ivan Pavao II.</a:t>
            </a:r>
            <a:endParaRPr lang="en-US" sz="15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8138A-7BE3-4B7E-8C53-479C3E43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139616"/>
            <a:ext cx="5291663" cy="1628775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Rockwell Nova Light"/>
                <a:cs typeface="Calibri Light"/>
              </a:rPr>
              <a:t>Papin </a:t>
            </a:r>
            <a:r>
              <a:rPr lang="en-US" sz="4000" dirty="0" err="1">
                <a:latin typeface="Rockwell Nova Light"/>
                <a:cs typeface="Calibri Light"/>
              </a:rPr>
              <a:t>prvi</a:t>
            </a:r>
            <a:r>
              <a:rPr lang="en-US" sz="4000" dirty="0">
                <a:latin typeface="Rockwell Nova Light"/>
                <a:cs typeface="Calibri Light"/>
              </a:rPr>
              <a:t> </a:t>
            </a:r>
            <a:r>
              <a:rPr lang="en-US" sz="4000" dirty="0" err="1">
                <a:latin typeface="Rockwell Nova Light"/>
                <a:cs typeface="Calibri Light"/>
              </a:rPr>
              <a:t>pohod</a:t>
            </a:r>
            <a:r>
              <a:rPr lang="en-US" sz="4000" dirty="0">
                <a:latin typeface="Rockwell Nova Light"/>
                <a:cs typeface="Calibri Light"/>
              </a:rPr>
              <a:t> </a:t>
            </a:r>
            <a:r>
              <a:rPr lang="en-US" sz="4000" dirty="0" err="1">
                <a:latin typeface="Rockwell Nova Light"/>
                <a:cs typeface="Calibri Light"/>
              </a:rPr>
              <a:t>Hrvatskoj</a:t>
            </a:r>
            <a:endParaRPr lang="en-US" sz="4000" dirty="0">
              <a:latin typeface="Rockwell Nova Light"/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4CE4E9A-8C69-4DDE-B699-2AC25DC468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250" r="-1" b="2994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D00C-8284-415B-840E-1F55D592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866" y="1828776"/>
            <a:ext cx="5291663" cy="47153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Rockwell Nova Light"/>
                <a:cs typeface="Calibri"/>
              </a:rPr>
              <a:t>10. </a:t>
            </a:r>
            <a:r>
              <a:rPr lang="en-US" sz="2400" dirty="0" err="1">
                <a:latin typeface="Rockwell Nova Light"/>
                <a:cs typeface="Calibri"/>
              </a:rPr>
              <a:t>rujna</a:t>
            </a:r>
            <a:r>
              <a:rPr lang="en-US" sz="2400" dirty="0">
                <a:latin typeface="Rockwell Nova Light"/>
                <a:cs typeface="Calibri"/>
              </a:rPr>
              <a:t> 1994. - Papa Ivan Pavao II. </a:t>
            </a:r>
            <a:r>
              <a:rPr lang="en-US" sz="2400" dirty="0" err="1">
                <a:latin typeface="Rockwell Nova Light"/>
                <a:cs typeface="Calibri"/>
              </a:rPr>
              <a:t>posjetio</a:t>
            </a:r>
            <a:r>
              <a:rPr lang="en-US" sz="2400" dirty="0">
                <a:latin typeface="Rockwell Nova Light"/>
                <a:cs typeface="Calibri"/>
              </a:rPr>
              <a:t> je </a:t>
            </a:r>
            <a:r>
              <a:rPr lang="en-US" sz="2400" dirty="0" err="1">
                <a:latin typeface="Rockwell Nova Light"/>
                <a:cs typeface="Calibri"/>
              </a:rPr>
              <a:t>Hrvatsku</a:t>
            </a:r>
            <a:r>
              <a:rPr lang="en-US" sz="2400" dirty="0">
                <a:latin typeface="Rockwell Nova Light"/>
                <a:cs typeface="Calibri"/>
              </a:rPr>
              <a:t> po </a:t>
            </a:r>
            <a:r>
              <a:rPr lang="en-US" sz="2400" dirty="0" err="1">
                <a:latin typeface="Rockwell Nova Light"/>
                <a:cs typeface="Calibri"/>
              </a:rPr>
              <a:t>prvi</a:t>
            </a:r>
            <a:r>
              <a:rPr lang="en-US" sz="2400" dirty="0">
                <a:latin typeface="Rockwell Nova Light"/>
                <a:cs typeface="Calibri"/>
              </a:rPr>
              <a:t> put</a:t>
            </a:r>
          </a:p>
          <a:p>
            <a:r>
              <a:rPr lang="en-US" sz="2400" dirty="0">
                <a:latin typeface="Rockwell Nova Light"/>
                <a:cs typeface="Calibri"/>
              </a:rPr>
              <a:t>U </a:t>
            </a:r>
            <a:r>
              <a:rPr lang="en-US" sz="2400" dirty="0" err="1">
                <a:latin typeface="Rockwell Nova Light"/>
                <a:cs typeface="Calibri"/>
              </a:rPr>
              <a:t>Hrvatsku</a:t>
            </a:r>
            <a:r>
              <a:rPr lang="en-US" sz="2400" dirty="0">
                <a:latin typeface="Rockwell Nova Light"/>
                <a:cs typeface="Calibri"/>
              </a:rPr>
              <a:t> je </a:t>
            </a:r>
            <a:r>
              <a:rPr lang="en-US" sz="2400" dirty="0" err="1">
                <a:latin typeface="Rockwell Nova Light"/>
                <a:cs typeface="Calibri"/>
              </a:rPr>
              <a:t>došao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kao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goloruki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hodočasnik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Kristova</a:t>
            </a:r>
            <a:r>
              <a:rPr lang="en-US" sz="2400" dirty="0">
                <a:latin typeface="Rockwell Nova Light"/>
                <a:cs typeface="Calibri"/>
              </a:rPr>
              <a:t> </a:t>
            </a:r>
            <a:r>
              <a:rPr lang="en-US" sz="2400" dirty="0" err="1">
                <a:latin typeface="Rockwell Nova Light"/>
                <a:cs typeface="Calibri"/>
              </a:rPr>
              <a:t>Evanđelja</a:t>
            </a:r>
            <a:endParaRPr lang="en-US" sz="2400" dirty="0">
              <a:latin typeface="Rockwell Nova Light"/>
              <a:cs typeface="Calibri"/>
            </a:endParaRPr>
          </a:p>
          <a:p>
            <a:r>
              <a:rPr lang="en-US" sz="2400" dirty="0">
                <a:latin typeface="Rockwell Nova Light"/>
                <a:cs typeface="Calibri"/>
              </a:rPr>
              <a:t>Papa je </a:t>
            </a:r>
            <a:r>
              <a:rPr lang="en-US" sz="2400" dirty="0" err="1">
                <a:latin typeface="Rockwell Nova Light"/>
                <a:cs typeface="Calibri"/>
              </a:rPr>
              <a:t>došao</a:t>
            </a:r>
            <a:r>
              <a:rPr lang="en-US" sz="2400" dirty="0">
                <a:latin typeface="Rockwell Nova Light"/>
                <a:cs typeface="Calibri"/>
              </a:rPr>
              <a:t> u </a:t>
            </a:r>
            <a:r>
              <a:rPr lang="en-US" sz="2400" dirty="0" err="1">
                <a:latin typeface="Rockwell Nova Light"/>
                <a:cs typeface="Calibri"/>
              </a:rPr>
              <a:t>Hrvatsku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kada</a:t>
            </a:r>
            <a:r>
              <a:rPr lang="en-US" sz="2400" dirty="0">
                <a:latin typeface="Rockwell Nova Light"/>
                <a:cs typeface="Calibri"/>
              </a:rPr>
              <a:t> je </a:t>
            </a:r>
            <a:r>
              <a:rPr lang="en-US" sz="2400" dirty="0" err="1">
                <a:latin typeface="Rockwell Nova Light"/>
                <a:cs typeface="Calibri"/>
              </a:rPr>
              <a:t>ona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bila</a:t>
            </a:r>
            <a:r>
              <a:rPr lang="en-US" sz="2400" dirty="0">
                <a:latin typeface="Rockwell Nova Light"/>
                <a:cs typeface="Calibri"/>
              </a:rPr>
              <a:t> pod </a:t>
            </a:r>
            <a:r>
              <a:rPr lang="en-US" sz="2400" dirty="0" err="1">
                <a:latin typeface="Rockwell Nova Light"/>
                <a:cs typeface="Calibri"/>
              </a:rPr>
              <a:t>srpskom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okupacijom</a:t>
            </a:r>
            <a:r>
              <a:rPr lang="en-US" sz="2400" dirty="0">
                <a:latin typeface="Rockwell Nova Light"/>
                <a:cs typeface="Calibri"/>
              </a:rPr>
              <a:t>. </a:t>
            </a:r>
          </a:p>
          <a:p>
            <a:r>
              <a:rPr lang="en-US" sz="2400" dirty="0" err="1">
                <a:latin typeface="Rockwell Nova Light"/>
                <a:cs typeface="Calibri"/>
              </a:rPr>
              <a:t>Posjet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pape</a:t>
            </a:r>
            <a:r>
              <a:rPr lang="en-US" sz="2400" dirty="0">
                <a:latin typeface="Rockwell Nova Light"/>
                <a:cs typeface="Calibri"/>
              </a:rPr>
              <a:t>, </a:t>
            </a:r>
            <a:r>
              <a:rPr lang="en-US" sz="2400" dirty="0" err="1">
                <a:latin typeface="Rockwell Nova Light"/>
                <a:cs typeface="Calibri"/>
              </a:rPr>
              <a:t>ključne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osobe</a:t>
            </a:r>
            <a:r>
              <a:rPr lang="en-US" sz="2400" dirty="0">
                <a:latin typeface="Rockwell Nova Light"/>
                <a:cs typeface="Calibri"/>
              </a:rPr>
              <a:t> za </a:t>
            </a:r>
            <a:r>
              <a:rPr lang="en-US" sz="2400" dirty="0" err="1">
                <a:latin typeface="Rockwell Nova Light"/>
                <a:cs typeface="Calibri"/>
              </a:rPr>
              <a:t>međunarodno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priznanje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Hrvatske</a:t>
            </a:r>
            <a:r>
              <a:rPr lang="en-US" sz="2400" dirty="0">
                <a:latin typeface="Rockwell Nova Light"/>
                <a:cs typeface="Calibri"/>
              </a:rPr>
              <a:t>, </a:t>
            </a:r>
            <a:r>
              <a:rPr lang="en-US" sz="2400" dirty="0" err="1">
                <a:latin typeface="Rockwell Nova Light"/>
                <a:cs typeface="Calibri"/>
              </a:rPr>
              <a:t>također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tada</a:t>
            </a:r>
            <a:r>
              <a:rPr lang="en-US" sz="2400" dirty="0">
                <a:latin typeface="Rockwell Nova Light"/>
                <a:cs typeface="Calibri"/>
              </a:rPr>
              <a:t> je bio  </a:t>
            </a:r>
            <a:r>
              <a:rPr lang="en-US" sz="2400" dirty="0" err="1">
                <a:latin typeface="Rockwell Nova Light"/>
                <a:cs typeface="Calibri"/>
              </a:rPr>
              <a:t>vezan</a:t>
            </a:r>
            <a:r>
              <a:rPr lang="hr-HR" sz="2400" dirty="0">
                <a:latin typeface="Rockwell Nova Light"/>
                <a:cs typeface="Calibri"/>
              </a:rPr>
              <a:t> i</a:t>
            </a:r>
            <a:r>
              <a:rPr lang="en-US" sz="2400" dirty="0">
                <a:latin typeface="Rockwell Nova Light"/>
                <a:cs typeface="Calibri"/>
              </a:rPr>
              <a:t> za 900.</a:t>
            </a:r>
            <a:r>
              <a:rPr lang="hr-HR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obljetnicu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Zagrebačke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biskupije</a:t>
            </a:r>
            <a:r>
              <a:rPr lang="en-US" sz="2400" dirty="0">
                <a:latin typeface="Rockwell Nova Light"/>
                <a:cs typeface="Calibri"/>
              </a:rPr>
              <a:t>.</a:t>
            </a:r>
          </a:p>
          <a:p>
            <a:endParaRPr lang="en-US" sz="2400" dirty="0">
              <a:latin typeface="Rockwell Nova Ligh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7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ree, outdoor, sky, building&#10;&#10;Description automatically generated">
            <a:extLst>
              <a:ext uri="{FF2B5EF4-FFF2-40B4-BE49-F238E27FC236}">
                <a16:creationId xmlns:a16="http://schemas.microsoft.com/office/drawing/2014/main" id="{38D302A8-C2DB-4E67-AE51-B5AF1FF08E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806" r="3727" b="2"/>
          <a:stretch/>
        </p:blipFill>
        <p:spPr>
          <a:xfrm>
            <a:off x="30080" y="10"/>
            <a:ext cx="9669642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2FFA68-14AD-4188-A696-A5BE2957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462" y="134520"/>
            <a:ext cx="5116150" cy="1899912"/>
          </a:xfrm>
        </p:spPr>
        <p:txBody>
          <a:bodyPr>
            <a:normAutofit/>
          </a:bodyPr>
          <a:lstStyle/>
          <a:p>
            <a:r>
              <a:rPr lang="en-US" sz="3700" dirty="0">
                <a:latin typeface="Rockwell Nova Light"/>
                <a:cs typeface="Calibri Light"/>
              </a:rPr>
              <a:t>Papin </a:t>
            </a:r>
            <a:r>
              <a:rPr lang="en-US" sz="3700" dirty="0" err="1">
                <a:latin typeface="Rockwell Nova Light"/>
                <a:cs typeface="Calibri Light"/>
              </a:rPr>
              <a:t>drugi</a:t>
            </a:r>
            <a:r>
              <a:rPr lang="en-US" sz="3700" dirty="0">
                <a:latin typeface="Rockwell Nova Light"/>
                <a:cs typeface="Calibri Light"/>
              </a:rPr>
              <a:t> </a:t>
            </a:r>
            <a:r>
              <a:rPr lang="en-US" sz="3700" dirty="0" err="1">
                <a:latin typeface="Rockwell Nova Light"/>
                <a:cs typeface="Calibri Light"/>
              </a:rPr>
              <a:t>pohod</a:t>
            </a:r>
            <a:br>
              <a:rPr lang="en-US" sz="3700" dirty="0">
                <a:latin typeface="Rockwell Nova Light"/>
                <a:cs typeface="Calibri Light"/>
              </a:rPr>
            </a:br>
            <a:r>
              <a:rPr lang="en-US" sz="3700" dirty="0">
                <a:latin typeface="Rockwell Nova Light"/>
                <a:cs typeface="Calibri Light"/>
              </a:rPr>
              <a:t> </a:t>
            </a:r>
            <a:r>
              <a:rPr lang="en-US" sz="3700" dirty="0" err="1">
                <a:latin typeface="Rockwell Nova Light"/>
                <a:cs typeface="Calibri Light"/>
              </a:rPr>
              <a:t>Hrvatskoj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1CB09-BD1F-42F6-B8D6-C98C32014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147" y="2035416"/>
            <a:ext cx="5360565" cy="39584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latin typeface="Rockwell Nova Light"/>
                <a:cs typeface="Calibri"/>
              </a:rPr>
              <a:t>Od 2. do 4. </a:t>
            </a:r>
            <a:r>
              <a:rPr lang="en-US" sz="2400" dirty="0" err="1">
                <a:latin typeface="Rockwell Nova Light"/>
                <a:cs typeface="Calibri"/>
              </a:rPr>
              <a:t>listopada</a:t>
            </a:r>
            <a:r>
              <a:rPr lang="en-US" sz="2400" dirty="0">
                <a:latin typeface="Rockwell Nova Light"/>
                <a:cs typeface="Calibri"/>
              </a:rPr>
              <a:t> 1998. </a:t>
            </a:r>
            <a:r>
              <a:rPr lang="en-US" sz="2400" dirty="0" err="1">
                <a:latin typeface="Rockwell Nova Light"/>
                <a:cs typeface="Calibri"/>
              </a:rPr>
              <a:t>kada</a:t>
            </a:r>
            <a:r>
              <a:rPr lang="en-US" sz="2400" dirty="0">
                <a:latin typeface="Rockwell Nova Light"/>
                <a:cs typeface="Calibri"/>
              </a:rPr>
              <a:t> je </a:t>
            </a:r>
            <a:r>
              <a:rPr lang="en-US" sz="2400" dirty="0" err="1">
                <a:latin typeface="Rockwell Nova Light"/>
                <a:cs typeface="Calibri"/>
              </a:rPr>
              <a:t>imao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poseb</a:t>
            </a:r>
            <a:r>
              <a:rPr lang="hr-HR" sz="2400" dirty="0">
                <a:latin typeface="Rockwell Nova Light"/>
                <a:cs typeface="Calibri"/>
              </a:rPr>
              <a:t>no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značenje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zbog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proglašenja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Alojzija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Stepinca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blaženim</a:t>
            </a:r>
            <a:r>
              <a:rPr lang="hr-HR" sz="2400" dirty="0">
                <a:latin typeface="Rockwell Nova Light"/>
                <a:cs typeface="Calibri"/>
              </a:rPr>
              <a:t>.</a:t>
            </a:r>
            <a:endParaRPr lang="en-US" sz="2400" dirty="0">
              <a:latin typeface="Rockwell Nova Light"/>
              <a:cs typeface="Calibri"/>
            </a:endParaRPr>
          </a:p>
          <a:p>
            <a:r>
              <a:rPr lang="en-US" sz="2400" dirty="0">
                <a:latin typeface="Rockwell Nova Light"/>
                <a:cs typeface="Calibri"/>
              </a:rPr>
              <a:t>3. </a:t>
            </a:r>
            <a:r>
              <a:rPr lang="en-US" sz="2400" dirty="0" err="1">
                <a:latin typeface="Rockwell Nova Light"/>
                <a:cs typeface="Calibri"/>
              </a:rPr>
              <a:t>listopada</a:t>
            </a:r>
            <a:r>
              <a:rPr lang="en-US" sz="2400" dirty="0">
                <a:latin typeface="Rockwell Nova Light"/>
                <a:cs typeface="Calibri"/>
              </a:rPr>
              <a:t> 1998. -</a:t>
            </a:r>
            <a:r>
              <a:rPr lang="hr-HR" sz="2400" dirty="0">
                <a:latin typeface="Rockwell Nova Light"/>
                <a:cs typeface="Calibri"/>
              </a:rPr>
              <a:t> </a:t>
            </a:r>
            <a:r>
              <a:rPr lang="en-US" sz="2400" dirty="0">
                <a:latin typeface="Rockwell Nova Light"/>
                <a:cs typeface="Calibri"/>
              </a:rPr>
              <a:t>Papa je u </a:t>
            </a:r>
            <a:r>
              <a:rPr lang="en-US" sz="2400" dirty="0" err="1">
                <a:latin typeface="Rockwell Nova Light"/>
                <a:cs typeface="Calibri"/>
              </a:rPr>
              <a:t>nacionalnom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marijanskom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svetištu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ispred</a:t>
            </a:r>
            <a:r>
              <a:rPr lang="en-US" sz="2400" dirty="0">
                <a:latin typeface="Rockwell Nova Light"/>
                <a:cs typeface="Calibri"/>
              </a:rPr>
              <a:t> 500.000 </a:t>
            </a:r>
            <a:r>
              <a:rPr lang="en-US" sz="2400" dirty="0" err="1">
                <a:latin typeface="Rockwell Nova Light"/>
                <a:cs typeface="Calibri"/>
              </a:rPr>
              <a:t>vjernika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Stepinca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proglasio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blaženim</a:t>
            </a:r>
            <a:r>
              <a:rPr lang="hr-HR" sz="2400" dirty="0">
                <a:latin typeface="Rockwell Nova Light"/>
                <a:cs typeface="Calibri"/>
              </a:rPr>
              <a:t>.</a:t>
            </a:r>
            <a:endParaRPr lang="en-US" sz="2400" dirty="0">
              <a:latin typeface="Rockwell Nova Light"/>
              <a:cs typeface="Calibri"/>
            </a:endParaRPr>
          </a:p>
          <a:p>
            <a:r>
              <a:rPr lang="en-US" sz="2400" dirty="0">
                <a:latin typeface="Rockwell Nova Light"/>
                <a:cs typeface="Calibri"/>
              </a:rPr>
              <a:t>4.lipnja 1998.</a:t>
            </a:r>
            <a:r>
              <a:rPr lang="hr-HR" sz="2400" dirty="0">
                <a:latin typeface="Rockwell Nova Light"/>
                <a:cs typeface="Calibri"/>
              </a:rPr>
              <a:t> </a:t>
            </a:r>
            <a:r>
              <a:rPr lang="en-US" sz="2400" dirty="0">
                <a:latin typeface="Rockwell Nova Light"/>
                <a:cs typeface="Calibri"/>
              </a:rPr>
              <a:t>-Papa je u </a:t>
            </a:r>
            <a:r>
              <a:rPr lang="en-US" sz="2400" dirty="0" err="1">
                <a:latin typeface="Rockwell Nova Light"/>
                <a:cs typeface="Calibri"/>
              </a:rPr>
              <a:t>najstarijem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marijanskom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svetištu</a:t>
            </a:r>
            <a:r>
              <a:rPr lang="en-US" sz="2400" dirty="0">
                <a:latin typeface="Rockwell Nova Light"/>
                <a:cs typeface="Calibri"/>
              </a:rPr>
              <a:t>  </a:t>
            </a:r>
            <a:r>
              <a:rPr lang="en-US" sz="2400" dirty="0" err="1">
                <a:latin typeface="Rockwell Nova Light"/>
                <a:cs typeface="Calibri"/>
              </a:rPr>
              <a:t>Gospe</a:t>
            </a:r>
            <a:r>
              <a:rPr lang="en-US" sz="2400" dirty="0">
                <a:latin typeface="Rockwell Nova Light"/>
                <a:cs typeface="Calibri"/>
              </a:rPr>
              <a:t> od </a:t>
            </a:r>
            <a:r>
              <a:rPr lang="en-US" sz="2400" dirty="0" err="1">
                <a:latin typeface="Rockwell Nova Light"/>
                <a:cs typeface="Calibri"/>
              </a:rPr>
              <a:t>Otoka</a:t>
            </a:r>
            <a:r>
              <a:rPr lang="en-US" sz="2400" dirty="0">
                <a:latin typeface="Rockwell Nova Light"/>
                <a:cs typeface="Calibri"/>
              </a:rPr>
              <a:t> u Solina </a:t>
            </a:r>
            <a:r>
              <a:rPr lang="en-US" sz="2400" dirty="0" err="1">
                <a:latin typeface="Rockwell Nova Light"/>
                <a:cs typeface="Calibri"/>
              </a:rPr>
              <a:t>gdje</a:t>
            </a:r>
            <a:r>
              <a:rPr lang="en-US" sz="2400" dirty="0">
                <a:latin typeface="Rockwell Nova Light"/>
                <a:cs typeface="Calibri"/>
              </a:rPr>
              <a:t> ga je </a:t>
            </a:r>
            <a:r>
              <a:rPr lang="en-US" sz="2400" dirty="0" err="1">
                <a:latin typeface="Rockwell Nova Light"/>
                <a:cs typeface="Calibri"/>
              </a:rPr>
              <a:t>čekalo</a:t>
            </a:r>
            <a:r>
              <a:rPr lang="en-US" sz="2400" dirty="0">
                <a:latin typeface="Rockwell Nova Light"/>
                <a:cs typeface="Calibri"/>
              </a:rPr>
              <a:t> </a:t>
            </a:r>
            <a:r>
              <a:rPr lang="en-US" sz="2400" dirty="0" err="1">
                <a:latin typeface="Rockwell Nova Light"/>
                <a:cs typeface="Calibri"/>
              </a:rPr>
              <a:t>više</a:t>
            </a:r>
            <a:r>
              <a:rPr lang="en-US" sz="2400" dirty="0">
                <a:latin typeface="Rockwell Nova Light"/>
                <a:cs typeface="Calibri"/>
              </a:rPr>
              <a:t> od 35.000 </a:t>
            </a:r>
            <a:r>
              <a:rPr lang="en-US" sz="2400" dirty="0" err="1">
                <a:latin typeface="Rockwell Nova Light"/>
                <a:cs typeface="Calibri"/>
              </a:rPr>
              <a:t>vjernka</a:t>
            </a:r>
            <a:r>
              <a:rPr lang="hr-HR" sz="2400" dirty="0">
                <a:latin typeface="Rockwell Nova Light"/>
                <a:cs typeface="Calibri"/>
              </a:rPr>
              <a:t>.</a:t>
            </a:r>
            <a:endParaRPr lang="en-US" sz="2400" dirty="0">
              <a:latin typeface="Rockwell Nova Ligh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E0FEB-D797-4BDD-96B2-1F0A14593D27}"/>
              </a:ext>
            </a:extLst>
          </p:cNvPr>
          <p:cNvSpPr txBox="1"/>
          <p:nvPr/>
        </p:nvSpPr>
        <p:spPr>
          <a:xfrm>
            <a:off x="25786" y="6569226"/>
            <a:ext cx="4669291" cy="338554"/>
          </a:xfrm>
          <a:prstGeom prst="rect">
            <a:avLst/>
          </a:prstGeom>
          <a:solidFill>
            <a:srgbClr val="000000"/>
          </a:solidFill>
        </p:spPr>
        <p:txBody>
          <a:bodyPr wrap="square" lIns="91440" tIns="45720" rIns="91440" bIns="45720" anchor="t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600" dirty="0" err="1">
                <a:solidFill>
                  <a:srgbClr val="FFFFFF"/>
                </a:solidFill>
                <a:cs typeface="Calibri"/>
              </a:rPr>
              <a:t>Najstarije</a:t>
            </a:r>
            <a:r>
              <a:rPr lang="en-US" sz="16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1600" dirty="0" err="1">
                <a:solidFill>
                  <a:srgbClr val="FFFFFF"/>
                </a:solidFill>
                <a:cs typeface="Calibri"/>
              </a:rPr>
              <a:t>marijansko</a:t>
            </a:r>
            <a:r>
              <a:rPr lang="en-US" sz="16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1600" dirty="0" err="1">
                <a:solidFill>
                  <a:srgbClr val="FFFFFF"/>
                </a:solidFill>
                <a:cs typeface="Calibri"/>
              </a:rPr>
              <a:t>svetište</a:t>
            </a:r>
            <a:r>
              <a:rPr lang="en-US" sz="16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1600" dirty="0" err="1">
                <a:solidFill>
                  <a:srgbClr val="FFFFFF"/>
                </a:solidFill>
                <a:cs typeface="Calibri"/>
              </a:rPr>
              <a:t>Gospe</a:t>
            </a:r>
            <a:r>
              <a:rPr lang="en-US" sz="1600" dirty="0">
                <a:solidFill>
                  <a:srgbClr val="FFFFFF"/>
                </a:solidFill>
                <a:cs typeface="Calibri"/>
              </a:rPr>
              <a:t> od </a:t>
            </a:r>
            <a:r>
              <a:rPr lang="en-US" sz="1600" dirty="0" err="1">
                <a:solidFill>
                  <a:srgbClr val="FFFFFF"/>
                </a:solidFill>
                <a:cs typeface="Calibri"/>
              </a:rPr>
              <a:t>Otoka</a:t>
            </a:r>
            <a:r>
              <a:rPr lang="en-US" sz="1600" dirty="0">
                <a:solidFill>
                  <a:srgbClr val="FFFFFF"/>
                </a:solidFill>
                <a:cs typeface="Calibri"/>
              </a:rPr>
              <a:t> u </a:t>
            </a:r>
            <a:r>
              <a:rPr lang="en-US" sz="1600" dirty="0" err="1">
                <a:solidFill>
                  <a:srgbClr val="FFFFFF"/>
                </a:solidFill>
                <a:cs typeface="Calibri"/>
              </a:rPr>
              <a:t>Solinu</a:t>
            </a:r>
            <a:endParaRPr lang="en-US" sz="16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7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A1D4-A8F1-4F37-B9F5-53B72E62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Nova Light"/>
                <a:cs typeface="Calibri Light"/>
              </a:rPr>
              <a:t>Papin </a:t>
            </a:r>
            <a:r>
              <a:rPr lang="en-US" dirty="0" err="1">
                <a:latin typeface="Rockwell Nova Light"/>
                <a:cs typeface="Calibri Light"/>
              </a:rPr>
              <a:t>treći</a:t>
            </a:r>
            <a:r>
              <a:rPr lang="en-US" dirty="0">
                <a:latin typeface="Rockwell Nova Light"/>
                <a:cs typeface="Calibri Light"/>
              </a:rPr>
              <a:t> </a:t>
            </a:r>
            <a:r>
              <a:rPr lang="en-US" dirty="0" err="1">
                <a:latin typeface="Rockwell Nova Light"/>
                <a:cs typeface="Calibri Light"/>
              </a:rPr>
              <a:t>pohod</a:t>
            </a:r>
            <a:r>
              <a:rPr lang="en-US" dirty="0">
                <a:latin typeface="Rockwell Nova Light"/>
                <a:cs typeface="Calibri Light"/>
              </a:rPr>
              <a:t> </a:t>
            </a:r>
            <a:r>
              <a:rPr lang="en-US" dirty="0" err="1">
                <a:latin typeface="Rockwell Nova Light"/>
                <a:cs typeface="Calibri Light"/>
              </a:rPr>
              <a:t>Hrvatskoj</a:t>
            </a:r>
            <a:endParaRPr lang="en-US" dirty="0" err="1">
              <a:latin typeface="Rockwell Nova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B8D3-20E4-47A9-AA97-D776E195A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dirty="0">
                <a:latin typeface="Rockwell Nova Light"/>
                <a:cs typeface="Calibri"/>
              </a:rPr>
              <a:t>5.-9. </a:t>
            </a:r>
            <a:r>
              <a:rPr lang="en-US" dirty="0" err="1">
                <a:latin typeface="Rockwell Nova Light"/>
                <a:cs typeface="Calibri"/>
              </a:rPr>
              <a:t>lipnja</a:t>
            </a:r>
            <a:r>
              <a:rPr lang="en-US" dirty="0">
                <a:latin typeface="Rockwell Nova Light"/>
                <a:cs typeface="Calibri"/>
              </a:rPr>
              <a:t> 2003.-Papa je </a:t>
            </a:r>
            <a:r>
              <a:rPr lang="en-US" dirty="0" err="1">
                <a:latin typeface="Rockwell Nova Light"/>
                <a:cs typeface="Calibri"/>
              </a:rPr>
              <a:t>imao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treći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i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posljednji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pohod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prije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hr-HR" dirty="0">
                <a:latin typeface="Rockwell Nova Light"/>
                <a:cs typeface="Calibri"/>
              </a:rPr>
              <a:t>svoje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smrti</a:t>
            </a:r>
            <a:r>
              <a:rPr lang="hr-HR" dirty="0">
                <a:latin typeface="Rockwell Nova Light"/>
                <a:cs typeface="Calibri"/>
              </a:rPr>
              <a:t>.</a:t>
            </a:r>
            <a:endParaRPr lang="en-US" dirty="0">
              <a:latin typeface="Rockwell Nova Light"/>
              <a:cs typeface="Calibri"/>
            </a:endParaRPr>
          </a:p>
          <a:p>
            <a:pPr algn="just"/>
            <a:r>
              <a:rPr lang="en-US" dirty="0">
                <a:latin typeface="Rockwell Nova Light"/>
                <a:cs typeface="Calibri"/>
              </a:rPr>
              <a:t>Kada je </a:t>
            </a:r>
            <a:r>
              <a:rPr lang="en-US" dirty="0" err="1">
                <a:latin typeface="Rockwell Nova Light"/>
                <a:cs typeface="Calibri"/>
              </a:rPr>
              <a:t>došao</a:t>
            </a:r>
            <a:r>
              <a:rPr lang="en-US" dirty="0">
                <a:latin typeface="Rockwell Nova Light"/>
                <a:cs typeface="Calibri"/>
              </a:rPr>
              <a:t> u </a:t>
            </a:r>
            <a:r>
              <a:rPr lang="en-US" dirty="0" err="1">
                <a:latin typeface="Rockwell Nova Light"/>
                <a:cs typeface="Calibri"/>
              </a:rPr>
              <a:t>Hrvatsku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imao</a:t>
            </a:r>
            <a:r>
              <a:rPr lang="en-US" dirty="0">
                <a:latin typeface="Rockwell Nova Light"/>
                <a:cs typeface="Calibri"/>
              </a:rPr>
              <a:t> je </a:t>
            </a:r>
            <a:r>
              <a:rPr lang="en-US" dirty="0" err="1">
                <a:latin typeface="Rockwell Nova Light"/>
                <a:cs typeface="Calibri"/>
              </a:rPr>
              <a:t>susret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sa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tadašnjim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predsjednikom</a:t>
            </a:r>
            <a:r>
              <a:rPr lang="en-US" dirty="0">
                <a:latin typeface="Rockwell Nova Light"/>
                <a:cs typeface="Calibri"/>
              </a:rPr>
              <a:t>, </a:t>
            </a:r>
            <a:r>
              <a:rPr lang="en-US" dirty="0" err="1">
                <a:latin typeface="Rockwell Nova Light"/>
                <a:cs typeface="Calibri"/>
              </a:rPr>
              <a:t>premijerom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i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predsjednikom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sabora</a:t>
            </a:r>
            <a:r>
              <a:rPr lang="hr-HR" dirty="0">
                <a:latin typeface="Rockwell Nova Light"/>
                <a:cs typeface="Calibri"/>
              </a:rPr>
              <a:t>.</a:t>
            </a:r>
            <a:endParaRPr lang="en-US" dirty="0">
              <a:latin typeface="Rockwell Nova Light"/>
              <a:cs typeface="Calibri"/>
            </a:endParaRPr>
          </a:p>
          <a:p>
            <a:pPr algn="just"/>
            <a:r>
              <a:rPr lang="en-US" dirty="0" err="1">
                <a:latin typeface="Rockwell Nova Light"/>
                <a:cs typeface="Calibri"/>
              </a:rPr>
              <a:t>Tijekom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njegovog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posljednjeg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pohoda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Hrvatskoj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posjetio</a:t>
            </a:r>
            <a:r>
              <a:rPr lang="en-US" dirty="0">
                <a:latin typeface="Rockwell Nova Light"/>
                <a:cs typeface="Calibri"/>
              </a:rPr>
              <a:t> je </a:t>
            </a:r>
            <a:r>
              <a:rPr lang="en-US" dirty="0" err="1">
                <a:latin typeface="Rockwell Nova Light"/>
                <a:cs typeface="Calibri"/>
              </a:rPr>
              <a:t>brojne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gradove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uz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obalu</a:t>
            </a:r>
            <a:r>
              <a:rPr lang="hr-HR" dirty="0">
                <a:latin typeface="Rockwell Nova Light"/>
                <a:cs typeface="Calibri"/>
              </a:rPr>
              <a:t>,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također</a:t>
            </a:r>
            <a:r>
              <a:rPr lang="en-US" dirty="0">
                <a:latin typeface="Rockwell Nova Light"/>
                <a:cs typeface="Calibri"/>
              </a:rPr>
              <a:t> je </a:t>
            </a:r>
            <a:r>
              <a:rPr lang="en-US" dirty="0" err="1">
                <a:latin typeface="Rockwell Nova Light"/>
                <a:cs typeface="Calibri"/>
              </a:rPr>
              <a:t>posjetio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gradove</a:t>
            </a:r>
            <a:r>
              <a:rPr lang="en-US" dirty="0">
                <a:latin typeface="Rockwell Nova Light"/>
                <a:cs typeface="Calibri"/>
              </a:rPr>
              <a:t> u </a:t>
            </a:r>
            <a:r>
              <a:rPr lang="en-US" dirty="0" err="1">
                <a:latin typeface="Rockwell Nova Light"/>
                <a:cs typeface="Calibri"/>
              </a:rPr>
              <a:t>istočnoj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Hrvatskoj</a:t>
            </a:r>
            <a:r>
              <a:rPr lang="hr-HR" dirty="0">
                <a:latin typeface="Rockwell Nova Light"/>
                <a:cs typeface="Calibri"/>
              </a:rPr>
              <a:t>.</a:t>
            </a:r>
            <a:endParaRPr lang="en-US" dirty="0">
              <a:latin typeface="Rockwell Nova Light"/>
              <a:cs typeface="Calibri"/>
            </a:endParaRPr>
          </a:p>
          <a:p>
            <a:pPr algn="just"/>
            <a:r>
              <a:rPr lang="en-US" dirty="0" err="1">
                <a:latin typeface="Rockwell Nova Light"/>
                <a:cs typeface="Calibri"/>
              </a:rPr>
              <a:t>Zadnji</a:t>
            </a:r>
            <a:r>
              <a:rPr lang="en-US" dirty="0">
                <a:latin typeface="Rockwell Nova Light"/>
                <a:cs typeface="Calibri"/>
              </a:rPr>
              <a:t> dan je </a:t>
            </a:r>
            <a:r>
              <a:rPr lang="en-US" dirty="0" err="1">
                <a:latin typeface="Rockwell Nova Light"/>
                <a:cs typeface="Calibri"/>
              </a:rPr>
              <a:t>vodio</a:t>
            </a:r>
            <a:r>
              <a:rPr lang="en-US" dirty="0">
                <a:latin typeface="Rockwell Nova Light"/>
                <a:cs typeface="Calibri"/>
              </a:rPr>
              <a:t> </a:t>
            </a:r>
            <a:r>
              <a:rPr lang="en-US" dirty="0" err="1">
                <a:latin typeface="Rockwell Nova Light"/>
                <a:cs typeface="Calibri"/>
              </a:rPr>
              <a:t>sv.misu</a:t>
            </a:r>
            <a:r>
              <a:rPr lang="en-US" dirty="0">
                <a:latin typeface="Rockwell Nova Light"/>
                <a:cs typeface="Calibri"/>
              </a:rPr>
              <a:t> u </a:t>
            </a:r>
            <a:r>
              <a:rPr lang="en-US" dirty="0" err="1">
                <a:latin typeface="Rockwell Nova Light"/>
                <a:cs typeface="Calibri"/>
              </a:rPr>
              <a:t>Zadru</a:t>
            </a:r>
            <a:r>
              <a:rPr lang="hr-HR" dirty="0">
                <a:latin typeface="Rockwell Nova Light"/>
                <a:cs typeface="Calibri"/>
              </a:rPr>
              <a:t>.</a:t>
            </a:r>
            <a:endParaRPr lang="en-US" dirty="0">
              <a:latin typeface="Rockwell Nova Ligh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28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Text, letter&#10;&#10;Description automatically generated">
            <a:extLst>
              <a:ext uri="{FF2B5EF4-FFF2-40B4-BE49-F238E27FC236}">
                <a16:creationId xmlns:a16="http://schemas.microsoft.com/office/drawing/2014/main" id="{B2632246-9C0E-4906-90E1-F735CE99AC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223" b="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4408E-121F-4407-947D-CC9B11BB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KRAJ   </a:t>
            </a:r>
            <a:br>
              <a:rPr lang="en-US" sz="480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IZRADILA:HELENA MARUŠIĆ  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5393D-3484-448F-9A5A-A011AE1B72E1}"/>
              </a:ext>
            </a:extLst>
          </p:cNvPr>
          <p:cNvSpPr txBox="1"/>
          <p:nvPr/>
        </p:nvSpPr>
        <p:spPr>
          <a:xfrm>
            <a:off x="9715198" y="6657945"/>
            <a:ext cx="247375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6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309</Words>
  <Application>Microsoft Office PowerPoint</Application>
  <PresentationFormat>Široki zaslon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 Nova Light</vt:lpstr>
      <vt:lpstr>office theme</vt:lpstr>
      <vt:lpstr>Papa Ivan Pavao II.</vt:lpstr>
      <vt:lpstr>OPĆA BIOGRAFIJA  O PAPI</vt:lpstr>
      <vt:lpstr>Papin prvi pohod Hrvatskoj</vt:lpstr>
      <vt:lpstr>Papin drugi pohod  Hrvatskoj</vt:lpstr>
      <vt:lpstr>Papin treći pohod Hrvatskoj</vt:lpstr>
      <vt:lpstr>KRAJ       IZRADILA:HELENA MARUŠIĆ 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Majdandžić</dc:creator>
  <cp:lastModifiedBy>Mario Majdandžić</cp:lastModifiedBy>
  <cp:revision>364</cp:revision>
  <dcterms:created xsi:type="dcterms:W3CDTF">2021-06-05T09:27:15Z</dcterms:created>
  <dcterms:modified xsi:type="dcterms:W3CDTF">2021-06-06T16:36:54Z</dcterms:modified>
</cp:coreProperties>
</file>