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5" r:id="rId7"/>
    <p:sldId id="264" r:id="rId8"/>
    <p:sldId id="261" r:id="rId9"/>
    <p:sldId id="262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FA4CAF-0AB3-4AB2-A57C-2FA351920116}" v="1" dt="2021-06-07T08:56:40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jana Oršulić-Vukelić" userId="S::dijana.orsulic-vukelic@skole.hr::eb77f6ec-ec3c-4592-ad09-3d34a27ece95" providerId="AD" clId="Web-{C3FA4CAF-0AB3-4AB2-A57C-2FA351920116}"/>
    <pc:docChg chg="sldOrd">
      <pc:chgData name="Dijana Oršulić-Vukelić" userId="S::dijana.orsulic-vukelic@skole.hr::eb77f6ec-ec3c-4592-ad09-3d34a27ece95" providerId="AD" clId="Web-{C3FA4CAF-0AB3-4AB2-A57C-2FA351920116}" dt="2021-06-07T08:56:40.907" v="0"/>
      <pc:docMkLst>
        <pc:docMk/>
      </pc:docMkLst>
      <pc:sldChg chg="ord">
        <pc:chgData name="Dijana Oršulić-Vukelić" userId="S::dijana.orsulic-vukelic@skole.hr::eb77f6ec-ec3c-4592-ad09-3d34a27ece95" providerId="AD" clId="Web-{C3FA4CAF-0AB3-4AB2-A57C-2FA351920116}" dt="2021-06-07T08:56:40.907" v="0"/>
        <pc:sldMkLst>
          <pc:docMk/>
          <pc:sldMk cId="0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71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5208" y="-214731"/>
            <a:ext cx="9402792" cy="5363711"/>
          </a:xfrm>
        </p:spPr>
        <p:txBody>
          <a:bodyPr>
            <a:normAutofit/>
          </a:bodyPr>
          <a:lstStyle/>
          <a:p>
            <a:r>
              <a:rPr lang="en-US" sz="6000" dirty="0">
                <a:cs typeface="Calibri Light" panose="020F0302020204030204"/>
              </a:rPr>
              <a:t>PRIZNATI HRVATSKI ZNANSTVENICI IZ PODRUČJA BIOLOGIJE I MEDICINE</a:t>
            </a:r>
            <a:endParaRPr lang="en-US" sz="6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125" y="5366852"/>
            <a:ext cx="8825658" cy="8614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 panose="020F0302020204030204"/>
              </a:rPr>
              <a:t>HVALA NA PAŽNJI! :)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 panose="020F0502020204030204"/>
              </a:rPr>
              <a:t>                             IZRADILA: Helena Kos</a:t>
            </a:r>
            <a:endParaRPr lang="en-US" dirty="0"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 panose="020F0302020204030204"/>
              </a:rPr>
              <a:t>MNOGI DRUGI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1814"/>
            <a:ext cx="10515600" cy="51996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>
                <a:cs typeface="Calibri" panose="020F0502020204030204"/>
              </a:rPr>
              <a:t>Tu su još i brojni drugi kao npr. : Igor Štagljar( hrvatski znanstvenik </a:t>
            </a:r>
            <a:r>
              <a:rPr lang="en-US" sz="2400" dirty="0">
                <a:cs typeface="Calibri" panose="020F0502020204030204"/>
              </a:rPr>
              <a:t>i izumitelj) koji je sa svojim timom otkrio mogućnosti kombiniranog liječenja nekoliko ljudskih tumora</a:t>
            </a: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                                    Nenad Ban(hrvatski </a:t>
            </a:r>
            <a:r>
              <a:rPr lang="en-US" sz="2400" dirty="0">
                <a:ea typeface="+mn-lt"/>
                <a:cs typeface="+mn-lt"/>
              </a:rPr>
              <a:t> znanstvenik specijaliziran za područja molekularne biologije i biokemije) koji je </a:t>
            </a:r>
            <a:r>
              <a:rPr lang="en-US" sz="2400">
                <a:ea typeface="+mn-lt"/>
                <a:cs typeface="+mn-lt"/>
              </a:rPr>
              <a:t>otkrio podrobnu građu sintetaze masnih kiselina u sisavaca te prostornu građu prokariotskih ribosoma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                                    Gordan Lauc(hrvatski profesor u trajnom zvanju na Zavodu za biokemiju I molekularnu biologiju) koji je sudjelovao i predavao na raznim hrvatskim i stranim znanstvenim </a:t>
            </a:r>
            <a:r>
              <a:rPr lang="en-US" sz="2400">
                <a:cs typeface="Calibri" panose="020F0502020204030204"/>
              </a:rPr>
              <a:t>kongresima, trenutačno je u timu za suzbijanje širenja pandemije COVIDA-19</a:t>
            </a: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                                                        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 panose="020F0302020204030204"/>
              </a:rPr>
              <a:t>MIROSLAV RADMAN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05296"/>
            <a:ext cx="8946541" cy="527378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err="1">
                <a:cs typeface="Calibri" panose="020F0502020204030204"/>
              </a:rPr>
              <a:t>Rođen</a:t>
            </a:r>
            <a:r>
              <a:rPr lang="en-US" sz="2400" dirty="0">
                <a:cs typeface="Calibri" panose="020F0502020204030204"/>
              </a:rPr>
              <a:t> 30.travnja 1944.g u </a:t>
            </a:r>
            <a:r>
              <a:rPr lang="en-US" sz="2400" err="1">
                <a:cs typeface="Calibri" panose="020F0502020204030204"/>
              </a:rPr>
              <a:t>Splitu</a:t>
            </a:r>
            <a:endParaRPr lang="en-US" sz="2400">
              <a:cs typeface="Calibri" panose="020F0502020204030204"/>
            </a:endParaRPr>
          </a:p>
          <a:p>
            <a:r>
              <a:rPr lang="en-US" sz="2400" err="1">
                <a:cs typeface="Calibri" panose="020F0502020204030204"/>
              </a:rPr>
              <a:t>Hrvatski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err="1">
                <a:cs typeface="Calibri" panose="020F0502020204030204"/>
              </a:rPr>
              <a:t>biolog</a:t>
            </a:r>
            <a:r>
              <a:rPr lang="en-US" sz="2400" dirty="0">
                <a:cs typeface="Calibri" panose="020F0502020204030204"/>
              </a:rPr>
              <a:t> </a:t>
            </a:r>
            <a:r>
              <a:rPr lang="en-US" sz="2400" err="1">
                <a:cs typeface="Calibri" panose="020F0502020204030204"/>
              </a:rPr>
              <a:t>i</a:t>
            </a:r>
            <a:r>
              <a:rPr lang="en-US" sz="2400" dirty="0">
                <a:cs typeface="Calibri" panose="020F0502020204030204"/>
              </a:rPr>
              <a:t> </a:t>
            </a:r>
            <a:r>
              <a:rPr lang="en-US" sz="2400" err="1">
                <a:cs typeface="Calibri" panose="020F0502020204030204"/>
              </a:rPr>
              <a:t>član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err="1">
                <a:cs typeface="Calibri" panose="020F0502020204030204"/>
              </a:rPr>
              <a:t>Francuske</a:t>
            </a:r>
            <a:r>
              <a:rPr lang="en-US" sz="2400" dirty="0">
                <a:cs typeface="Calibri" panose="020F0502020204030204"/>
              </a:rPr>
              <a:t> </a:t>
            </a:r>
            <a:r>
              <a:rPr lang="en-US" sz="2400" err="1">
                <a:cs typeface="Calibri" panose="020F0502020204030204"/>
              </a:rPr>
              <a:t>akademije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err="1">
                <a:cs typeface="Calibri" panose="020F0502020204030204"/>
              </a:rPr>
              <a:t>znanosti</a:t>
            </a:r>
            <a:r>
              <a:rPr lang="en-US" sz="2400" dirty="0">
                <a:cs typeface="Calibri" panose="020F0502020204030204"/>
              </a:rPr>
              <a:t>, </a:t>
            </a:r>
            <a:r>
              <a:rPr lang="en-US" sz="2400" err="1">
                <a:ea typeface="+mn-lt"/>
                <a:cs typeface="+mn-lt"/>
              </a:rPr>
              <a:t>Europske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akademije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znanosti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umjetnosti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Svjetske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akademije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znanosti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Europske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organizacije</a:t>
            </a:r>
            <a:r>
              <a:rPr lang="en-US" sz="2400" dirty="0">
                <a:ea typeface="+mn-lt"/>
                <a:cs typeface="+mn-lt"/>
              </a:rPr>
              <a:t> za </a:t>
            </a:r>
            <a:r>
              <a:rPr lang="en-US" sz="2400" err="1">
                <a:ea typeface="+mn-lt"/>
                <a:cs typeface="+mn-lt"/>
              </a:rPr>
              <a:t>molekularnu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biologiju</a:t>
            </a:r>
            <a:r>
              <a:rPr lang="en-US" sz="2400" dirty="0">
                <a:ea typeface="+mn-lt"/>
                <a:cs typeface="+mn-lt"/>
              </a:rPr>
              <a:t> (EMBO)</a:t>
            </a:r>
          </a:p>
          <a:p>
            <a:r>
              <a:rPr lang="en-US" sz="2400" err="1">
                <a:cs typeface="Calibri" panose="020F0502020204030204"/>
              </a:rPr>
              <a:t>Diplomirao</a:t>
            </a:r>
            <a:r>
              <a:rPr lang="en-US" sz="2400" dirty="0">
                <a:cs typeface="Calibri" panose="020F0502020204030204"/>
              </a:rPr>
              <a:t> je </a:t>
            </a:r>
            <a:r>
              <a:rPr lang="en-US" sz="2400" err="1">
                <a:cs typeface="Calibri" panose="020F0502020204030204"/>
              </a:rPr>
              <a:t>na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err="1">
                <a:cs typeface="Calibri" panose="020F0502020204030204"/>
              </a:rPr>
              <a:t>prirodoslovno-matematičkom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err="1">
                <a:cs typeface="Calibri" panose="020F0502020204030204"/>
              </a:rPr>
              <a:t>fakultetu</a:t>
            </a:r>
            <a:r>
              <a:rPr lang="en-US" sz="2400" dirty="0">
                <a:cs typeface="Calibri" panose="020F0502020204030204"/>
              </a:rPr>
              <a:t> u </a:t>
            </a:r>
            <a:r>
              <a:rPr lang="en-US" sz="2400" err="1">
                <a:cs typeface="Calibri" panose="020F0502020204030204"/>
              </a:rPr>
              <a:t>Zagrebu</a:t>
            </a:r>
            <a:r>
              <a:rPr lang="en-US" sz="2400" dirty="0">
                <a:cs typeface="Calibri" panose="020F0502020204030204"/>
              </a:rPr>
              <a:t>, a </a:t>
            </a:r>
            <a:r>
              <a:rPr lang="en-US" sz="2400" err="1">
                <a:cs typeface="Calibri" panose="020F0502020204030204"/>
              </a:rPr>
              <a:t>doktorirao</a:t>
            </a:r>
            <a:r>
              <a:rPr lang="en-US" sz="2400" dirty="0">
                <a:cs typeface="Calibri" panose="020F0502020204030204"/>
              </a:rPr>
              <a:t> u </a:t>
            </a:r>
            <a:r>
              <a:rPr lang="en-US" sz="2400" err="1">
                <a:cs typeface="Calibri" panose="020F0502020204030204"/>
              </a:rPr>
              <a:t>Bruxellesu</a:t>
            </a:r>
            <a:endParaRPr lang="en-US" sz="2400">
              <a:cs typeface="Calibri" panose="020F0502020204030204"/>
            </a:endParaRPr>
          </a:p>
          <a:p>
            <a:r>
              <a:rPr lang="en-US" sz="2400" i="1" u="sng">
                <a:cs typeface="Calibri" panose="020F0502020204030204"/>
              </a:rPr>
              <a:t>Radio je kao</a:t>
            </a:r>
            <a:r>
              <a:rPr lang="en-US" sz="2400">
                <a:cs typeface="Calibri" panose="020F0502020204030204"/>
              </a:rPr>
              <a:t> profesor </a:t>
            </a:r>
            <a:r>
              <a:rPr lang="en-US" sz="2400" err="1">
                <a:cs typeface="Calibri" panose="020F0502020204030204"/>
              </a:rPr>
              <a:t>genetike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err="1">
                <a:cs typeface="Calibri" panose="020F0502020204030204"/>
              </a:rPr>
              <a:t>na</a:t>
            </a:r>
            <a:r>
              <a:rPr lang="en-US" sz="2400" dirty="0">
                <a:cs typeface="Calibri" panose="020F0502020204030204"/>
              </a:rPr>
              <a:t> </a:t>
            </a:r>
            <a:r>
              <a:rPr lang="en-US" sz="2400" err="1">
                <a:ea typeface="+mn-lt"/>
                <a:cs typeface="+mn-lt"/>
              </a:rPr>
              <a:t>na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Sveučilištu</a:t>
            </a:r>
            <a:r>
              <a:rPr lang="en-US" sz="2400">
                <a:ea typeface="+mn-lt"/>
                <a:cs typeface="+mn-lt"/>
              </a:rPr>
              <a:t> u </a:t>
            </a:r>
            <a:r>
              <a:rPr lang="en-US" sz="2400" err="1">
                <a:ea typeface="+mn-lt"/>
                <a:cs typeface="+mn-lt"/>
              </a:rPr>
              <a:t>Bruxellesu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profesor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stanične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biologije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voditelj</a:t>
            </a:r>
            <a:r>
              <a:rPr lang="en-US" sz="2400">
                <a:ea typeface="+mn-lt"/>
                <a:cs typeface="+mn-lt"/>
              </a:rPr>
              <a:t> je </a:t>
            </a:r>
            <a:r>
              <a:rPr lang="en-US" sz="2400" err="1">
                <a:ea typeface="+mn-lt"/>
                <a:cs typeface="+mn-lt"/>
              </a:rPr>
              <a:t>Laboratorija</a:t>
            </a:r>
            <a:r>
              <a:rPr lang="en-US" sz="2400">
                <a:ea typeface="+mn-lt"/>
                <a:cs typeface="+mn-lt"/>
              </a:rPr>
              <a:t> za </a:t>
            </a:r>
            <a:r>
              <a:rPr lang="en-US" sz="2400" err="1">
                <a:ea typeface="+mn-lt"/>
                <a:cs typeface="+mn-lt"/>
              </a:rPr>
              <a:t>evolucijsku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molekularnu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biologiju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profesor</a:t>
            </a:r>
            <a:r>
              <a:rPr lang="en-US" sz="2400">
                <a:ea typeface="+mn-lt"/>
                <a:cs typeface="+mn-lt"/>
              </a:rPr>
              <a:t> je </a:t>
            </a:r>
            <a:r>
              <a:rPr lang="en-US" sz="2400" err="1">
                <a:ea typeface="+mn-lt"/>
                <a:cs typeface="+mn-lt"/>
              </a:rPr>
              <a:t>citologije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err="1">
                <a:ea typeface="+mn-lt"/>
                <a:cs typeface="+mn-lt"/>
              </a:rPr>
              <a:t>na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pariškom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Medicinskom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fakultetu</a:t>
            </a:r>
            <a:r>
              <a:rPr lang="en-US" sz="2400">
                <a:ea typeface="+mn-lt"/>
                <a:cs typeface="+mn-lt"/>
              </a:rPr>
              <a:t>, </a:t>
            </a:r>
            <a:r>
              <a:rPr lang="en-US" sz="2400" err="1">
                <a:ea typeface="+mn-lt"/>
                <a:cs typeface="+mn-lt"/>
              </a:rPr>
              <a:t>dopisni</a:t>
            </a:r>
            <a:r>
              <a:rPr lang="en-US" sz="2400">
                <a:ea typeface="+mn-lt"/>
                <a:cs typeface="+mn-lt"/>
              </a:rPr>
              <a:t> je </a:t>
            </a:r>
            <a:r>
              <a:rPr lang="en-US" sz="2400" err="1">
                <a:ea typeface="+mn-lt"/>
                <a:cs typeface="+mn-lt"/>
              </a:rPr>
              <a:t>član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err="1">
                <a:ea typeface="+mn-lt"/>
                <a:cs typeface="+mn-lt"/>
              </a:rPr>
              <a:t>Hrvatske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akademije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znanosti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umjetnosti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err="1">
                <a:ea typeface="+mn-lt"/>
                <a:cs typeface="+mn-lt"/>
              </a:rPr>
              <a:t>Razreda</a:t>
            </a:r>
            <a:r>
              <a:rPr lang="en-US" sz="2400">
                <a:ea typeface="+mn-lt"/>
                <a:cs typeface="+mn-lt"/>
              </a:rPr>
              <a:t> za </a:t>
            </a:r>
            <a:r>
              <a:rPr lang="en-US" sz="2400" err="1">
                <a:ea typeface="+mn-lt"/>
                <a:cs typeface="+mn-lt"/>
              </a:rPr>
              <a:t>prirodne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znanosti</a:t>
            </a:r>
            <a:endParaRPr lang="en-US" sz="240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691" y="235729"/>
            <a:ext cx="10515600" cy="13224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9814"/>
            <a:ext cx="10515600" cy="548714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b="1">
                <a:cs typeface="Calibri" panose="020F0502020204030204"/>
              </a:rPr>
              <a:t>Neka od </a:t>
            </a:r>
            <a:r>
              <a:rPr lang="en-US" b="1" err="1">
                <a:cs typeface="Calibri" panose="020F0502020204030204"/>
              </a:rPr>
              <a:t>Radmanovih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err="1">
                <a:cs typeface="Calibri" panose="020F0502020204030204"/>
              </a:rPr>
              <a:t>otkrića</a:t>
            </a:r>
            <a:r>
              <a:rPr lang="en-US" b="1" dirty="0">
                <a:cs typeface="Calibri" panose="020F0502020204030204"/>
              </a:rPr>
              <a:t>:</a:t>
            </a:r>
          </a:p>
          <a:p>
            <a:r>
              <a:rPr lang="en-US" dirty="0">
                <a:cs typeface="Calibri" panose="020F0502020204030204"/>
              </a:rPr>
              <a:t>-</a:t>
            </a:r>
            <a:r>
              <a:rPr lang="en-US" err="1">
                <a:cs typeface="Calibri" panose="020F0502020204030204"/>
              </a:rPr>
              <a:t>popravio</a:t>
            </a:r>
            <a:r>
              <a:rPr lang="en-US" dirty="0">
                <a:cs typeface="Calibri" panose="020F0502020204030204"/>
              </a:rPr>
              <a:t> je DNK, 1974. </a:t>
            </a:r>
            <a:r>
              <a:rPr lang="en-US" err="1">
                <a:cs typeface="Calibri" panose="020F0502020204030204"/>
              </a:rPr>
              <a:t>otkrio</a:t>
            </a:r>
            <a:r>
              <a:rPr lang="en-US" dirty="0">
                <a:cs typeface="Calibri" panose="020F0502020204030204"/>
              </a:rPr>
              <a:t> SOS </a:t>
            </a:r>
            <a:r>
              <a:rPr lang="en-US" err="1">
                <a:cs typeface="Calibri" panose="020F0502020204030204"/>
              </a:rPr>
              <a:t>odgovor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-</a:t>
            </a:r>
            <a:r>
              <a:rPr lang="en-US" dirty="0">
                <a:ea typeface="+mn-lt"/>
                <a:cs typeface="+mn-lt"/>
              </a:rPr>
              <a:t> 2006. s </a:t>
            </a:r>
            <a:r>
              <a:rPr lang="en-US" err="1">
                <a:ea typeface="+mn-lt"/>
                <a:cs typeface="+mn-lt"/>
              </a:rPr>
              <a:t>još</a:t>
            </a:r>
            <a:r>
              <a:rPr lang="en-US" dirty="0">
                <a:ea typeface="+mn-lt"/>
                <a:cs typeface="+mn-lt"/>
              </a:rPr>
              <a:t> tri </a:t>
            </a:r>
            <a:r>
              <a:rPr lang="en-US" err="1">
                <a:ea typeface="+mn-lt"/>
                <a:cs typeface="+mn-lt"/>
              </a:rPr>
              <a:t>hrvatske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znanstvenice</a:t>
            </a:r>
            <a:r>
              <a:rPr lang="en-US" dirty="0">
                <a:ea typeface="+mn-lt"/>
                <a:cs typeface="+mn-lt"/>
              </a:rPr>
              <a:t>  </a:t>
            </a:r>
            <a:r>
              <a:rPr lang="en-US" err="1">
                <a:ea typeface="+mn-lt"/>
                <a:cs typeface="+mn-lt"/>
              </a:rPr>
              <a:t>otkrio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err="1">
                <a:ea typeface="+mn-lt"/>
                <a:cs typeface="+mn-lt"/>
              </a:rPr>
              <a:t>proces</a:t>
            </a:r>
            <a:r>
              <a:rPr lang="en-US" dirty="0">
                <a:ea typeface="+mn-lt"/>
                <a:cs typeface="+mn-lt"/>
              </a:rPr>
              <a:t> koji </a:t>
            </a:r>
            <a:r>
              <a:rPr lang="en-US" err="1">
                <a:ea typeface="+mn-lt"/>
                <a:cs typeface="+mn-lt"/>
              </a:rPr>
              <a:t>bakteriji</a:t>
            </a:r>
            <a:r>
              <a:rPr lang="en-US" dirty="0">
                <a:ea typeface="+mn-lt"/>
                <a:cs typeface="+mn-lt"/>
              </a:rPr>
              <a:t>  </a:t>
            </a:r>
            <a:r>
              <a:rPr lang="en-US" i="1" err="1">
                <a:ea typeface="+mn-lt"/>
                <a:cs typeface="+mn-lt"/>
              </a:rPr>
              <a:t>Deinococcus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err="1">
                <a:ea typeface="+mn-lt"/>
                <a:cs typeface="+mn-lt"/>
              </a:rPr>
              <a:t>radiodurans</a:t>
            </a:r>
            <a:r>
              <a:rPr lang="en-US" i="1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omogućava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samoobnavljanje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cs typeface="Calibri" panose="020F0502020204030204"/>
              </a:rPr>
              <a:t>-</a:t>
            </a:r>
            <a:r>
              <a:rPr lang="en-US" dirty="0">
                <a:ea typeface="+mn-lt"/>
                <a:cs typeface="+mn-lt"/>
              </a:rPr>
              <a:t> 13. </a:t>
            </a:r>
            <a:r>
              <a:rPr lang="en-US" err="1">
                <a:ea typeface="+mn-lt"/>
                <a:cs typeface="+mn-lt"/>
              </a:rPr>
              <a:t>ožujka</a:t>
            </a:r>
            <a:r>
              <a:rPr lang="en-US" dirty="0">
                <a:ea typeface="+mn-lt"/>
                <a:cs typeface="+mn-lt"/>
              </a:rPr>
              <a:t> 2008. </a:t>
            </a:r>
            <a:r>
              <a:rPr lang="en-US" err="1">
                <a:ea typeface="+mn-lt"/>
                <a:cs typeface="+mn-lt"/>
              </a:rPr>
              <a:t>godine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znanstveni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predvođen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Miroslavom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Radmanom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dokazao</a:t>
            </a:r>
            <a:r>
              <a:rPr lang="en-US" dirty="0">
                <a:ea typeface="+mn-lt"/>
                <a:cs typeface="+mn-lt"/>
              </a:rPr>
              <a:t> je </a:t>
            </a:r>
            <a:r>
              <a:rPr lang="en-US" err="1">
                <a:ea typeface="+mn-lt"/>
                <a:cs typeface="+mn-lt"/>
              </a:rPr>
              <a:t>seksualni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život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bakterija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cs typeface="Calibri" panose="020F0502020204030204"/>
              </a:rPr>
              <a:t>-</a:t>
            </a:r>
            <a:r>
              <a:rPr lang="en-US" dirty="0">
                <a:ea typeface="+mn-lt"/>
                <a:cs typeface="+mn-lt"/>
              </a:rPr>
              <a:t>21. </a:t>
            </a:r>
            <a:r>
              <a:rPr lang="en-US" err="1">
                <a:ea typeface="+mn-lt"/>
                <a:cs typeface="+mn-lt"/>
              </a:rPr>
              <a:t>studenog</a:t>
            </a:r>
            <a:r>
              <a:rPr lang="en-US" dirty="0">
                <a:ea typeface="+mn-lt"/>
                <a:cs typeface="+mn-lt"/>
              </a:rPr>
              <a:t> 2008. </a:t>
            </a:r>
            <a:r>
              <a:rPr lang="en-US" err="1">
                <a:ea typeface="+mn-lt"/>
                <a:cs typeface="+mn-lt"/>
              </a:rPr>
              <a:t>godine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dnevniku</a:t>
            </a:r>
            <a:r>
              <a:rPr lang="en-US" dirty="0">
                <a:ea typeface="+mn-lt"/>
                <a:cs typeface="+mn-lt"/>
              </a:rPr>
              <a:t> HRT-a </a:t>
            </a:r>
            <a:r>
              <a:rPr lang="en-US" err="1">
                <a:ea typeface="+mn-lt"/>
                <a:cs typeface="+mn-lt"/>
              </a:rPr>
              <a:t>objavio</a:t>
            </a:r>
            <a:r>
              <a:rPr lang="en-US" dirty="0">
                <a:ea typeface="+mn-lt"/>
                <a:cs typeface="+mn-lt"/>
              </a:rPr>
              <a:t> je da je (</a:t>
            </a:r>
            <a:r>
              <a:rPr lang="en-US" err="1">
                <a:ea typeface="+mn-lt"/>
                <a:cs typeface="+mn-lt"/>
              </a:rPr>
              <a:t>možda</a:t>
            </a:r>
            <a:r>
              <a:rPr lang="en-US" dirty="0">
                <a:ea typeface="+mn-lt"/>
                <a:cs typeface="+mn-lt"/>
              </a:rPr>
              <a:t>) </a:t>
            </a:r>
            <a:r>
              <a:rPr lang="en-US" err="1">
                <a:ea typeface="+mn-lt"/>
                <a:cs typeface="+mn-lt"/>
              </a:rPr>
              <a:t>otkrio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lijek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err="1">
                <a:ea typeface="+mn-lt"/>
                <a:cs typeface="+mn-lt"/>
              </a:rPr>
              <a:t>duži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život</a:t>
            </a:r>
            <a:endParaRPr lang="en-US" dirty="0">
              <a:ea typeface="+mn-lt"/>
              <a:cs typeface="+mn-lt"/>
            </a:endParaRPr>
          </a:p>
          <a:p>
            <a:r>
              <a:rPr lang="en-US" err="1">
                <a:ea typeface="+mn-lt"/>
                <a:cs typeface="+mn-lt"/>
              </a:rPr>
              <a:t>Objavio</a:t>
            </a:r>
            <a:r>
              <a:rPr lang="en-US" dirty="0">
                <a:ea typeface="+mn-lt"/>
                <a:cs typeface="+mn-lt"/>
              </a:rPr>
              <a:t> je 177 </a:t>
            </a:r>
            <a:r>
              <a:rPr lang="en-US" err="1">
                <a:ea typeface="+mn-lt"/>
                <a:cs typeface="+mn-lt"/>
              </a:rPr>
              <a:t>radova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opisao</a:t>
            </a:r>
            <a:r>
              <a:rPr lang="en-US" dirty="0">
                <a:ea typeface="+mn-lt"/>
                <a:cs typeface="+mn-lt"/>
              </a:rPr>
              <a:t> 25 </a:t>
            </a:r>
            <a:r>
              <a:rPr lang="en-US" err="1">
                <a:ea typeface="+mn-lt"/>
                <a:cs typeface="+mn-lt"/>
              </a:rPr>
              <a:t>originalnih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otkrića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err="1">
                <a:ea typeface="+mn-lt"/>
                <a:cs typeface="+mn-lt"/>
              </a:rPr>
              <a:t>dobitnik</a:t>
            </a:r>
            <a:r>
              <a:rPr lang="en-US" dirty="0">
                <a:ea typeface="+mn-lt"/>
                <a:cs typeface="+mn-lt"/>
              </a:rPr>
              <a:t> 12 </a:t>
            </a:r>
            <a:r>
              <a:rPr lang="en-US" err="1">
                <a:ea typeface="+mn-lt"/>
                <a:cs typeface="+mn-lt"/>
              </a:rPr>
              <a:t>svjetskih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>
                <a:ea typeface="+mn-lt"/>
                <a:cs typeface="+mn-lt"/>
              </a:rPr>
              <a:t>nagrada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-------------------------------------------------</a:t>
            </a:r>
            <a:endParaRPr lang="en-US" dirty="0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Smatra da cjepivo protiv COVID-19 nije djelotvorno već da je bolja opcija napraviti 2-3 lijeka koji otruju život virusa, tako da virus postane impotentan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507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7361"/>
            <a:ext cx="10515600" cy="51708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sz="2400">
                <a:ea typeface="+mn-lt"/>
                <a:cs typeface="+mn-lt"/>
              </a:rPr>
              <a:t>4. srpnja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>
                <a:ea typeface="+mn-lt"/>
                <a:cs typeface="+mn-lt"/>
              </a:rPr>
              <a:t>2011.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>
                <a:ea typeface="+mn-lt"/>
                <a:cs typeface="+mn-lt"/>
              </a:rPr>
              <a:t>uručena mu je europska nagrada za mikrobiologiju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>
                <a:cs typeface="Calibri" panose="020F0502020204030204"/>
              </a:rPr>
              <a:t>Objavio je i par knjiga: -</a:t>
            </a:r>
            <a:r>
              <a:rPr lang="en-US" sz="2400">
                <a:ea typeface="+mn-lt"/>
                <a:cs typeface="+mn-lt"/>
              </a:rPr>
              <a:t>Miroslav Radman: čovjek koji je srušio genetski zid : intervjui i članci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>
                <a:cs typeface="Calibri" panose="020F0502020204030204"/>
              </a:rPr>
              <a:t>                                          -</a:t>
            </a:r>
            <a:r>
              <a:rPr lang="en-US" sz="2400">
                <a:ea typeface="+mn-lt"/>
                <a:cs typeface="+mn-lt"/>
              </a:rPr>
              <a:t>Le code de l'immortalité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>
                <a:cs typeface="Calibri" panose="020F0502020204030204"/>
              </a:rPr>
              <a:t>                                          -</a:t>
            </a:r>
            <a:r>
              <a:rPr lang="en-US" sz="2400">
                <a:ea typeface="+mn-lt"/>
                <a:cs typeface="+mn-lt"/>
              </a:rPr>
              <a:t>Au-delà de nos limites biologiques: les secrets de la(Na putu do zdrave dugovječnosti)</a:t>
            </a:r>
            <a:endParaRPr lang="en-US" sz="2400">
              <a:cs typeface="Calibri" panose="020F0502020204030204"/>
            </a:endParaRPr>
          </a:p>
        </p:txBody>
      </p:sp>
      <p:pic>
        <p:nvPicPr>
          <p:cNvPr id="4" name="Picture 4" descr="A picture containing person, wall, indoor&#10;&#10;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098" y="3564148"/>
            <a:ext cx="3763992" cy="2504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 panose="020F0302020204030204"/>
              </a:rPr>
              <a:t>IGOR RUDAN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8720"/>
            <a:ext cx="10515600" cy="453824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 err="1">
                <a:cs typeface="Calibri" panose="020F0502020204030204"/>
              </a:rPr>
              <a:t>Rođen</a:t>
            </a:r>
            <a:r>
              <a:rPr lang="en-US" sz="2400" dirty="0">
                <a:cs typeface="Calibri" panose="020F0502020204030204"/>
              </a:rPr>
              <a:t> 7.ožujka 1971.g u </a:t>
            </a:r>
            <a:r>
              <a:rPr lang="en-US" sz="2400" err="1">
                <a:cs typeface="Calibri" panose="020F0502020204030204"/>
              </a:rPr>
              <a:t>Zagrebu</a:t>
            </a:r>
            <a:endParaRPr lang="en-US" sz="2400">
              <a:cs typeface="Calibri" panose="020F0502020204030204"/>
            </a:endParaRPr>
          </a:p>
          <a:p>
            <a:r>
              <a:rPr lang="en-US" sz="2400" err="1">
                <a:ea typeface="+mn-lt"/>
                <a:cs typeface="+mn-lt"/>
              </a:rPr>
              <a:t>hrvatsko-britanski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znanstvenik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pisac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znanstveni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komunikator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te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liječnik</a:t>
            </a:r>
            <a:r>
              <a:rPr lang="en-US" sz="2400" dirty="0">
                <a:ea typeface="+mn-lt"/>
                <a:cs typeface="+mn-lt"/>
              </a:rPr>
              <a:t> s 2 </a:t>
            </a:r>
            <a:r>
              <a:rPr lang="en-US" sz="2400" err="1">
                <a:ea typeface="+mn-lt"/>
                <a:cs typeface="+mn-lt"/>
              </a:rPr>
              <a:t>magisterija</a:t>
            </a:r>
            <a:r>
              <a:rPr lang="en-US" sz="2400" dirty="0">
                <a:ea typeface="+mn-lt"/>
                <a:cs typeface="+mn-lt"/>
              </a:rPr>
              <a:t>(</a:t>
            </a:r>
            <a:r>
              <a:rPr lang="en-US" sz="2400" err="1">
                <a:ea typeface="+mn-lt"/>
                <a:cs typeface="+mn-lt"/>
              </a:rPr>
              <a:t>iz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antropologije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epidemiologije</a:t>
            </a:r>
            <a:r>
              <a:rPr lang="en-US" sz="2400" dirty="0">
                <a:ea typeface="+mn-lt"/>
                <a:cs typeface="+mn-lt"/>
              </a:rPr>
              <a:t>)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dva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doktorata</a:t>
            </a:r>
            <a:r>
              <a:rPr lang="en-US" sz="2400" dirty="0">
                <a:ea typeface="+mn-lt"/>
                <a:cs typeface="+mn-lt"/>
              </a:rPr>
              <a:t> (</a:t>
            </a:r>
            <a:r>
              <a:rPr lang="en-US" sz="2400" err="1">
                <a:ea typeface="+mn-lt"/>
                <a:cs typeface="+mn-lt"/>
              </a:rPr>
              <a:t>iz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javnog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zdravstva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genetske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epidemiologije</a:t>
            </a:r>
            <a:r>
              <a:rPr lang="en-US" sz="2400" dirty="0">
                <a:ea typeface="+mn-lt"/>
                <a:cs typeface="+mn-lt"/>
              </a:rPr>
              <a:t>)</a:t>
            </a:r>
            <a:endParaRPr lang="en-US" sz="2400" dirty="0">
              <a:cs typeface="Calibri" panose="020F0502020204030204"/>
            </a:endParaRPr>
          </a:p>
          <a:p>
            <a:r>
              <a:rPr lang="en-US" sz="2400">
                <a:cs typeface="Calibri" panose="020F0502020204030204"/>
              </a:rPr>
              <a:t>Diplomirao je na Medicinskom fakultetu u Zagrebu, u osnovnoj i srednjoj školi hodao na brojna natjecanja, bio najbolji u klasi te osvajao brojne nagrade</a:t>
            </a:r>
          </a:p>
          <a:p>
            <a:r>
              <a:rPr lang="hr-HR" altLang="en-US" sz="2400">
                <a:cs typeface="Calibri" panose="020F0502020204030204"/>
              </a:rPr>
              <a:t>Objavio je i par knjiga:-Povjetarac</a:t>
            </a:r>
          </a:p>
          <a:p>
            <a:r>
              <a:rPr lang="hr-HR" altLang="en-US" sz="2400" dirty="0">
                <a:cs typeface="Calibri" panose="020F0502020204030204"/>
              </a:rPr>
              <a:t>                        -Očekujući vatre</a:t>
            </a:r>
          </a:p>
          <a:p>
            <a:r>
              <a:rPr lang="hr-HR" altLang="en-US" sz="2400" dirty="0">
                <a:cs typeface="Calibri" panose="020F0502020204030204"/>
              </a:rPr>
              <a:t>                        -U zemlji klanova</a:t>
            </a:r>
          </a:p>
          <a:p>
            <a:r>
              <a:rPr lang="hr-HR" altLang="en-US" sz="2400" dirty="0">
                <a:cs typeface="Calibri" panose="020F0502020204030204"/>
              </a:rPr>
              <a:t>                        -Točna boja neba</a:t>
            </a:r>
            <a:endParaRPr lang="en-US" sz="2400" dirty="0">
              <a:cs typeface="Calibri" panose="020F0502020204030204"/>
            </a:endParaRPr>
          </a:p>
          <a:p>
            <a:endParaRPr lang="en-US" sz="2400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6502" y="4220965"/>
            <a:ext cx="3117011" cy="2087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3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9851"/>
            <a:ext cx="10515600" cy="52571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>
                <a:cs typeface="Calibri" panose="020F0502020204030204"/>
              </a:rPr>
              <a:t>Bavio se:</a:t>
            </a:r>
            <a:r>
              <a:rPr lang="en-US" sz="2400">
                <a:cs typeface="Calibri" panose="020F0502020204030204"/>
              </a:rPr>
              <a:t> istraživanjem raka,</a:t>
            </a:r>
            <a:r>
              <a:rPr lang="en-US" sz="2400">
                <a:ea typeface="+mn-lt"/>
                <a:cs typeface="+mn-lt"/>
              </a:rPr>
              <a:t> osnovao je Hrvatsku biobanku "10001 Dalmatinac" kojoj je cilj bio provesti populacijsku studiju na 10.001 osobi s hrvatskih otoka kako bi se njihova genetska svojstva povezala s njihovim zdravljem i bolesti, bavio se i smanjenjem globalne smrtnosti djece kao član Referentne skupine za smanjenje globalne smrtnosti djece kao član Referentne skupine za epidemiologiju zdravlja djece (CHERG), snimio je dokumentarnu seriju "Opstanak: Priča o globalnom zdravlju" koja je emitirana na HRVATSKOJ narodnoj televiziji, bio je savjetnik Vlade RH za odgovor na COVID-19 te je pokrenuo kampanju zdravstvenog odgoja o pandemijama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3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691" y="747323"/>
            <a:ext cx="10515600" cy="59328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cs typeface="Calibri" panose="020F0502020204030204"/>
              </a:rPr>
              <a:t>Nagrade i priznanja:</a:t>
            </a:r>
            <a:r>
              <a:rPr lang="en-US">
                <a:cs typeface="Calibri" panose="020F0502020204030204"/>
              </a:rPr>
              <a:t> -</a:t>
            </a:r>
            <a:r>
              <a:rPr lang="en-US">
                <a:ea typeface="+mn-lt"/>
                <a:cs typeface="+mn-lt"/>
              </a:rPr>
              <a:t>2016. postao je član Kraljevskog društva u Edinburghu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cs typeface="Calibri" panose="020F0502020204030204"/>
              </a:rPr>
              <a:t>                                       -</a:t>
            </a:r>
            <a:r>
              <a:rPr lang="en-US">
                <a:ea typeface="+mn-lt"/>
                <a:cs typeface="+mn-lt"/>
              </a:rPr>
              <a:t>2005. Državna nagrada za znanost, Sabor Republike Hrvatske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                                       -2019. primio je Ravnateljevu medalju za izvanrednu </a:t>
            </a:r>
            <a:r>
              <a:rPr lang="en-US" dirty="0">
                <a:ea typeface="+mn-lt"/>
                <a:cs typeface="+mn-lt"/>
              </a:rPr>
              <a:t>službu</a:t>
            </a: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                                       -2017-2019 uvršten među "100 najmoćnijih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 Hrvata"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                                       -</a:t>
            </a:r>
            <a:r>
              <a:rPr lang="en-US" dirty="0">
                <a:ea typeface="+mn-lt"/>
                <a:cs typeface="+mn-lt"/>
              </a:rPr>
              <a:t>Dobitnik je i stipendije za 50 najuspješnijih studenata </a:t>
            </a:r>
            <a:r>
              <a:rPr lang="en-US">
                <a:ea typeface="+mn-lt"/>
                <a:cs typeface="+mn-lt"/>
              </a:rPr>
              <a:t>Sveučilišta u Zagrebu 1993. i 1994.g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                                       -1944.</a:t>
            </a:r>
            <a:r>
              <a:rPr lang="en-US">
                <a:ea typeface="+mn-lt"/>
                <a:cs typeface="+mn-lt"/>
              </a:rPr>
              <a:t>dobio je glavnu nagradu za prezentaciju na godišnjoj konferenciji Europskog udruženja studenata medicine (EMSA) u Pragu, Češka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cs typeface="Calibri" panose="020F0502020204030204"/>
              </a:rPr>
              <a:t>------------------------------------------------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-bio je </a:t>
            </a:r>
            <a:r>
              <a:rPr lang="en-US" dirty="0">
                <a:ea typeface="+mn-lt"/>
                <a:cs typeface="+mn-lt"/>
              </a:rPr>
              <a:t>znanstveni savjetnik Vlade Republike Hrvatske u planiranju  odgovora na COVID- 19 u Hrvatskoj, pisao je za Večernji list, aktivan kao glavni urednik </a:t>
            </a:r>
            <a:r>
              <a:rPr lang="en-US">
                <a:ea typeface="+mn-lt"/>
                <a:cs typeface="+mn-lt"/>
              </a:rPr>
              <a:t>časopisa Journal of Global Health gdje je izvješćivao o COVID-19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                                      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 panose="020F0302020204030204"/>
              </a:rPr>
              <a:t>IVAN ĐIKIĆ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3505"/>
            <a:ext cx="10515600" cy="548449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>
                <a:cs typeface="Calibri" panose="020F0502020204030204"/>
              </a:rPr>
              <a:t>Rođen 28.5.1966.g u Zagrebu</a:t>
            </a:r>
          </a:p>
          <a:p>
            <a:r>
              <a:rPr lang="en-US" sz="2400">
                <a:cs typeface="Calibri" panose="020F0502020204030204"/>
              </a:rPr>
              <a:t>Diplomirao I doktorirao na Medicinskom fakultetu Sveučilišta u Zagrebu</a:t>
            </a:r>
          </a:p>
          <a:p>
            <a:r>
              <a:rPr lang="en-US" sz="2400" u="sng">
                <a:cs typeface="Calibri" panose="020F0502020204030204"/>
              </a:rPr>
              <a:t>Voditelj je</a:t>
            </a:r>
            <a:r>
              <a:rPr lang="en-US" sz="2400">
                <a:cs typeface="Calibri" panose="020F0502020204030204"/>
              </a:rPr>
              <a:t> labaratorija</a:t>
            </a:r>
            <a:r>
              <a:rPr lang="en-US" sz="2400">
                <a:ea typeface="+mn-lt"/>
                <a:cs typeface="+mn-lt"/>
              </a:rPr>
              <a:t> za molekularnu biologiju tumora u Ludwigovom Institutu za istraživanje raka u Švedskoj, profesor je Medicinskog fakulteta u Sveučilišta Goethe u Frankfurtu, u Njemačkoj, gdje radi i danas, a kao inzvanredni profesor predaje i na Medicinskom fakultetu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>
                <a:ea typeface="+mn-lt"/>
                <a:cs typeface="+mn-lt"/>
              </a:rPr>
              <a:t>Sveučilišta u Splitu, te je voditelj Laboratorija za molekularnu biologiju tumora u MedILSu, aktivno sudjeluje u brojnim europskim programima za obrazovanje itd.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>
                <a:cs typeface="Calibri" panose="020F0502020204030204"/>
              </a:rPr>
              <a:t>Zajedno sa svojim timom otkrio je slabu točku COVID-19, odnosno identificirali su </a:t>
            </a:r>
            <a:r>
              <a:rPr lang="en-US" sz="2400">
                <a:ea typeface="+mn-lt"/>
                <a:cs typeface="+mn-lt"/>
              </a:rPr>
              <a:t>enzim SARS-CoV-2 kao slabu kariku virusa, čija inhibicija blokira širenje virusa i pojačava antivirusni imunitet</a:t>
            </a:r>
            <a:endParaRPr lang="en-US" sz="2400">
              <a:cs typeface="Calibri" panose="020F0502020204030204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684" y="157702"/>
            <a:ext cx="2272521" cy="1654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3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305"/>
            <a:ext cx="10515600" cy="59328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>
                <a:cs typeface="Calibri" panose="020F0502020204030204"/>
              </a:rPr>
              <a:t>Nagrade i priznanja:</a:t>
            </a:r>
          </a:p>
          <a:p>
            <a:r>
              <a:rPr lang="en-US" sz="2400">
                <a:cs typeface="Calibri" panose="020F0502020204030204"/>
              </a:rPr>
              <a:t>Dobitnik je nagrade </a:t>
            </a:r>
            <a:r>
              <a:rPr lang="en-US" sz="2400">
                <a:ea typeface="+mn-lt"/>
                <a:cs typeface="+mn-lt"/>
              </a:rPr>
              <a:t>Europskog udruženja za istraživanje tumora (EACR) za istraživača 2006.godine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Dobitnik je važnih međunarodnih priznanja, te je izabrani član Europske organizacije za molekularnu biologiju (EMBO), Europskog udruženja za istraživanje života (ELSO), Međunarodne unije za borbu protiv raka (UICR)…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>
                <a:cs typeface="Calibri" panose="020F0502020204030204"/>
              </a:rPr>
              <a:t>2006.g dobio je </a:t>
            </a:r>
            <a:r>
              <a:rPr lang="en-US" sz="2400">
                <a:ea typeface="+mn-lt"/>
                <a:cs typeface="+mn-lt"/>
              </a:rPr>
              <a:t>nagradu Američkog udruženja za istraživanje raka (AACR) za izvanredna postignuća u istraživanju tumora</a:t>
            </a:r>
            <a:endParaRPr lang="en-US" sz="2400">
              <a:cs typeface="Calibri" panose="020F0502020204030204"/>
            </a:endParaRPr>
          </a:p>
          <a:p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>
                <a:ea typeface="+mn-lt"/>
                <a:cs typeface="+mn-lt"/>
              </a:rPr>
              <a:t>5. studenog 2009., dobio je uglednu njemačku nagradu "Sir Hans Krebs" gdje je dio novca donirao djeci s poteškoćama u razvoju</a:t>
            </a:r>
            <a:endParaRPr lang="en-US" sz="2400">
              <a:cs typeface="Calibri" panose="020F0502020204030204"/>
            </a:endParaRPr>
          </a:p>
          <a:p>
            <a:r>
              <a:rPr lang="en-US" sz="2400">
                <a:cs typeface="Calibri" panose="020F0502020204030204"/>
              </a:rPr>
              <a:t>6.prosinca 2012.g Njemačka istraživačka zaklada </a:t>
            </a:r>
            <a:r>
              <a:rPr lang="en-US" sz="2400">
                <a:ea typeface="+mn-lt"/>
                <a:cs typeface="+mn-lt"/>
              </a:rPr>
              <a:t>dodijelila je Ivanu Đikiću najprestižniju njemačku znanstvenu nagradu "Gottfried Wilhelm Leibniz" za 2013. godinu. i još mnoge druge</a:t>
            </a:r>
            <a:endParaRPr lang="en-US" sz="2400" baseline="3000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6200</Words>
  <Application>Microsoft Office PowerPoint</Application>
  <PresentationFormat>Široki zaslon</PresentationFormat>
  <Paragraphs>80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Ion</vt:lpstr>
      <vt:lpstr>PRIZNATI HRVATSKI ZNANSTVENICI IZ PODRUČJA BIOLOGIJE I MEDICINE</vt:lpstr>
      <vt:lpstr>MIROSLAV RADMAN</vt:lpstr>
      <vt:lpstr>PowerPoint prezentacija</vt:lpstr>
      <vt:lpstr>PowerPoint prezentacija</vt:lpstr>
      <vt:lpstr>IGOR RUDAN</vt:lpstr>
      <vt:lpstr>PowerPoint prezentacija</vt:lpstr>
      <vt:lpstr>PowerPoint prezentacija</vt:lpstr>
      <vt:lpstr>IVAN ĐIKIĆ</vt:lpstr>
      <vt:lpstr>PowerPoint prezentacija</vt:lpstr>
      <vt:lpstr>HVALA NA PAŽNJI! :)</vt:lpstr>
      <vt:lpstr>MNOGI DRUGI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GABRIJEL KOS</cp:lastModifiedBy>
  <cp:revision>535</cp:revision>
  <dcterms:created xsi:type="dcterms:W3CDTF">2021-06-05T08:12:00Z</dcterms:created>
  <dcterms:modified xsi:type="dcterms:W3CDTF">2021-06-07T08:56:40Z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1033-11.2.0.10152</vt:lpwstr>
  </property>
</Properties>
</file>