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4" d="100"/>
          <a:sy n="94" d="100"/>
        </p:scale>
        <p:origin x="22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6/4/2021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6/4/2021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9562" y="2060063"/>
            <a:ext cx="8689976" cy="2509213"/>
          </a:xfrm>
        </p:spPr>
        <p:txBody>
          <a:bodyPr>
            <a:normAutofit fontScale="90000"/>
          </a:bodyPr>
          <a:lstStyle/>
          <a:p>
            <a:r>
              <a:rPr lang="hr-HR" b="1" dirty="0"/>
              <a:t>Priznati hrvatski znanstvenici iz područja biologije i medicine</a:t>
            </a:r>
            <a:br>
              <a:rPr lang="hr-HR" b="1" dirty="0"/>
            </a:br>
            <a:endParaRPr lang="hr-HR" dirty="0"/>
          </a:p>
        </p:txBody>
      </p:sp>
    </p:spTree>
    <p:extLst>
      <p:ext uri="{BB962C8B-B14F-4D97-AF65-F5344CB8AC3E}">
        <p14:creationId xmlns:p14="http://schemas.microsoft.com/office/powerpoint/2010/main" val="4200861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62760" y="701578"/>
            <a:ext cx="10363826" cy="3424107"/>
          </a:xfrm>
        </p:spPr>
        <p:txBody>
          <a:bodyPr/>
          <a:lstStyle/>
          <a:p>
            <a:pPr>
              <a:buFont typeface="Wingdings" panose="05000000000000000000" pitchFamily="2" charset="2"/>
              <a:buChar char="Ø"/>
            </a:pPr>
            <a:r>
              <a:rPr lang="hr-HR" dirty="0">
                <a:latin typeface="AR CENA" panose="02000000000000000000" pitchFamily="2" charset="0"/>
              </a:rPr>
              <a:t>GORDAN LAUC na svom je Facebook profilu napisao </a:t>
            </a:r>
            <a:r>
              <a:rPr lang="hr-HR" dirty="0" err="1">
                <a:latin typeface="AR CENA" panose="02000000000000000000" pitchFamily="2" charset="0"/>
              </a:rPr>
              <a:t>poduži</a:t>
            </a:r>
            <a:r>
              <a:rPr lang="hr-HR" dirty="0">
                <a:latin typeface="AR CENA" panose="02000000000000000000" pitchFamily="2" charset="0"/>
              </a:rPr>
              <a:t> post o cijepljenju te pokušao dati odgovor na pitanje trebaju li se oni koji su preboljeli koronu </a:t>
            </a:r>
            <a:r>
              <a:rPr lang="hr-HR" dirty="0" smtClean="0">
                <a:latin typeface="AR CENA" panose="02000000000000000000" pitchFamily="2" charset="0"/>
              </a:rPr>
              <a:t>cijepiti</a:t>
            </a:r>
          </a:p>
          <a:p>
            <a:pPr>
              <a:buFont typeface="Wingdings" panose="05000000000000000000" pitchFamily="2" charset="2"/>
              <a:buChar char="Ø"/>
            </a:pPr>
            <a:r>
              <a:rPr lang="hr-HR" dirty="0">
                <a:latin typeface="AR CENA" panose="02000000000000000000" pitchFamily="2" charset="0"/>
              </a:rPr>
              <a:t>2007. godine prof. </a:t>
            </a:r>
            <a:r>
              <a:rPr lang="hr-HR" dirty="0" err="1">
                <a:latin typeface="AR CENA" panose="02000000000000000000" pitchFamily="2" charset="0"/>
              </a:rPr>
              <a:t>Lauc</a:t>
            </a:r>
            <a:r>
              <a:rPr lang="hr-HR" dirty="0">
                <a:latin typeface="AR CENA" panose="02000000000000000000" pitchFamily="2" charset="0"/>
              </a:rPr>
              <a:t> je utemeljio </a:t>
            </a:r>
            <a:r>
              <a:rPr lang="hr-HR" dirty="0" err="1">
                <a:latin typeface="AR CENA" panose="02000000000000000000" pitchFamily="2" charset="0"/>
              </a:rPr>
              <a:t>Genos</a:t>
            </a:r>
            <a:r>
              <a:rPr lang="hr-HR" dirty="0">
                <a:latin typeface="AR CENA" panose="02000000000000000000" pitchFamily="2" charset="0"/>
              </a:rPr>
              <a:t>, privatni istraživački laboratorij koji danas zapošljava 30 istraživača i partner je u šest velikih FP7 i šest Obzor 2020 </a:t>
            </a:r>
            <a:r>
              <a:rPr lang="hr-HR" dirty="0" smtClean="0">
                <a:latin typeface="AR CENA" panose="02000000000000000000" pitchFamily="2" charset="0"/>
              </a:rPr>
              <a:t>projekata</a:t>
            </a:r>
            <a:endParaRPr lang="hr-HR" dirty="0">
              <a:latin typeface="AR CENA" panose="02000000000000000000" pitchFamily="2" charset="0"/>
            </a:endParaRPr>
          </a:p>
        </p:txBody>
      </p:sp>
      <p:pic>
        <p:nvPicPr>
          <p:cNvPr id="4" name="Picture 3"/>
          <p:cNvPicPr>
            <a:picLocks noChangeAspect="1"/>
          </p:cNvPicPr>
          <p:nvPr/>
        </p:nvPicPr>
        <p:blipFill>
          <a:blip r:embed="rId2"/>
          <a:stretch>
            <a:fillRect/>
          </a:stretch>
        </p:blipFill>
        <p:spPr>
          <a:xfrm>
            <a:off x="913951" y="2630355"/>
            <a:ext cx="10364098" cy="1597290"/>
          </a:xfrm>
          <a:prstGeom prst="rect">
            <a:avLst/>
          </a:prstGeom>
        </p:spPr>
      </p:pic>
      <p:pic>
        <p:nvPicPr>
          <p:cNvPr id="5" name="Picture 4"/>
          <p:cNvPicPr>
            <a:picLocks noChangeAspect="1"/>
          </p:cNvPicPr>
          <p:nvPr/>
        </p:nvPicPr>
        <p:blipFill>
          <a:blip r:embed="rId2"/>
          <a:stretch>
            <a:fillRect/>
          </a:stretch>
        </p:blipFill>
        <p:spPr>
          <a:xfrm>
            <a:off x="1066351" y="2782755"/>
            <a:ext cx="10364098" cy="1597290"/>
          </a:xfrm>
          <a:prstGeom prst="rect">
            <a:avLst/>
          </a:prstGeom>
        </p:spPr>
      </p:pic>
      <p:pic>
        <p:nvPicPr>
          <p:cNvPr id="6" name="Picture 5"/>
          <p:cNvPicPr>
            <a:picLocks noChangeAspect="1"/>
          </p:cNvPicPr>
          <p:nvPr/>
        </p:nvPicPr>
        <p:blipFill>
          <a:blip r:embed="rId3"/>
          <a:stretch>
            <a:fillRect/>
          </a:stretch>
        </p:blipFill>
        <p:spPr>
          <a:xfrm>
            <a:off x="6750272" y="3190394"/>
            <a:ext cx="4527777" cy="2379302"/>
          </a:xfrm>
          <a:prstGeom prst="rect">
            <a:avLst/>
          </a:prstGeom>
        </p:spPr>
      </p:pic>
      <p:pic>
        <p:nvPicPr>
          <p:cNvPr id="7" name="Picture 6"/>
          <p:cNvPicPr>
            <a:picLocks noChangeAspect="1"/>
          </p:cNvPicPr>
          <p:nvPr/>
        </p:nvPicPr>
        <p:blipFill rotWithShape="1">
          <a:blip r:embed="rId4"/>
          <a:srcRect l="13326" t="29643" r="53259" b="29167"/>
          <a:stretch/>
        </p:blipFill>
        <p:spPr>
          <a:xfrm>
            <a:off x="1200149" y="2764243"/>
            <a:ext cx="4073979" cy="2824844"/>
          </a:xfrm>
          <a:prstGeom prst="rect">
            <a:avLst/>
          </a:prstGeom>
        </p:spPr>
      </p:pic>
    </p:spTree>
    <p:extLst>
      <p:ext uri="{BB962C8B-B14F-4D97-AF65-F5344CB8AC3E}">
        <p14:creationId xmlns:p14="http://schemas.microsoft.com/office/powerpoint/2010/main" val="2373250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5037989" cy="1596177"/>
          </a:xfrm>
        </p:spPr>
        <p:txBody>
          <a:bodyPr/>
          <a:lstStyle/>
          <a:p>
            <a:r>
              <a:rPr lang="hr-HR" b="1" i="1" dirty="0" smtClean="0"/>
              <a:t>Kristijan </a:t>
            </a:r>
            <a:r>
              <a:rPr lang="hr-HR" b="1" i="1" dirty="0" err="1" smtClean="0"/>
              <a:t>ramadan</a:t>
            </a:r>
            <a:endParaRPr lang="hr-HR" b="1" i="1" dirty="0"/>
          </a:p>
        </p:txBody>
      </p:sp>
      <p:sp>
        <p:nvSpPr>
          <p:cNvPr id="3" name="Content Placeholder 2"/>
          <p:cNvSpPr>
            <a:spLocks noGrp="1"/>
          </p:cNvSpPr>
          <p:nvPr>
            <p:ph sz="quarter" idx="13"/>
          </p:nvPr>
        </p:nvSpPr>
        <p:spPr>
          <a:xfrm>
            <a:off x="913775" y="2040521"/>
            <a:ext cx="10363826" cy="3424107"/>
          </a:xfrm>
        </p:spPr>
        <p:txBody>
          <a:bodyPr/>
          <a:lstStyle/>
          <a:p>
            <a:pPr>
              <a:buFont typeface="Wingdings" panose="05000000000000000000" pitchFamily="2" charset="2"/>
              <a:buChar char="Ø"/>
            </a:pPr>
            <a:r>
              <a:rPr lang="hr-HR" dirty="0">
                <a:latin typeface="AR CENA" panose="02000000000000000000" pitchFamily="2" charset="0"/>
              </a:rPr>
              <a:t>Rezultati njegova znanstvenog rada omogućili su mu da se, preko patologije kao njegove temeljne stručne i znanstvene discipline, radeći kao istraživač u međunarodnim znanstvenim timovima, dokaže da je vrhunski znanstvenik sposoban realizirati vlastite istraživačke zamisli na području biokemije i molekularne biologije</a:t>
            </a:r>
            <a:endParaRPr lang="hr-HR" dirty="0">
              <a:latin typeface="AR CENA" panose="02000000000000000000" pitchFamily="2" charset="0"/>
            </a:endParaRPr>
          </a:p>
        </p:txBody>
      </p:sp>
      <p:pic>
        <p:nvPicPr>
          <p:cNvPr id="4" name="Picture 3"/>
          <p:cNvPicPr>
            <a:picLocks noChangeAspect="1"/>
          </p:cNvPicPr>
          <p:nvPr/>
        </p:nvPicPr>
        <p:blipFill>
          <a:blip r:embed="rId2"/>
          <a:stretch>
            <a:fillRect/>
          </a:stretch>
        </p:blipFill>
        <p:spPr>
          <a:xfrm>
            <a:off x="1192665" y="3752574"/>
            <a:ext cx="2524125" cy="2514600"/>
          </a:xfrm>
          <a:prstGeom prst="rect">
            <a:avLst/>
          </a:prstGeom>
        </p:spPr>
      </p:pic>
    </p:spTree>
    <p:extLst>
      <p:ext uri="{BB962C8B-B14F-4D97-AF65-F5344CB8AC3E}">
        <p14:creationId xmlns:p14="http://schemas.microsoft.com/office/powerpoint/2010/main" val="3695602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1142374" y="1207764"/>
            <a:ext cx="10363826" cy="3424107"/>
          </a:xfrm>
        </p:spPr>
        <p:txBody>
          <a:bodyPr/>
          <a:lstStyle/>
          <a:p>
            <a:pPr>
              <a:buFont typeface="Wingdings" panose="05000000000000000000" pitchFamily="2" charset="2"/>
              <a:buChar char="Ø"/>
            </a:pPr>
            <a:r>
              <a:rPr lang="hr-HR" dirty="0">
                <a:latin typeface="AR CENA" panose="02000000000000000000" pitchFamily="2" charset="0"/>
              </a:rPr>
              <a:t>Odlikuje se proučavanjem osnovnih mehanizama obrane ljudskih stanica od oštećenja DNK uzrokovanih vlastitim metabolizmom, kemoterapijom i radijacijskom terapijom. Sa suradnicima je otkrio gen čije mutacije dovode do karcinoma jetara u ljudi, otkrio je stanični proces degradacije </a:t>
            </a:r>
            <a:r>
              <a:rPr lang="hr-HR" dirty="0" err="1">
                <a:latin typeface="AR CENA" panose="02000000000000000000" pitchFamily="2" charset="0"/>
              </a:rPr>
              <a:t>kromatinskih</a:t>
            </a:r>
            <a:r>
              <a:rPr lang="hr-HR" dirty="0">
                <a:latin typeface="AR CENA" panose="02000000000000000000" pitchFamily="2" charset="0"/>
              </a:rPr>
              <a:t> proteina koji je neizostavan za stabilnost i oporavak ljudskog genoma, zatim mehanizme oporavka oštećenog DNK, a posebno je značajno njegovo otkriće nove bolesti čovjeka </a:t>
            </a:r>
            <a:r>
              <a:rPr lang="hr-HR" dirty="0" smtClean="0">
                <a:latin typeface="AR CENA" panose="02000000000000000000" pitchFamily="2" charset="0"/>
              </a:rPr>
              <a:t>uzrokovane </a:t>
            </a:r>
            <a:r>
              <a:rPr lang="hr-HR" dirty="0">
                <a:latin typeface="AR CENA" panose="02000000000000000000" pitchFamily="2" charset="0"/>
              </a:rPr>
              <a:t>mutacijom na genu SPRTN (</a:t>
            </a:r>
            <a:r>
              <a:rPr lang="hr-HR" dirty="0" err="1">
                <a:latin typeface="AR CENA" panose="02000000000000000000" pitchFamily="2" charset="0"/>
              </a:rPr>
              <a:t>Spartan</a:t>
            </a:r>
            <a:r>
              <a:rPr lang="hr-HR" dirty="0">
                <a:latin typeface="AR CENA" panose="02000000000000000000" pitchFamily="2" charset="0"/>
              </a:rPr>
              <a:t>)</a:t>
            </a:r>
            <a:endParaRPr lang="hr-HR" dirty="0">
              <a:latin typeface="AR CENA" panose="02000000000000000000" pitchFamily="2" charset="0"/>
            </a:endParaRPr>
          </a:p>
        </p:txBody>
      </p:sp>
      <p:pic>
        <p:nvPicPr>
          <p:cNvPr id="5" name="Picture 4"/>
          <p:cNvPicPr>
            <a:picLocks noChangeAspect="1"/>
          </p:cNvPicPr>
          <p:nvPr/>
        </p:nvPicPr>
        <p:blipFill>
          <a:blip r:embed="rId2"/>
          <a:stretch>
            <a:fillRect/>
          </a:stretch>
        </p:blipFill>
        <p:spPr>
          <a:xfrm>
            <a:off x="7538357" y="3795229"/>
            <a:ext cx="3393621" cy="1853096"/>
          </a:xfrm>
          <a:prstGeom prst="rect">
            <a:avLst/>
          </a:prstGeom>
        </p:spPr>
      </p:pic>
      <p:pic>
        <p:nvPicPr>
          <p:cNvPr id="6" name="Picture 5"/>
          <p:cNvPicPr>
            <a:picLocks noChangeAspect="1"/>
          </p:cNvPicPr>
          <p:nvPr/>
        </p:nvPicPr>
        <p:blipFill>
          <a:blip r:embed="rId3"/>
          <a:stretch>
            <a:fillRect/>
          </a:stretch>
        </p:blipFill>
        <p:spPr>
          <a:xfrm>
            <a:off x="5157787" y="3754211"/>
            <a:ext cx="1647825" cy="2771775"/>
          </a:xfrm>
          <a:prstGeom prst="rect">
            <a:avLst/>
          </a:prstGeom>
        </p:spPr>
      </p:pic>
    </p:spTree>
    <p:extLst>
      <p:ext uri="{BB962C8B-B14F-4D97-AF65-F5344CB8AC3E}">
        <p14:creationId xmlns:p14="http://schemas.microsoft.com/office/powerpoint/2010/main" val="3633050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60732" y="1150614"/>
            <a:ext cx="10363826" cy="3424107"/>
          </a:xfrm>
        </p:spPr>
        <p:txBody>
          <a:bodyPr/>
          <a:lstStyle/>
          <a:p>
            <a:r>
              <a:rPr lang="hr-HR" dirty="0">
                <a:latin typeface="AR CENA" panose="02000000000000000000" pitchFamily="2" charset="0"/>
              </a:rPr>
              <a:t>Održao je brojna pozvana predavanja u različitim znanstvenim institucijama diljem svijeta i na međunarodnim </a:t>
            </a:r>
            <a:r>
              <a:rPr lang="hr-HR" dirty="0" smtClean="0">
                <a:latin typeface="AR CENA" panose="02000000000000000000" pitchFamily="2" charset="0"/>
              </a:rPr>
              <a:t>skupovima</a:t>
            </a:r>
          </a:p>
          <a:p>
            <a:r>
              <a:rPr lang="hr-HR" dirty="0" smtClean="0">
                <a:latin typeface="AR CENA" panose="02000000000000000000" pitchFamily="2" charset="0"/>
              </a:rPr>
              <a:t>Recenzent </a:t>
            </a:r>
            <a:r>
              <a:rPr lang="hr-HR" dirty="0">
                <a:latin typeface="AR CENA" panose="02000000000000000000" pitchFamily="2" charset="0"/>
              </a:rPr>
              <a:t>je desetak najprestižnijih časopisa iz područja biomedicinskih </a:t>
            </a:r>
            <a:r>
              <a:rPr lang="hr-HR" dirty="0" smtClean="0">
                <a:latin typeface="AR CENA" panose="02000000000000000000" pitchFamily="2" charset="0"/>
              </a:rPr>
              <a:t>znanosti</a:t>
            </a:r>
          </a:p>
          <a:p>
            <a:r>
              <a:rPr lang="hr-HR" dirty="0" smtClean="0">
                <a:latin typeface="AR CENA" panose="02000000000000000000" pitchFamily="2" charset="0"/>
              </a:rPr>
              <a:t> </a:t>
            </a:r>
            <a:r>
              <a:rPr lang="hr-HR" dirty="0">
                <a:latin typeface="AR CENA" panose="02000000000000000000" pitchFamily="2" charset="0"/>
              </a:rPr>
              <a:t>Voditelj je petnaestak međunarodnih znanstvenih projekata. Za dopisnog člana HAZU izabran je 2020.</a:t>
            </a:r>
            <a:endParaRPr lang="hr-HR" dirty="0">
              <a:latin typeface="AR CENA" panose="02000000000000000000" pitchFamily="2" charset="0"/>
            </a:endParaRPr>
          </a:p>
        </p:txBody>
      </p:sp>
      <p:pic>
        <p:nvPicPr>
          <p:cNvPr id="4" name="Picture 3"/>
          <p:cNvPicPr>
            <a:picLocks noChangeAspect="1"/>
          </p:cNvPicPr>
          <p:nvPr/>
        </p:nvPicPr>
        <p:blipFill>
          <a:blip r:embed="rId2"/>
          <a:stretch>
            <a:fillRect/>
          </a:stretch>
        </p:blipFill>
        <p:spPr>
          <a:xfrm>
            <a:off x="6707641" y="3265713"/>
            <a:ext cx="4122106" cy="2321379"/>
          </a:xfrm>
          <a:prstGeom prst="rect">
            <a:avLst/>
          </a:prstGeom>
        </p:spPr>
      </p:pic>
    </p:spTree>
    <p:extLst>
      <p:ext uri="{BB962C8B-B14F-4D97-AF65-F5344CB8AC3E}">
        <p14:creationId xmlns:p14="http://schemas.microsoft.com/office/powerpoint/2010/main" val="3578608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77060" y="1142449"/>
            <a:ext cx="10363826" cy="3424107"/>
          </a:xfrm>
        </p:spPr>
        <p:txBody>
          <a:bodyPr/>
          <a:lstStyle/>
          <a:p>
            <a:pPr>
              <a:buFont typeface="Wingdings" panose="05000000000000000000" pitchFamily="2" charset="2"/>
              <a:buChar char="Ø"/>
            </a:pPr>
            <a:r>
              <a:rPr lang="hr-HR" dirty="0">
                <a:latin typeface="AR CENA" panose="02000000000000000000" pitchFamily="2" charset="0"/>
              </a:rPr>
              <a:t>Korona virusi su prisutni svugdje oko nas. Oko 12 godina prije izbijanja korone, čak i prije MERS-a, govorilo se da su šišmiši izvori korona virusa i da se samo 'čeka' kada će izbiti na mokrim </a:t>
            </a:r>
            <a:r>
              <a:rPr lang="hr-HR" dirty="0" smtClean="0">
                <a:latin typeface="AR CENA" panose="02000000000000000000" pitchFamily="2" charset="0"/>
              </a:rPr>
              <a:t>tržnicama</a:t>
            </a:r>
          </a:p>
          <a:p>
            <a:pPr>
              <a:buFont typeface="Wingdings" panose="05000000000000000000" pitchFamily="2" charset="2"/>
              <a:buChar char="Ø"/>
            </a:pPr>
            <a:r>
              <a:rPr lang="hr-HR" dirty="0" smtClean="0">
                <a:latin typeface="AR CENA" panose="02000000000000000000" pitchFamily="2" charset="0"/>
              </a:rPr>
              <a:t>Može </a:t>
            </a:r>
            <a:r>
              <a:rPr lang="hr-HR" dirty="0">
                <a:latin typeface="AR CENA" panose="02000000000000000000" pitchFamily="2" charset="0"/>
              </a:rPr>
              <a:t>se reći da se znalo kako će doći do virusa, koji prelazi na čovjeka. Isto tako, korona virus je životinjski virus pa bi zbog toga trebali više brinuti i o zdravlju životinja - ističe </a:t>
            </a:r>
            <a:r>
              <a:rPr lang="hr-HR" dirty="0" smtClean="0">
                <a:latin typeface="AR CENA" panose="02000000000000000000" pitchFamily="2" charset="0"/>
              </a:rPr>
              <a:t>znanstvenik</a:t>
            </a:r>
            <a:endParaRPr lang="hr-HR" dirty="0">
              <a:latin typeface="AR CENA" panose="02000000000000000000" pitchFamily="2" charset="0"/>
            </a:endParaRPr>
          </a:p>
        </p:txBody>
      </p:sp>
      <p:pic>
        <p:nvPicPr>
          <p:cNvPr id="4" name="Picture 3"/>
          <p:cNvPicPr>
            <a:picLocks noChangeAspect="1"/>
          </p:cNvPicPr>
          <p:nvPr/>
        </p:nvPicPr>
        <p:blipFill>
          <a:blip r:embed="rId2"/>
          <a:stretch>
            <a:fillRect/>
          </a:stretch>
        </p:blipFill>
        <p:spPr>
          <a:xfrm>
            <a:off x="3003097" y="3641271"/>
            <a:ext cx="3724683" cy="2233612"/>
          </a:xfrm>
          <a:prstGeom prst="rect">
            <a:avLst/>
          </a:prstGeom>
        </p:spPr>
      </p:pic>
      <p:pic>
        <p:nvPicPr>
          <p:cNvPr id="5" name="Picture 4"/>
          <p:cNvPicPr>
            <a:picLocks noChangeAspect="1"/>
          </p:cNvPicPr>
          <p:nvPr/>
        </p:nvPicPr>
        <p:blipFill>
          <a:blip r:embed="rId3"/>
          <a:stretch>
            <a:fillRect/>
          </a:stretch>
        </p:blipFill>
        <p:spPr>
          <a:xfrm>
            <a:off x="7607754" y="3515404"/>
            <a:ext cx="3397213" cy="2359479"/>
          </a:xfrm>
          <a:prstGeom prst="rect">
            <a:avLst/>
          </a:prstGeom>
        </p:spPr>
      </p:pic>
    </p:spTree>
    <p:extLst>
      <p:ext uri="{BB962C8B-B14F-4D97-AF65-F5344CB8AC3E}">
        <p14:creationId xmlns:p14="http://schemas.microsoft.com/office/powerpoint/2010/main" val="857313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914" y="863445"/>
            <a:ext cx="10494455" cy="1596177"/>
          </a:xfrm>
        </p:spPr>
        <p:txBody>
          <a:bodyPr/>
          <a:lstStyle/>
          <a:p>
            <a:r>
              <a:rPr lang="hr-HR" b="1" i="1" dirty="0"/>
              <a:t>Znanstvenici Biološkog odsjeka o </a:t>
            </a:r>
            <a:r>
              <a:rPr lang="hr-HR" b="1" i="1" dirty="0" err="1"/>
              <a:t>eukariotskom</a:t>
            </a:r>
            <a:r>
              <a:rPr lang="hr-HR" b="1" i="1" dirty="0"/>
              <a:t> pretku u časopisu GBE</a:t>
            </a:r>
            <a:br>
              <a:rPr lang="hr-HR" b="1" i="1" dirty="0"/>
            </a:br>
            <a:endParaRPr lang="hr-HR" i="1" dirty="0"/>
          </a:p>
        </p:txBody>
      </p:sp>
      <p:sp>
        <p:nvSpPr>
          <p:cNvPr id="3" name="Content Placeholder 2"/>
          <p:cNvSpPr>
            <a:spLocks noGrp="1"/>
          </p:cNvSpPr>
          <p:nvPr>
            <p:ph sz="quarter" idx="13"/>
          </p:nvPr>
        </p:nvSpPr>
        <p:spPr/>
        <p:txBody>
          <a:bodyPr/>
          <a:lstStyle/>
          <a:p>
            <a:r>
              <a:rPr lang="hr-HR" dirty="0">
                <a:latin typeface="AR CENA" panose="02000000000000000000" pitchFamily="2" charset="0"/>
              </a:rPr>
              <a:t>Poznato je da </a:t>
            </a:r>
            <a:r>
              <a:rPr lang="hr-HR" dirty="0" err="1">
                <a:latin typeface="AR CENA" panose="02000000000000000000" pitchFamily="2" charset="0"/>
              </a:rPr>
              <a:t>eukarioti</a:t>
            </a:r>
            <a:r>
              <a:rPr lang="hr-HR" dirty="0">
                <a:latin typeface="AR CENA" panose="02000000000000000000" pitchFamily="2" charset="0"/>
              </a:rPr>
              <a:t> imaju unutarnje membrane, jezgru i mitohondrij, ali kako je izgledao prvi </a:t>
            </a:r>
            <a:r>
              <a:rPr lang="hr-HR" dirty="0" err="1">
                <a:latin typeface="AR CENA" panose="02000000000000000000" pitchFamily="2" charset="0"/>
              </a:rPr>
              <a:t>eukariot</a:t>
            </a:r>
            <a:r>
              <a:rPr lang="hr-HR" dirty="0">
                <a:latin typeface="AR CENA" panose="02000000000000000000" pitchFamily="2" charset="0"/>
              </a:rPr>
              <a:t> i dalje je jedno od gorućih pitanja znanosti. Znanstvenici sa Zoologijskog zavoda Prirodoslovno-matematičkog fakulteta Sveučilišta u Zagrebu, u suradnji s njemačkim i američkim znanstvenicima objavili su u prestižnom časopisu Genome </a:t>
            </a:r>
            <a:r>
              <a:rPr lang="hr-HR" dirty="0" err="1">
                <a:latin typeface="AR CENA" panose="02000000000000000000" pitchFamily="2" charset="0"/>
              </a:rPr>
              <a:t>Biology</a:t>
            </a:r>
            <a:r>
              <a:rPr lang="hr-HR" dirty="0">
                <a:latin typeface="AR CENA" panose="02000000000000000000" pitchFamily="2" charset="0"/>
              </a:rPr>
              <a:t> </a:t>
            </a:r>
            <a:r>
              <a:rPr lang="hr-HR" dirty="0" err="1">
                <a:latin typeface="AR CENA" panose="02000000000000000000" pitchFamily="2" charset="0"/>
              </a:rPr>
              <a:t>and</a:t>
            </a:r>
            <a:r>
              <a:rPr lang="hr-HR" dirty="0">
                <a:latin typeface="AR CENA" panose="02000000000000000000" pitchFamily="2" charset="0"/>
              </a:rPr>
              <a:t> </a:t>
            </a:r>
            <a:r>
              <a:rPr lang="hr-HR" dirty="0" err="1">
                <a:latin typeface="AR CENA" panose="02000000000000000000" pitchFamily="2" charset="0"/>
              </a:rPr>
              <a:t>Evolution</a:t>
            </a:r>
            <a:r>
              <a:rPr lang="hr-HR" dirty="0">
                <a:latin typeface="AR CENA" panose="02000000000000000000" pitchFamily="2" charset="0"/>
              </a:rPr>
              <a:t> članak o </a:t>
            </a:r>
            <a:r>
              <a:rPr lang="hr-HR" dirty="0" err="1">
                <a:latin typeface="AR CENA" panose="02000000000000000000" pitchFamily="2" charset="0"/>
              </a:rPr>
              <a:t>višejezgrenom</a:t>
            </a:r>
            <a:r>
              <a:rPr lang="hr-HR" dirty="0">
                <a:latin typeface="AR CENA" panose="02000000000000000000" pitchFamily="2" charset="0"/>
              </a:rPr>
              <a:t> pretku </a:t>
            </a:r>
            <a:r>
              <a:rPr lang="hr-HR" dirty="0" err="1">
                <a:latin typeface="AR CENA" panose="02000000000000000000" pitchFamily="2" charset="0"/>
              </a:rPr>
              <a:t>eukariota</a:t>
            </a:r>
            <a:endParaRPr lang="hr-HR" dirty="0">
              <a:latin typeface="AR CENA" panose="02000000000000000000" pitchFamily="2" charset="0"/>
            </a:endParaRPr>
          </a:p>
        </p:txBody>
      </p:sp>
      <p:pic>
        <p:nvPicPr>
          <p:cNvPr id="4" name="Picture 3"/>
          <p:cNvPicPr>
            <a:picLocks noChangeAspect="1"/>
          </p:cNvPicPr>
          <p:nvPr/>
        </p:nvPicPr>
        <p:blipFill>
          <a:blip r:embed="rId2"/>
          <a:stretch>
            <a:fillRect/>
          </a:stretch>
        </p:blipFill>
        <p:spPr>
          <a:xfrm>
            <a:off x="7575770" y="4139294"/>
            <a:ext cx="3212599" cy="2460851"/>
          </a:xfrm>
          <a:prstGeom prst="rect">
            <a:avLst/>
          </a:prstGeom>
        </p:spPr>
      </p:pic>
    </p:spTree>
    <p:extLst>
      <p:ext uri="{BB962C8B-B14F-4D97-AF65-F5344CB8AC3E}">
        <p14:creationId xmlns:p14="http://schemas.microsoft.com/office/powerpoint/2010/main" val="1584137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397" y="770915"/>
            <a:ext cx="11348982" cy="1596177"/>
          </a:xfrm>
        </p:spPr>
        <p:txBody>
          <a:bodyPr>
            <a:normAutofit fontScale="90000"/>
          </a:bodyPr>
          <a:lstStyle/>
          <a:p>
            <a:r>
              <a:rPr lang="hr-HR" b="1" i="1" dirty="0"/>
              <a:t>Rad znanstvenika Kemijskog odsjeka na unutarnjoj naslovnici časopisa </a:t>
            </a:r>
            <a:r>
              <a:rPr lang="hr-HR" b="1" i="1" dirty="0" err="1"/>
              <a:t>Chemistry</a:t>
            </a:r>
            <a:r>
              <a:rPr lang="hr-HR" b="1" i="1" dirty="0"/>
              <a:t> </a:t>
            </a:r>
            <a:r>
              <a:rPr lang="hr-HR" b="1" i="1" dirty="0" err="1"/>
              <a:t>of</a:t>
            </a:r>
            <a:r>
              <a:rPr lang="hr-HR" b="1" i="1" dirty="0"/>
              <a:t> Materials</a:t>
            </a:r>
            <a:r>
              <a:rPr lang="hr-HR" b="1" dirty="0"/>
              <a:t/>
            </a:r>
            <a:br>
              <a:rPr lang="hr-HR" b="1" dirty="0"/>
            </a:br>
            <a:endParaRPr lang="hr-HR" dirty="0"/>
          </a:p>
        </p:txBody>
      </p:sp>
      <p:sp>
        <p:nvSpPr>
          <p:cNvPr id="3" name="Content Placeholder 2"/>
          <p:cNvSpPr>
            <a:spLocks noGrp="1"/>
          </p:cNvSpPr>
          <p:nvPr>
            <p:ph sz="quarter" idx="13"/>
          </p:nvPr>
        </p:nvSpPr>
        <p:spPr>
          <a:xfrm>
            <a:off x="913774" y="2367092"/>
            <a:ext cx="6801476" cy="3424107"/>
          </a:xfrm>
        </p:spPr>
        <p:txBody>
          <a:bodyPr>
            <a:normAutofit fontScale="92500" lnSpcReduction="10000"/>
          </a:bodyPr>
          <a:lstStyle/>
          <a:p>
            <a:r>
              <a:rPr lang="hr-HR" dirty="0">
                <a:latin typeface="AR CENA" panose="02000000000000000000" pitchFamily="2" charset="0"/>
              </a:rPr>
              <a:t>Znanstvenici Kemijskog odsjeka Mateja </a:t>
            </a:r>
            <a:r>
              <a:rPr lang="hr-HR" dirty="0" err="1">
                <a:latin typeface="AR CENA" panose="02000000000000000000" pitchFamily="2" charset="0"/>
              </a:rPr>
              <a:t>Pisačić</a:t>
            </a:r>
            <a:r>
              <a:rPr lang="hr-HR" dirty="0">
                <a:latin typeface="AR CENA" panose="02000000000000000000" pitchFamily="2" charset="0"/>
              </a:rPr>
              <a:t>, Ivana </a:t>
            </a:r>
            <a:r>
              <a:rPr lang="hr-HR" dirty="0" err="1">
                <a:latin typeface="AR CENA" panose="02000000000000000000" pitchFamily="2" charset="0"/>
              </a:rPr>
              <a:t>Biljan</a:t>
            </a:r>
            <a:r>
              <a:rPr lang="hr-HR" dirty="0">
                <a:latin typeface="AR CENA" panose="02000000000000000000" pitchFamily="2" charset="0"/>
              </a:rPr>
              <a:t>, Ivan </a:t>
            </a:r>
            <a:r>
              <a:rPr lang="hr-HR" dirty="0" err="1">
                <a:latin typeface="AR CENA" panose="02000000000000000000" pitchFamily="2" charset="0"/>
              </a:rPr>
              <a:t>Kodrin</a:t>
            </a:r>
            <a:r>
              <a:rPr lang="hr-HR" dirty="0">
                <a:latin typeface="AR CENA" panose="02000000000000000000" pitchFamily="2" charset="0"/>
              </a:rPr>
              <a:t>, Željka </a:t>
            </a:r>
            <a:r>
              <a:rPr lang="hr-HR" dirty="0" err="1">
                <a:latin typeface="AR CENA" panose="02000000000000000000" pitchFamily="2" charset="0"/>
              </a:rPr>
              <a:t>Soldin</a:t>
            </a:r>
            <a:r>
              <a:rPr lang="hr-HR" dirty="0">
                <a:latin typeface="AR CENA" panose="02000000000000000000" pitchFamily="2" charset="0"/>
              </a:rPr>
              <a:t>, Marijana Đaković i donedavna studentica, Nina </a:t>
            </a:r>
            <a:r>
              <a:rPr lang="hr-HR" dirty="0" smtClean="0">
                <a:latin typeface="AR CENA" panose="02000000000000000000" pitchFamily="2" charset="0"/>
              </a:rPr>
              <a:t>Popov, </a:t>
            </a:r>
            <a:r>
              <a:rPr lang="hr-HR" dirty="0">
                <a:latin typeface="AR CENA" panose="02000000000000000000" pitchFamily="2" charset="0"/>
              </a:rPr>
              <a:t>objavili su rad</a:t>
            </a:r>
            <a:r>
              <a:rPr lang="hr-HR" b="1" dirty="0">
                <a:latin typeface="AR CENA" panose="02000000000000000000" pitchFamily="2" charset="0"/>
              </a:rPr>
              <a:t> </a:t>
            </a:r>
            <a:r>
              <a:rPr lang="hr-HR" b="1" dirty="0" err="1">
                <a:latin typeface="AR CENA" panose="02000000000000000000" pitchFamily="2" charset="0"/>
              </a:rPr>
              <a:t>Elucidating</a:t>
            </a:r>
            <a:r>
              <a:rPr lang="hr-HR" b="1" dirty="0">
                <a:latin typeface="AR CENA" panose="02000000000000000000" pitchFamily="2" charset="0"/>
              </a:rPr>
              <a:t> </a:t>
            </a:r>
            <a:r>
              <a:rPr lang="hr-HR" b="1" dirty="0" err="1">
                <a:latin typeface="AR CENA" panose="02000000000000000000" pitchFamily="2" charset="0"/>
              </a:rPr>
              <a:t>the</a:t>
            </a:r>
            <a:r>
              <a:rPr lang="hr-HR" b="1" dirty="0">
                <a:latin typeface="AR CENA" panose="02000000000000000000" pitchFamily="2" charset="0"/>
              </a:rPr>
              <a:t> </a:t>
            </a:r>
            <a:r>
              <a:rPr lang="hr-HR" b="1" dirty="0" err="1">
                <a:latin typeface="AR CENA" panose="02000000000000000000" pitchFamily="2" charset="0"/>
              </a:rPr>
              <a:t>Origins</a:t>
            </a:r>
            <a:r>
              <a:rPr lang="hr-HR" b="1" dirty="0">
                <a:latin typeface="AR CENA" panose="02000000000000000000" pitchFamily="2" charset="0"/>
              </a:rPr>
              <a:t> </a:t>
            </a:r>
            <a:r>
              <a:rPr lang="hr-HR" b="1" dirty="0" err="1">
                <a:latin typeface="AR CENA" panose="02000000000000000000" pitchFamily="2" charset="0"/>
              </a:rPr>
              <a:t>of</a:t>
            </a:r>
            <a:r>
              <a:rPr lang="hr-HR" b="1" dirty="0">
                <a:latin typeface="AR CENA" panose="02000000000000000000" pitchFamily="2" charset="0"/>
              </a:rPr>
              <a:t> a </a:t>
            </a:r>
            <a:r>
              <a:rPr lang="hr-HR" b="1" dirty="0" err="1">
                <a:latin typeface="AR CENA" panose="02000000000000000000" pitchFamily="2" charset="0"/>
              </a:rPr>
              <a:t>Range</a:t>
            </a:r>
            <a:r>
              <a:rPr lang="hr-HR" b="1" dirty="0">
                <a:latin typeface="AR CENA" panose="02000000000000000000" pitchFamily="2" charset="0"/>
              </a:rPr>
              <a:t> </a:t>
            </a:r>
            <a:r>
              <a:rPr lang="hr-HR" b="1" dirty="0" err="1">
                <a:latin typeface="AR CENA" panose="02000000000000000000" pitchFamily="2" charset="0"/>
              </a:rPr>
              <a:t>of</a:t>
            </a:r>
            <a:r>
              <a:rPr lang="hr-HR" b="1" dirty="0">
                <a:latin typeface="AR CENA" panose="02000000000000000000" pitchFamily="2" charset="0"/>
              </a:rPr>
              <a:t> </a:t>
            </a:r>
            <a:r>
              <a:rPr lang="hr-HR" b="1" dirty="0" err="1">
                <a:latin typeface="AR CENA" panose="02000000000000000000" pitchFamily="2" charset="0"/>
              </a:rPr>
              <a:t>Diverse</a:t>
            </a:r>
            <a:r>
              <a:rPr lang="hr-HR" b="1" dirty="0">
                <a:latin typeface="AR CENA" panose="02000000000000000000" pitchFamily="2" charset="0"/>
              </a:rPr>
              <a:t> </a:t>
            </a:r>
            <a:r>
              <a:rPr lang="hr-HR" b="1" dirty="0" err="1">
                <a:latin typeface="AR CENA" panose="02000000000000000000" pitchFamily="2" charset="0"/>
              </a:rPr>
              <a:t>Flexible</a:t>
            </a:r>
            <a:r>
              <a:rPr lang="hr-HR" b="1" dirty="0">
                <a:latin typeface="AR CENA" panose="02000000000000000000" pitchFamily="2" charset="0"/>
              </a:rPr>
              <a:t> </a:t>
            </a:r>
            <a:r>
              <a:rPr lang="hr-HR" b="1" dirty="0" err="1">
                <a:latin typeface="AR CENA" panose="02000000000000000000" pitchFamily="2" charset="0"/>
              </a:rPr>
              <a:t>Responses</a:t>
            </a:r>
            <a:r>
              <a:rPr lang="hr-HR" b="1" dirty="0">
                <a:latin typeface="AR CENA" panose="02000000000000000000" pitchFamily="2" charset="0"/>
              </a:rPr>
              <a:t> </a:t>
            </a:r>
            <a:r>
              <a:rPr lang="hr-HR" b="1" dirty="0" err="1">
                <a:latin typeface="AR CENA" panose="02000000000000000000" pitchFamily="2" charset="0"/>
              </a:rPr>
              <a:t>in</a:t>
            </a:r>
            <a:r>
              <a:rPr lang="hr-HR" b="1" dirty="0">
                <a:latin typeface="AR CENA" panose="02000000000000000000" pitchFamily="2" charset="0"/>
              </a:rPr>
              <a:t> </a:t>
            </a:r>
            <a:r>
              <a:rPr lang="hr-HR" b="1" dirty="0" err="1">
                <a:latin typeface="AR CENA" panose="02000000000000000000" pitchFamily="2" charset="0"/>
              </a:rPr>
              <a:t>Crystalline</a:t>
            </a:r>
            <a:r>
              <a:rPr lang="hr-HR" b="1" dirty="0">
                <a:latin typeface="AR CENA" panose="02000000000000000000" pitchFamily="2" charset="0"/>
              </a:rPr>
              <a:t> </a:t>
            </a:r>
            <a:r>
              <a:rPr lang="hr-HR" b="1" dirty="0" err="1">
                <a:latin typeface="AR CENA" panose="02000000000000000000" pitchFamily="2" charset="0"/>
              </a:rPr>
              <a:t>Coordination</a:t>
            </a:r>
            <a:r>
              <a:rPr lang="hr-HR" b="1" dirty="0">
                <a:latin typeface="AR CENA" panose="02000000000000000000" pitchFamily="2" charset="0"/>
              </a:rPr>
              <a:t> </a:t>
            </a:r>
            <a:r>
              <a:rPr lang="hr-HR" b="1" dirty="0" err="1">
                <a:latin typeface="AR CENA" panose="02000000000000000000" pitchFamily="2" charset="0"/>
              </a:rPr>
              <a:t>Polymers</a:t>
            </a:r>
            <a:r>
              <a:rPr lang="hr-HR" dirty="0">
                <a:latin typeface="AR CENA" panose="02000000000000000000" pitchFamily="2" charset="0"/>
              </a:rPr>
              <a:t> u vrhunskom časopisu </a:t>
            </a:r>
            <a:r>
              <a:rPr lang="hr-HR" i="1" dirty="0" err="1">
                <a:latin typeface="AR CENA" panose="02000000000000000000" pitchFamily="2" charset="0"/>
              </a:rPr>
              <a:t>Chemistry</a:t>
            </a:r>
            <a:r>
              <a:rPr lang="hr-HR" i="1" dirty="0">
                <a:latin typeface="AR CENA" panose="02000000000000000000" pitchFamily="2" charset="0"/>
              </a:rPr>
              <a:t> </a:t>
            </a:r>
            <a:r>
              <a:rPr lang="hr-HR" i="1" dirty="0" err="1">
                <a:latin typeface="AR CENA" panose="02000000000000000000" pitchFamily="2" charset="0"/>
              </a:rPr>
              <a:t>of</a:t>
            </a:r>
            <a:r>
              <a:rPr lang="hr-HR" i="1" dirty="0">
                <a:latin typeface="AR CENA" panose="02000000000000000000" pitchFamily="2" charset="0"/>
              </a:rPr>
              <a:t> Materials</a:t>
            </a:r>
            <a:r>
              <a:rPr lang="hr-HR" dirty="0">
                <a:latin typeface="AR CENA" panose="02000000000000000000" pitchFamily="2" charset="0"/>
              </a:rPr>
              <a:t> (IF 9,567) Američkog kemijskog društva.</a:t>
            </a:r>
          </a:p>
          <a:p>
            <a:r>
              <a:rPr lang="hr-HR" dirty="0">
                <a:latin typeface="AR CENA" panose="02000000000000000000" pitchFamily="2" charset="0"/>
              </a:rPr>
              <a:t>Rad je zbog visoke ocjene recenzenata istaknut na unutarnjoj naslovnici časopisa (</a:t>
            </a:r>
            <a:r>
              <a:rPr lang="hr-HR" dirty="0" err="1">
                <a:latin typeface="AR CENA" panose="02000000000000000000" pitchFamily="2" charset="0"/>
              </a:rPr>
              <a:t>Supplementary</a:t>
            </a:r>
            <a:r>
              <a:rPr lang="hr-HR" dirty="0">
                <a:latin typeface="AR CENA" panose="02000000000000000000" pitchFamily="2" charset="0"/>
              </a:rPr>
              <a:t> </a:t>
            </a:r>
            <a:r>
              <a:rPr lang="hr-HR" dirty="0" err="1">
                <a:latin typeface="AR CENA" panose="02000000000000000000" pitchFamily="2" charset="0"/>
              </a:rPr>
              <a:t>Cover</a:t>
            </a:r>
            <a:r>
              <a:rPr lang="hr-HR" dirty="0">
                <a:latin typeface="AR CENA" panose="02000000000000000000" pitchFamily="2" charset="0"/>
              </a:rPr>
              <a:t>) koju je ilustrirao donedavni student kemijskog odsjeka, Toni </a:t>
            </a:r>
            <a:r>
              <a:rPr lang="hr-HR" dirty="0" err="1">
                <a:latin typeface="AR CENA" panose="02000000000000000000" pitchFamily="2" charset="0"/>
              </a:rPr>
              <a:t>Lijić</a:t>
            </a:r>
            <a:r>
              <a:rPr lang="hr-HR" dirty="0">
                <a:latin typeface="AR CENA" panose="02000000000000000000" pitchFamily="2" charset="0"/>
              </a:rPr>
              <a:t>.</a:t>
            </a:r>
          </a:p>
          <a:p>
            <a:endParaRPr lang="hr-HR" dirty="0"/>
          </a:p>
        </p:txBody>
      </p:sp>
      <p:pic>
        <p:nvPicPr>
          <p:cNvPr id="4" name="Picture 3"/>
          <p:cNvPicPr>
            <a:picLocks noChangeAspect="1"/>
          </p:cNvPicPr>
          <p:nvPr/>
        </p:nvPicPr>
        <p:blipFill>
          <a:blip r:embed="rId2"/>
          <a:stretch>
            <a:fillRect/>
          </a:stretch>
        </p:blipFill>
        <p:spPr>
          <a:xfrm>
            <a:off x="8131627" y="2089043"/>
            <a:ext cx="2784021" cy="3702156"/>
          </a:xfrm>
          <a:prstGeom prst="rect">
            <a:avLst/>
          </a:prstGeom>
        </p:spPr>
      </p:pic>
    </p:spTree>
    <p:extLst>
      <p:ext uri="{BB962C8B-B14F-4D97-AF65-F5344CB8AC3E}">
        <p14:creationId xmlns:p14="http://schemas.microsoft.com/office/powerpoint/2010/main" val="304772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248510" y="2024742"/>
            <a:ext cx="10532555" cy="4605208"/>
          </a:xfrm>
        </p:spPr>
        <p:txBody>
          <a:bodyPr>
            <a:normAutofit fontScale="92500" lnSpcReduction="10000"/>
          </a:bodyPr>
          <a:lstStyle/>
          <a:p>
            <a:pPr marL="0" indent="0">
              <a:buNone/>
            </a:pPr>
            <a:r>
              <a:rPr lang="hr-HR" sz="4800" dirty="0" smtClean="0">
                <a:latin typeface="AR BLANCA" panose="02000000000000000000" pitchFamily="2" charset="0"/>
              </a:rPr>
              <a:t>Hvala na pažnji!!!</a:t>
            </a:r>
          </a:p>
          <a:p>
            <a:pPr marL="0" indent="0">
              <a:buNone/>
            </a:pPr>
            <a:endParaRPr lang="hr-HR" sz="4800" dirty="0">
              <a:latin typeface="AR BLANCA" panose="02000000000000000000" pitchFamily="2" charset="0"/>
            </a:endParaRPr>
          </a:p>
          <a:p>
            <a:pPr marL="0" indent="0">
              <a:buNone/>
            </a:pPr>
            <a:endParaRPr lang="hr-HR" sz="4800" dirty="0" smtClean="0">
              <a:latin typeface="AR BLANCA" panose="02000000000000000000" pitchFamily="2" charset="0"/>
            </a:endParaRPr>
          </a:p>
          <a:p>
            <a:pPr marL="0" indent="0">
              <a:buNone/>
            </a:pPr>
            <a:endParaRPr lang="hr-HR" sz="4800" dirty="0">
              <a:latin typeface="AR BLANCA" panose="02000000000000000000" pitchFamily="2" charset="0"/>
            </a:endParaRPr>
          </a:p>
          <a:p>
            <a:pPr marL="0" indent="0">
              <a:buNone/>
            </a:pPr>
            <a:endParaRPr lang="hr-HR" sz="2200" dirty="0" smtClean="0">
              <a:latin typeface="AR BLANCA" panose="02000000000000000000" pitchFamily="2" charset="0"/>
            </a:endParaRPr>
          </a:p>
          <a:p>
            <a:pPr marL="0" indent="0">
              <a:buNone/>
            </a:pPr>
            <a:r>
              <a:rPr lang="hr-HR" sz="2200" dirty="0">
                <a:latin typeface="AR BLANCA" panose="02000000000000000000" pitchFamily="2" charset="0"/>
              </a:rPr>
              <a:t> </a:t>
            </a:r>
            <a:r>
              <a:rPr lang="hr-HR" sz="2200" dirty="0" smtClean="0">
                <a:latin typeface="AR BLANCA" panose="02000000000000000000" pitchFamily="2" charset="0"/>
              </a:rPr>
              <a:t>                                                                  Napravila: Natalie Županić,8.b</a:t>
            </a:r>
            <a:endParaRPr lang="hr-HR" sz="2200" dirty="0">
              <a:latin typeface="AR BLANCA" panose="02000000000000000000" pitchFamily="2" charset="0"/>
            </a:endParaRPr>
          </a:p>
        </p:txBody>
      </p:sp>
      <p:pic>
        <p:nvPicPr>
          <p:cNvPr id="5" name="Picture 4"/>
          <p:cNvPicPr>
            <a:picLocks noChangeAspect="1"/>
          </p:cNvPicPr>
          <p:nvPr/>
        </p:nvPicPr>
        <p:blipFill>
          <a:blip r:embed="rId2"/>
          <a:stretch>
            <a:fillRect/>
          </a:stretch>
        </p:blipFill>
        <p:spPr>
          <a:xfrm>
            <a:off x="6839630" y="2537732"/>
            <a:ext cx="2333625" cy="1962150"/>
          </a:xfrm>
          <a:prstGeom prst="rect">
            <a:avLst/>
          </a:prstGeom>
        </p:spPr>
      </p:pic>
    </p:spTree>
    <p:extLst>
      <p:ext uri="{BB962C8B-B14F-4D97-AF65-F5344CB8AC3E}">
        <p14:creationId xmlns:p14="http://schemas.microsoft.com/office/powerpoint/2010/main" val="3291831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704" y="667503"/>
            <a:ext cx="3282668" cy="1596177"/>
          </a:xfrm>
        </p:spPr>
        <p:txBody>
          <a:bodyPr/>
          <a:lstStyle/>
          <a:p>
            <a:r>
              <a:rPr lang="hr-HR" b="1" i="1" dirty="0" smtClean="0"/>
              <a:t>Igor Rudan</a:t>
            </a:r>
            <a:endParaRPr lang="hr-HR" b="1" i="1" dirty="0"/>
          </a:p>
        </p:txBody>
      </p:sp>
      <p:sp>
        <p:nvSpPr>
          <p:cNvPr id="3" name="Content Placeholder 2"/>
          <p:cNvSpPr>
            <a:spLocks noGrp="1"/>
          </p:cNvSpPr>
          <p:nvPr>
            <p:ph sz="quarter" idx="13"/>
          </p:nvPr>
        </p:nvSpPr>
        <p:spPr>
          <a:xfrm>
            <a:off x="685174" y="2007863"/>
            <a:ext cx="8842548" cy="3424107"/>
          </a:xfrm>
        </p:spPr>
        <p:txBody>
          <a:bodyPr>
            <a:normAutofit fontScale="70000" lnSpcReduction="20000"/>
          </a:bodyPr>
          <a:lstStyle/>
          <a:p>
            <a:pPr>
              <a:buFont typeface="Wingdings" panose="05000000000000000000" pitchFamily="2" charset="2"/>
              <a:buChar char="Ø"/>
            </a:pPr>
            <a:r>
              <a:rPr lang="hr-HR" sz="3200" dirty="0" smtClean="0">
                <a:latin typeface="AR CENA" panose="02000000000000000000" pitchFamily="2" charset="0"/>
              </a:rPr>
              <a:t>Igor </a:t>
            </a:r>
            <a:r>
              <a:rPr lang="hr-HR" sz="3200" dirty="0">
                <a:latin typeface="AR CENA" panose="02000000000000000000" pitchFamily="2" charset="0"/>
              </a:rPr>
              <a:t>Rudan, znanstvenik, rođen je u Zagrebu 7. ožujka 1971. </a:t>
            </a:r>
            <a:r>
              <a:rPr lang="hr-HR" sz="3200" dirty="0" smtClean="0">
                <a:latin typeface="AR CENA" panose="02000000000000000000" pitchFamily="2" charset="0"/>
              </a:rPr>
              <a:t>godine</a:t>
            </a:r>
          </a:p>
          <a:p>
            <a:pPr>
              <a:buFont typeface="Wingdings" panose="05000000000000000000" pitchFamily="2" charset="2"/>
              <a:buChar char="Ø"/>
            </a:pPr>
            <a:r>
              <a:rPr lang="hr-HR" sz="3200" dirty="0">
                <a:latin typeface="AR CENA" panose="02000000000000000000" pitchFamily="2" charset="0"/>
              </a:rPr>
              <a:t>Njegov znanstveni opus do 2018. godine uključuje oko 500 objavljenih znanstvenih radova i 8 knjiga, koji su, prema bazi Google </a:t>
            </a:r>
            <a:r>
              <a:rPr lang="hr-HR" sz="3200" dirty="0" err="1">
                <a:latin typeface="AR CENA" panose="02000000000000000000" pitchFamily="2" charset="0"/>
              </a:rPr>
              <a:t>Scholar</a:t>
            </a:r>
            <a:r>
              <a:rPr lang="hr-HR" sz="3200" dirty="0">
                <a:latin typeface="AR CENA" panose="02000000000000000000" pitchFamily="2" charset="0"/>
              </a:rPr>
              <a:t>, citirani više od 65000 puta, čime se nalazi među najcitiranijim znanstvenicima </a:t>
            </a:r>
            <a:r>
              <a:rPr lang="hr-HR" sz="3200" dirty="0" smtClean="0">
                <a:latin typeface="AR CENA" panose="02000000000000000000" pitchFamily="2" charset="0"/>
              </a:rPr>
              <a:t>svijeta</a:t>
            </a:r>
          </a:p>
          <a:p>
            <a:pPr>
              <a:buFont typeface="Wingdings" panose="05000000000000000000" pitchFamily="2" charset="2"/>
              <a:buChar char="Ø"/>
            </a:pPr>
            <a:r>
              <a:rPr lang="hr-HR" sz="3200" dirty="0">
                <a:latin typeface="AR CENA" panose="02000000000000000000" pitchFamily="2" charset="0"/>
              </a:rPr>
              <a:t>Studij medicine u Zagrebu završio je 1995., </a:t>
            </a:r>
            <a:r>
              <a:rPr lang="hr-HR" sz="2900" dirty="0">
                <a:latin typeface="AR CENA" panose="02000000000000000000" pitchFamily="2" charset="0"/>
              </a:rPr>
              <a:t>a </a:t>
            </a:r>
            <a:r>
              <a:rPr lang="hr-HR" sz="2900" dirty="0" smtClean="0">
                <a:latin typeface="AR CENA" panose="02000000000000000000" pitchFamily="2" charset="0"/>
              </a:rPr>
              <a:t>već tijekom </a:t>
            </a:r>
            <a:r>
              <a:rPr lang="hr-HR" sz="2900" dirty="0">
                <a:latin typeface="AR CENA" panose="02000000000000000000" pitchFamily="2" charset="0"/>
              </a:rPr>
              <a:t>studiranja dvaput je nagrađivan Rektorovom nagradom za najbolji studentski znanstveni rad te je na Europskom kongresu studenata medicine u Pragu 1994. godine dobio glavnu nagradu za održano </a:t>
            </a:r>
            <a:r>
              <a:rPr lang="hr-HR" sz="2900" dirty="0" smtClean="0">
                <a:latin typeface="AR CENA" panose="02000000000000000000" pitchFamily="2" charset="0"/>
              </a:rPr>
              <a:t>izlaganje</a:t>
            </a:r>
          </a:p>
        </p:txBody>
      </p:sp>
      <p:pic>
        <p:nvPicPr>
          <p:cNvPr id="4" name="Picture 3"/>
          <p:cNvPicPr>
            <a:picLocks noChangeAspect="1"/>
          </p:cNvPicPr>
          <p:nvPr/>
        </p:nvPicPr>
        <p:blipFill>
          <a:blip r:embed="rId2"/>
          <a:stretch>
            <a:fillRect/>
          </a:stretch>
        </p:blipFill>
        <p:spPr>
          <a:xfrm>
            <a:off x="9677400" y="807713"/>
            <a:ext cx="1905000" cy="2400300"/>
          </a:xfrm>
          <a:prstGeom prst="rect">
            <a:avLst/>
          </a:prstGeom>
        </p:spPr>
      </p:pic>
      <p:pic>
        <p:nvPicPr>
          <p:cNvPr id="5" name="Picture 4"/>
          <p:cNvPicPr>
            <a:picLocks noChangeAspect="1"/>
          </p:cNvPicPr>
          <p:nvPr/>
        </p:nvPicPr>
        <p:blipFill>
          <a:blip r:embed="rId3"/>
          <a:stretch>
            <a:fillRect/>
          </a:stretch>
        </p:blipFill>
        <p:spPr>
          <a:xfrm>
            <a:off x="9677400" y="3630109"/>
            <a:ext cx="1905000" cy="2628900"/>
          </a:xfrm>
          <a:prstGeom prst="rect">
            <a:avLst/>
          </a:prstGeom>
        </p:spPr>
      </p:pic>
    </p:spTree>
    <p:extLst>
      <p:ext uri="{BB962C8B-B14F-4D97-AF65-F5344CB8AC3E}">
        <p14:creationId xmlns:p14="http://schemas.microsoft.com/office/powerpoint/2010/main" val="84416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62760" y="1052643"/>
            <a:ext cx="10363826" cy="3424107"/>
          </a:xfrm>
        </p:spPr>
        <p:txBody>
          <a:bodyPr>
            <a:normAutofit lnSpcReduction="10000"/>
          </a:bodyPr>
          <a:lstStyle/>
          <a:p>
            <a:pPr>
              <a:buFont typeface="Wingdings" panose="05000000000000000000" pitchFamily="2" charset="2"/>
              <a:buChar char="Ø"/>
            </a:pPr>
            <a:r>
              <a:rPr lang="hr-HR" dirty="0">
                <a:latin typeface="AR CENA" panose="02000000000000000000" pitchFamily="2" charset="0"/>
              </a:rPr>
              <a:t>Radi kao stalni savjetnik Svjetske zdravstvene organizacije, UNICEF-a i Svjetske banke te Zaklade Billa i </a:t>
            </a:r>
            <a:r>
              <a:rPr lang="hr-HR" dirty="0" err="1">
                <a:latin typeface="AR CENA" panose="02000000000000000000" pitchFamily="2" charset="0"/>
              </a:rPr>
              <a:t>Melinde</a:t>
            </a:r>
            <a:r>
              <a:rPr lang="hr-HR" dirty="0">
                <a:latin typeface="AR CENA" panose="02000000000000000000" pitchFamily="2" charset="0"/>
              </a:rPr>
              <a:t> Gates za pitanja ulaganja u globalno </a:t>
            </a:r>
            <a:r>
              <a:rPr lang="hr-HR" dirty="0" smtClean="0">
                <a:latin typeface="AR CENA" panose="02000000000000000000" pitchFamily="2" charset="0"/>
              </a:rPr>
              <a:t>zdravlje</a:t>
            </a:r>
          </a:p>
          <a:p>
            <a:pPr>
              <a:buFont typeface="Wingdings" panose="05000000000000000000" pitchFamily="2" charset="2"/>
              <a:buChar char="Ø"/>
            </a:pPr>
            <a:r>
              <a:rPr lang="hr-HR" dirty="0" smtClean="0">
                <a:latin typeface="AR CENA" panose="02000000000000000000" pitchFamily="2" charset="0"/>
              </a:rPr>
              <a:t>Razvio </a:t>
            </a:r>
            <a:r>
              <a:rPr lang="hr-HR" dirty="0">
                <a:latin typeface="AR CENA" panose="02000000000000000000" pitchFamily="2" charset="0"/>
              </a:rPr>
              <a:t>je niz metoda kojima se određuju prioriteti za ulaganja u zdravstvene intervencije u zemljama u razvoju. Dijelom zahvaljujući i širokoj primjeni tih metoda u praksi, smrtnost djece u svijetu smanjena je s oko 11 milijuna u 2000. godini na manje od 6 milijuna u 2015. </a:t>
            </a:r>
            <a:r>
              <a:rPr lang="hr-HR" dirty="0" smtClean="0">
                <a:latin typeface="AR CENA" panose="02000000000000000000" pitchFamily="2" charset="0"/>
              </a:rPr>
              <a:t>godini</a:t>
            </a:r>
          </a:p>
          <a:p>
            <a:pPr>
              <a:buFont typeface="Wingdings" panose="05000000000000000000" pitchFamily="2" charset="2"/>
              <a:buChar char="Ø"/>
            </a:pPr>
            <a:r>
              <a:rPr lang="hr-HR" dirty="0">
                <a:latin typeface="AR CENA" panose="02000000000000000000" pitchFamily="2" charset="0"/>
              </a:rPr>
              <a:t>Za svoj znanstveni i stručni rad dobio je dvadesetak nagrada, među kojima se posebno ističe </a:t>
            </a:r>
            <a:r>
              <a:rPr lang="hr-HR" dirty="0" err="1">
                <a:latin typeface="AR CENA" panose="02000000000000000000" pitchFamily="2" charset="0"/>
              </a:rPr>
              <a:t>Chancellor’s</a:t>
            </a:r>
            <a:r>
              <a:rPr lang="hr-HR" dirty="0">
                <a:latin typeface="AR CENA" panose="02000000000000000000" pitchFamily="2" charset="0"/>
              </a:rPr>
              <a:t> </a:t>
            </a:r>
            <a:r>
              <a:rPr lang="hr-HR" dirty="0" err="1">
                <a:latin typeface="AR CENA" panose="02000000000000000000" pitchFamily="2" charset="0"/>
              </a:rPr>
              <a:t>Award</a:t>
            </a:r>
            <a:r>
              <a:rPr lang="hr-HR" dirty="0">
                <a:latin typeface="AR CENA" panose="02000000000000000000" pitchFamily="2" charset="0"/>
              </a:rPr>
              <a:t>, najviša nagrada za znanstveni rad u britanskoj akademskoj zajednici, koju mu je kao jedinom dobitniku za 2013. godinu uručila britanska princeza </a:t>
            </a:r>
            <a:r>
              <a:rPr lang="hr-HR" dirty="0" err="1">
                <a:latin typeface="AR CENA" panose="02000000000000000000" pitchFamily="2" charset="0"/>
              </a:rPr>
              <a:t>Anne</a:t>
            </a:r>
            <a:endParaRPr lang="hr-HR" dirty="0" smtClean="0">
              <a:latin typeface="AR CENA" panose="02000000000000000000" pitchFamily="2" charset="0"/>
            </a:endParaRPr>
          </a:p>
          <a:p>
            <a:pPr>
              <a:buFont typeface="Wingdings" panose="05000000000000000000" pitchFamily="2" charset="2"/>
              <a:buChar char="Ø"/>
            </a:pPr>
            <a:endParaRPr lang="hr-HR" dirty="0">
              <a:latin typeface="AR CENA" panose="02000000000000000000" pitchFamily="2" charset="0"/>
            </a:endParaRPr>
          </a:p>
        </p:txBody>
      </p:sp>
      <p:pic>
        <p:nvPicPr>
          <p:cNvPr id="4" name="Picture 3"/>
          <p:cNvPicPr>
            <a:picLocks noChangeAspect="1"/>
          </p:cNvPicPr>
          <p:nvPr/>
        </p:nvPicPr>
        <p:blipFill>
          <a:blip r:embed="rId2"/>
          <a:stretch>
            <a:fillRect/>
          </a:stretch>
        </p:blipFill>
        <p:spPr>
          <a:xfrm>
            <a:off x="1205593" y="4392386"/>
            <a:ext cx="4159897" cy="2183946"/>
          </a:xfrm>
          <a:prstGeom prst="rect">
            <a:avLst/>
          </a:prstGeom>
        </p:spPr>
      </p:pic>
    </p:spTree>
    <p:extLst>
      <p:ext uri="{BB962C8B-B14F-4D97-AF65-F5344CB8AC3E}">
        <p14:creationId xmlns:p14="http://schemas.microsoft.com/office/powerpoint/2010/main" val="2361656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62759" y="1101628"/>
            <a:ext cx="10363826" cy="3424107"/>
          </a:xfrm>
        </p:spPr>
        <p:txBody>
          <a:bodyPr/>
          <a:lstStyle/>
          <a:p>
            <a:pPr>
              <a:buFont typeface="Wingdings" panose="05000000000000000000" pitchFamily="2" charset="2"/>
              <a:buChar char="Ø"/>
            </a:pPr>
            <a:r>
              <a:rPr lang="hr-HR" dirty="0"/>
              <a:t> </a:t>
            </a:r>
            <a:r>
              <a:rPr lang="hr-HR" dirty="0">
                <a:latin typeface="AR CENA" panose="02000000000000000000" pitchFamily="2" charset="0"/>
              </a:rPr>
              <a:t>Autor je knjige </a:t>
            </a:r>
            <a:r>
              <a:rPr lang="hr-HR" dirty="0" err="1">
                <a:latin typeface="AR CENA" panose="02000000000000000000" pitchFamily="2" charset="0"/>
              </a:rPr>
              <a:t>Healthy</a:t>
            </a:r>
            <a:r>
              <a:rPr lang="hr-HR" dirty="0">
                <a:latin typeface="AR CENA" panose="02000000000000000000" pitchFamily="2" charset="0"/>
              </a:rPr>
              <a:t> </a:t>
            </a:r>
            <a:r>
              <a:rPr lang="hr-HR" dirty="0" err="1">
                <a:latin typeface="AR CENA" panose="02000000000000000000" pitchFamily="2" charset="0"/>
              </a:rPr>
              <a:t>Ideas</a:t>
            </a:r>
            <a:r>
              <a:rPr lang="hr-HR" dirty="0">
                <a:latin typeface="AR CENA" panose="02000000000000000000" pitchFamily="2" charset="0"/>
              </a:rPr>
              <a:t>: </a:t>
            </a:r>
            <a:r>
              <a:rPr lang="hr-HR" dirty="0" err="1">
                <a:latin typeface="AR CENA" panose="02000000000000000000" pitchFamily="2" charset="0"/>
              </a:rPr>
              <a:t>Improving</a:t>
            </a:r>
            <a:r>
              <a:rPr lang="hr-HR" dirty="0">
                <a:latin typeface="AR CENA" panose="02000000000000000000" pitchFamily="2" charset="0"/>
              </a:rPr>
              <a:t> Global Health </a:t>
            </a:r>
            <a:r>
              <a:rPr lang="hr-HR" dirty="0" err="1">
                <a:latin typeface="AR CENA" panose="02000000000000000000" pitchFamily="2" charset="0"/>
              </a:rPr>
              <a:t>and</a:t>
            </a:r>
            <a:r>
              <a:rPr lang="hr-HR" dirty="0">
                <a:latin typeface="AR CENA" panose="02000000000000000000" pitchFamily="2" charset="0"/>
              </a:rPr>
              <a:t> Development </a:t>
            </a:r>
            <a:r>
              <a:rPr lang="hr-HR" dirty="0" err="1">
                <a:latin typeface="AR CENA" panose="02000000000000000000" pitchFamily="2" charset="0"/>
              </a:rPr>
              <a:t>in</a:t>
            </a:r>
            <a:r>
              <a:rPr lang="hr-HR" dirty="0">
                <a:latin typeface="AR CENA" panose="02000000000000000000" pitchFamily="2" charset="0"/>
              </a:rPr>
              <a:t> </a:t>
            </a:r>
            <a:r>
              <a:rPr lang="hr-HR" dirty="0" err="1">
                <a:latin typeface="AR CENA" panose="02000000000000000000" pitchFamily="2" charset="0"/>
              </a:rPr>
              <a:t>the</a:t>
            </a:r>
            <a:r>
              <a:rPr lang="hr-HR" dirty="0">
                <a:latin typeface="AR CENA" panose="02000000000000000000" pitchFamily="2" charset="0"/>
              </a:rPr>
              <a:t> 21st </a:t>
            </a:r>
            <a:r>
              <a:rPr lang="hr-HR" dirty="0" err="1">
                <a:latin typeface="AR CENA" panose="02000000000000000000" pitchFamily="2" charset="0"/>
              </a:rPr>
              <a:t>Century</a:t>
            </a:r>
            <a:r>
              <a:rPr lang="hr-HR" dirty="0">
                <a:latin typeface="AR CENA" panose="02000000000000000000" pitchFamily="2" charset="0"/>
              </a:rPr>
              <a:t> (2015.) te domaće </a:t>
            </a:r>
            <a:r>
              <a:rPr lang="hr-HR" dirty="0" smtClean="0">
                <a:latin typeface="AR CENA" panose="02000000000000000000" pitchFamily="2" charset="0"/>
              </a:rPr>
              <a:t>popularno-znanstvene </a:t>
            </a:r>
            <a:r>
              <a:rPr lang="hr-HR" dirty="0">
                <a:latin typeface="AR CENA" panose="02000000000000000000" pitchFamily="2" charset="0"/>
              </a:rPr>
              <a:t>knjige Točna boja neba (</a:t>
            </a:r>
            <a:r>
              <a:rPr lang="hr-HR" dirty="0" smtClean="0">
                <a:latin typeface="AR CENA" panose="02000000000000000000" pitchFamily="2" charset="0"/>
              </a:rPr>
              <a:t>2017.)…</a:t>
            </a:r>
          </a:p>
          <a:p>
            <a:pPr>
              <a:buFont typeface="Wingdings" panose="05000000000000000000" pitchFamily="2" charset="2"/>
              <a:buChar char="Ø"/>
            </a:pPr>
            <a:r>
              <a:rPr lang="hr-HR" dirty="0">
                <a:latin typeface="AR CENA" panose="02000000000000000000" pitchFamily="2" charset="0"/>
              </a:rPr>
              <a:t>Tijekom </a:t>
            </a:r>
            <a:r>
              <a:rPr lang="hr-HR" dirty="0" err="1">
                <a:latin typeface="AR CENA" panose="02000000000000000000" pitchFamily="2" charset="0"/>
              </a:rPr>
              <a:t>pandemije</a:t>
            </a:r>
            <a:r>
              <a:rPr lang="hr-HR" dirty="0">
                <a:latin typeface="AR CENA" panose="02000000000000000000" pitchFamily="2" charset="0"/>
              </a:rPr>
              <a:t> COVID-19, Igor Rudan sudjelovao je u nekoliko uloga. Bio je znanstveni savjetnik Vlade Hrvatske u planiranju odgovora na COVID-19 u Hrvatskoj.</a:t>
            </a:r>
            <a:endParaRPr lang="hr-HR" dirty="0" smtClean="0">
              <a:latin typeface="AR CENA" panose="02000000000000000000" pitchFamily="2" charset="0"/>
            </a:endParaRPr>
          </a:p>
          <a:p>
            <a:pPr>
              <a:buFont typeface="Wingdings" panose="05000000000000000000" pitchFamily="2" charset="2"/>
              <a:buChar char="Ø"/>
            </a:pPr>
            <a:endParaRPr lang="hr-HR" dirty="0">
              <a:latin typeface="AR CENA" panose="02000000000000000000" pitchFamily="2" charset="0"/>
            </a:endParaRPr>
          </a:p>
        </p:txBody>
      </p:sp>
      <p:pic>
        <p:nvPicPr>
          <p:cNvPr id="5" name="Picture 4"/>
          <p:cNvPicPr>
            <a:picLocks noChangeAspect="1"/>
          </p:cNvPicPr>
          <p:nvPr/>
        </p:nvPicPr>
        <p:blipFill>
          <a:blip r:embed="rId2"/>
          <a:stretch>
            <a:fillRect/>
          </a:stretch>
        </p:blipFill>
        <p:spPr>
          <a:xfrm>
            <a:off x="1357994" y="3112915"/>
            <a:ext cx="2406842" cy="3231186"/>
          </a:xfrm>
          <a:prstGeom prst="rect">
            <a:avLst/>
          </a:prstGeom>
        </p:spPr>
      </p:pic>
      <p:pic>
        <p:nvPicPr>
          <p:cNvPr id="6" name="Picture 5"/>
          <p:cNvPicPr>
            <a:picLocks noChangeAspect="1"/>
          </p:cNvPicPr>
          <p:nvPr/>
        </p:nvPicPr>
        <p:blipFill>
          <a:blip r:embed="rId3"/>
          <a:stretch>
            <a:fillRect/>
          </a:stretch>
        </p:blipFill>
        <p:spPr>
          <a:xfrm>
            <a:off x="4346594" y="3112915"/>
            <a:ext cx="2811917" cy="2117952"/>
          </a:xfrm>
          <a:prstGeom prst="rect">
            <a:avLst/>
          </a:prstGeom>
        </p:spPr>
      </p:pic>
      <p:pic>
        <p:nvPicPr>
          <p:cNvPr id="8" name="Picture 7"/>
          <p:cNvPicPr>
            <a:picLocks noChangeAspect="1"/>
          </p:cNvPicPr>
          <p:nvPr/>
        </p:nvPicPr>
        <p:blipFill>
          <a:blip r:embed="rId4"/>
          <a:stretch>
            <a:fillRect/>
          </a:stretch>
        </p:blipFill>
        <p:spPr>
          <a:xfrm>
            <a:off x="7561337" y="3112915"/>
            <a:ext cx="3765248" cy="2117952"/>
          </a:xfrm>
          <a:prstGeom prst="rect">
            <a:avLst/>
          </a:prstGeom>
        </p:spPr>
      </p:pic>
    </p:spTree>
    <p:extLst>
      <p:ext uri="{BB962C8B-B14F-4D97-AF65-F5344CB8AC3E}">
        <p14:creationId xmlns:p14="http://schemas.microsoft.com/office/powerpoint/2010/main" val="224458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476" y="501496"/>
            <a:ext cx="3560254" cy="1596177"/>
          </a:xfrm>
        </p:spPr>
        <p:txBody>
          <a:bodyPr/>
          <a:lstStyle/>
          <a:p>
            <a:r>
              <a:rPr lang="hr-HR" b="1" i="1" dirty="0" smtClean="0"/>
              <a:t>Ivan </a:t>
            </a:r>
            <a:r>
              <a:rPr lang="hr-HR" b="1" i="1" dirty="0" err="1" smtClean="0"/>
              <a:t>đikić</a:t>
            </a:r>
            <a:endParaRPr lang="hr-HR" b="1" i="1" dirty="0"/>
          </a:p>
        </p:txBody>
      </p:sp>
      <p:sp>
        <p:nvSpPr>
          <p:cNvPr id="3" name="Content Placeholder 2"/>
          <p:cNvSpPr>
            <a:spLocks noGrp="1"/>
          </p:cNvSpPr>
          <p:nvPr>
            <p:ph sz="quarter" idx="13"/>
          </p:nvPr>
        </p:nvSpPr>
        <p:spPr>
          <a:xfrm>
            <a:off x="962762" y="1673129"/>
            <a:ext cx="10363826" cy="3424107"/>
          </a:xfrm>
        </p:spPr>
        <p:txBody>
          <a:bodyPr/>
          <a:lstStyle/>
          <a:p>
            <a:pPr>
              <a:buFont typeface="Wingdings" panose="05000000000000000000" pitchFamily="2" charset="2"/>
              <a:buChar char="Ø"/>
            </a:pPr>
            <a:r>
              <a:rPr lang="hr-HR" dirty="0">
                <a:latin typeface="AR CENA" panose="02000000000000000000" pitchFamily="2" charset="0"/>
              </a:rPr>
              <a:t>Rodio se 1966. godine u Zagrebu, gdje je </a:t>
            </a:r>
            <a:r>
              <a:rPr lang="hr-HR" dirty="0" smtClean="0">
                <a:latin typeface="AR CENA" panose="02000000000000000000" pitchFamily="2" charset="0"/>
              </a:rPr>
              <a:t>1991. godine </a:t>
            </a:r>
            <a:r>
              <a:rPr lang="hr-HR" dirty="0">
                <a:latin typeface="AR CENA" panose="02000000000000000000" pitchFamily="2" charset="0"/>
              </a:rPr>
              <a:t>završio Medicinski fakultet u roku od četiri i pol godine s prosječnom ocjenom 5,00. Diplomirao je i doktorirao na Medicinskom fakultetu Sveučilišta u </a:t>
            </a:r>
            <a:r>
              <a:rPr lang="hr-HR" dirty="0" smtClean="0">
                <a:latin typeface="AR CENA" panose="02000000000000000000" pitchFamily="2" charset="0"/>
              </a:rPr>
              <a:t>Zagrebu</a:t>
            </a:r>
          </a:p>
          <a:p>
            <a:pPr>
              <a:buFont typeface="Wingdings" panose="05000000000000000000" pitchFamily="2" charset="2"/>
              <a:buChar char="Ø"/>
            </a:pPr>
            <a:r>
              <a:rPr lang="hr-HR" dirty="0" smtClean="0">
                <a:latin typeface="AR CENA" panose="02000000000000000000" pitchFamily="2" charset="0"/>
              </a:rPr>
              <a:t>Od </a:t>
            </a:r>
            <a:r>
              <a:rPr lang="hr-HR" dirty="0">
                <a:latin typeface="AR CENA" panose="02000000000000000000" pitchFamily="2" charset="0"/>
              </a:rPr>
              <a:t>1991. do 1992. godine volontirao je u bolnicama u Zagrebu, te paralelno radio u sanitetskom stožeru RH. Kao rezultat tog rada, objavio je dva znanstvena rada o civilnim žrtvama u ratu, a njegov prvi znanstveni rad, objavljen u poznatom svjetskom znanstvenom časopisu Nature, bavio se upravo strahotama rata u Hrvatskoj i BiH</a:t>
            </a:r>
            <a:endParaRPr lang="hr-HR" dirty="0">
              <a:latin typeface="AR CENA" panose="02000000000000000000" pitchFamily="2" charset="0"/>
            </a:endParaRPr>
          </a:p>
        </p:txBody>
      </p:sp>
      <p:pic>
        <p:nvPicPr>
          <p:cNvPr id="4" name="Picture 3"/>
          <p:cNvPicPr>
            <a:picLocks noChangeAspect="1"/>
          </p:cNvPicPr>
          <p:nvPr/>
        </p:nvPicPr>
        <p:blipFill>
          <a:blip r:embed="rId2"/>
          <a:stretch>
            <a:fillRect/>
          </a:stretch>
        </p:blipFill>
        <p:spPr>
          <a:xfrm>
            <a:off x="7290707" y="4539341"/>
            <a:ext cx="3697770" cy="2072425"/>
          </a:xfrm>
          <a:prstGeom prst="rect">
            <a:avLst/>
          </a:prstGeom>
        </p:spPr>
      </p:pic>
    </p:spTree>
    <p:extLst>
      <p:ext uri="{BB962C8B-B14F-4D97-AF65-F5344CB8AC3E}">
        <p14:creationId xmlns:p14="http://schemas.microsoft.com/office/powerpoint/2010/main" val="180970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05610" y="1289406"/>
            <a:ext cx="7732204" cy="3424107"/>
          </a:xfrm>
        </p:spPr>
        <p:txBody>
          <a:bodyPr>
            <a:noAutofit/>
          </a:bodyPr>
          <a:lstStyle/>
          <a:p>
            <a:pPr>
              <a:buFont typeface="Wingdings" panose="05000000000000000000" pitchFamily="2" charset="2"/>
              <a:buChar char="Ø"/>
            </a:pPr>
            <a:r>
              <a:rPr lang="hr-HR" dirty="0">
                <a:latin typeface="AR CENA" panose="02000000000000000000" pitchFamily="2" charset="0"/>
              </a:rPr>
              <a:t>Od 1997. godine dr. Đikić voditelj je laboratorija za molekularnu biologiju tumora u </a:t>
            </a:r>
            <a:r>
              <a:rPr lang="hr-HR" dirty="0" err="1">
                <a:latin typeface="AR CENA" panose="02000000000000000000" pitchFamily="2" charset="0"/>
              </a:rPr>
              <a:t>Ludwigovom</a:t>
            </a:r>
            <a:r>
              <a:rPr lang="hr-HR" dirty="0">
                <a:latin typeface="AR CENA" panose="02000000000000000000" pitchFamily="2" charset="0"/>
              </a:rPr>
              <a:t> Institutu za istraživanje raka u </a:t>
            </a:r>
            <a:r>
              <a:rPr lang="hr-HR" dirty="0" smtClean="0">
                <a:latin typeface="AR CENA" panose="02000000000000000000" pitchFamily="2" charset="0"/>
              </a:rPr>
              <a:t>Švedskoj</a:t>
            </a:r>
          </a:p>
          <a:p>
            <a:pPr>
              <a:buFont typeface="Wingdings" panose="05000000000000000000" pitchFamily="2" charset="2"/>
              <a:buChar char="Ø"/>
            </a:pPr>
            <a:r>
              <a:rPr lang="hr-HR" dirty="0" smtClean="0">
                <a:latin typeface="AR CENA" panose="02000000000000000000" pitchFamily="2" charset="0"/>
              </a:rPr>
              <a:t>Godine </a:t>
            </a:r>
            <a:r>
              <a:rPr lang="hr-HR" dirty="0">
                <a:latin typeface="AR CENA" panose="02000000000000000000" pitchFamily="2" charset="0"/>
              </a:rPr>
              <a:t>2002. izabran je za redovitog profesora Medicinskog fakulteta Sveučilišta Goethe u Frankfurtu, u Njemačkoj, gdje i danas radi, a kao izvanredni profesor predaje i na Medicinskom fakultetu Sveučilišta u Splitu, te je voditelj Laboratorija za molekularnu biologiju tumora u </a:t>
            </a:r>
            <a:r>
              <a:rPr lang="hr-HR" dirty="0" err="1" smtClean="0">
                <a:latin typeface="AR CENA" panose="02000000000000000000" pitchFamily="2" charset="0"/>
              </a:rPr>
              <a:t>MedILSu</a:t>
            </a:r>
            <a:endParaRPr lang="hr-HR" dirty="0" smtClean="0">
              <a:latin typeface="AR CENA" panose="02000000000000000000" pitchFamily="2" charset="0"/>
            </a:endParaRPr>
          </a:p>
          <a:p>
            <a:pPr>
              <a:buFont typeface="Wingdings" panose="05000000000000000000" pitchFamily="2" charset="2"/>
              <a:buChar char="Ø"/>
            </a:pPr>
            <a:r>
              <a:rPr lang="hr-HR" dirty="0" smtClean="0">
                <a:latin typeface="AR CENA" panose="02000000000000000000" pitchFamily="2" charset="0"/>
              </a:rPr>
              <a:t>Aktivni </a:t>
            </a:r>
            <a:r>
              <a:rPr lang="hr-HR" dirty="0">
                <a:latin typeface="AR CENA" panose="02000000000000000000" pitchFamily="2" charset="0"/>
              </a:rPr>
              <a:t>je sudionik brojnih europskih programa u obrazovanju studenata i znanstvenika, te inicijator i organizator znanstvenih skupova u </a:t>
            </a:r>
            <a:r>
              <a:rPr lang="hr-HR" dirty="0" smtClean="0">
                <a:latin typeface="AR CENA" panose="02000000000000000000" pitchFamily="2" charset="0"/>
              </a:rPr>
              <a:t>Hrvatskoj</a:t>
            </a:r>
          </a:p>
        </p:txBody>
      </p:sp>
      <p:pic>
        <p:nvPicPr>
          <p:cNvPr id="4" name="Picture 3"/>
          <p:cNvPicPr>
            <a:picLocks noChangeAspect="1"/>
          </p:cNvPicPr>
          <p:nvPr/>
        </p:nvPicPr>
        <p:blipFill>
          <a:blip r:embed="rId2"/>
          <a:stretch>
            <a:fillRect/>
          </a:stretch>
        </p:blipFill>
        <p:spPr>
          <a:xfrm>
            <a:off x="9033101" y="1369557"/>
            <a:ext cx="2143125" cy="2143125"/>
          </a:xfrm>
          <a:prstGeom prst="rect">
            <a:avLst/>
          </a:prstGeom>
        </p:spPr>
      </p:pic>
      <p:pic>
        <p:nvPicPr>
          <p:cNvPr id="5" name="Picture 4"/>
          <p:cNvPicPr>
            <a:picLocks noChangeAspect="1"/>
          </p:cNvPicPr>
          <p:nvPr/>
        </p:nvPicPr>
        <p:blipFill>
          <a:blip r:embed="rId3"/>
          <a:stretch>
            <a:fillRect/>
          </a:stretch>
        </p:blipFill>
        <p:spPr>
          <a:xfrm>
            <a:off x="9033101" y="3965802"/>
            <a:ext cx="2143125" cy="2143125"/>
          </a:xfrm>
          <a:prstGeom prst="rect">
            <a:avLst/>
          </a:prstGeom>
        </p:spPr>
      </p:pic>
    </p:spTree>
    <p:extLst>
      <p:ext uri="{BB962C8B-B14F-4D97-AF65-F5344CB8AC3E}">
        <p14:creationId xmlns:p14="http://schemas.microsoft.com/office/powerpoint/2010/main" val="1048975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87253" y="1158779"/>
            <a:ext cx="10363826" cy="3424107"/>
          </a:xfrm>
        </p:spPr>
        <p:txBody>
          <a:bodyPr>
            <a:normAutofit fontScale="92500" lnSpcReduction="20000"/>
          </a:bodyPr>
          <a:lstStyle/>
          <a:p>
            <a:pPr>
              <a:buFont typeface="Wingdings" panose="05000000000000000000" pitchFamily="2" charset="2"/>
              <a:buChar char="Ø"/>
            </a:pPr>
            <a:r>
              <a:rPr lang="hr-HR" sz="2200" dirty="0">
                <a:latin typeface="AR CENA" panose="02000000000000000000" pitchFamily="2" charset="0"/>
              </a:rPr>
              <a:t>Kao voditelj Grupe za molekularnu signalizaciju Instituta za biokemiju Goethe Sveučilišta otkrio je mehanizam kojim se stanice ljudskog organizma brane od razvoja </a:t>
            </a:r>
            <a:r>
              <a:rPr lang="hr-HR" sz="2200" dirty="0" smtClean="0">
                <a:latin typeface="AR CENA" panose="02000000000000000000" pitchFamily="2" charset="0"/>
              </a:rPr>
              <a:t>karcinoma</a:t>
            </a:r>
            <a:endParaRPr lang="hr-HR" sz="2200" dirty="0">
              <a:latin typeface="AR CENA" panose="02000000000000000000" pitchFamily="2" charset="0"/>
            </a:endParaRPr>
          </a:p>
          <a:p>
            <a:pPr>
              <a:buFont typeface="Wingdings" panose="05000000000000000000" pitchFamily="2" charset="2"/>
              <a:buChar char="Ø"/>
            </a:pPr>
            <a:r>
              <a:rPr lang="hr-HR" sz="2200" dirty="0" smtClean="0">
                <a:latin typeface="AR CENA" panose="02000000000000000000" pitchFamily="2" charset="0"/>
              </a:rPr>
              <a:t> </a:t>
            </a:r>
            <a:r>
              <a:rPr lang="hr-HR" sz="2200" dirty="0">
                <a:latin typeface="AR CENA" panose="02000000000000000000" pitchFamily="2" charset="0"/>
              </a:rPr>
              <a:t>Časopis Science u svom broju iz prosinca 2005. godine objavio je ovaj rad kao najznačajnije medicinsko otkriće za proteklu godinu.</a:t>
            </a:r>
          </a:p>
          <a:p>
            <a:pPr>
              <a:buFont typeface="Wingdings" panose="05000000000000000000" pitchFamily="2" charset="2"/>
              <a:buChar char="Ø"/>
            </a:pPr>
            <a:r>
              <a:rPr lang="hr-HR" sz="2200" dirty="0">
                <a:latin typeface="AR CENA" panose="02000000000000000000" pitchFamily="2" charset="0"/>
              </a:rPr>
              <a:t>Dobitnik je i nagrade Europskog udruženja za istraživanje tumora (EACR) za istraživača 2006. godine. Nagrada mu je uručena na svečanoj ceremoniji 3. srpnja </a:t>
            </a:r>
            <a:r>
              <a:rPr lang="hr-HR" sz="2200" dirty="0" smtClean="0">
                <a:latin typeface="AR CENA" panose="02000000000000000000" pitchFamily="2" charset="0"/>
              </a:rPr>
              <a:t>2006.</a:t>
            </a:r>
            <a:r>
              <a:rPr lang="hr-HR" sz="2200" dirty="0">
                <a:latin typeface="AR CENA" panose="02000000000000000000" pitchFamily="2" charset="0"/>
              </a:rPr>
              <a:t> </a:t>
            </a:r>
            <a:r>
              <a:rPr lang="hr-HR" sz="2200" dirty="0" smtClean="0">
                <a:latin typeface="AR CENA" panose="02000000000000000000" pitchFamily="2" charset="0"/>
              </a:rPr>
              <a:t>tijekom </a:t>
            </a:r>
            <a:r>
              <a:rPr lang="hr-HR" sz="2200" dirty="0">
                <a:latin typeface="AR CENA" panose="02000000000000000000" pitchFamily="2" charset="0"/>
              </a:rPr>
              <a:t>EACR kongresa u </a:t>
            </a:r>
            <a:r>
              <a:rPr lang="hr-HR" sz="2200" dirty="0" smtClean="0">
                <a:latin typeface="AR CENA" panose="02000000000000000000" pitchFamily="2" charset="0"/>
              </a:rPr>
              <a:t>Budimpešti</a:t>
            </a:r>
          </a:p>
          <a:p>
            <a:pPr>
              <a:buFont typeface="Wingdings" panose="05000000000000000000" pitchFamily="2" charset="2"/>
              <a:buChar char="Ø"/>
            </a:pPr>
            <a:r>
              <a:rPr lang="hr-HR" sz="2200" dirty="0" err="1" smtClean="0">
                <a:latin typeface="AR CENA" panose="02000000000000000000" pitchFamily="2" charset="0"/>
              </a:rPr>
              <a:t>Dodijeljenje</a:t>
            </a:r>
            <a:r>
              <a:rPr lang="hr-HR" sz="2200" dirty="0" smtClean="0">
                <a:latin typeface="AR CENA" panose="02000000000000000000" pitchFamily="2" charset="0"/>
              </a:rPr>
              <a:t> su mu i mnoge druge nagrade</a:t>
            </a:r>
            <a:endParaRPr lang="hr-HR" sz="2200" dirty="0">
              <a:latin typeface="AR CENA" panose="02000000000000000000" pitchFamily="2" charset="0"/>
            </a:endParaRPr>
          </a:p>
          <a:p>
            <a:pPr>
              <a:buFont typeface="Wingdings" panose="05000000000000000000" pitchFamily="2" charset="2"/>
              <a:buChar char="Ø"/>
            </a:pPr>
            <a:endParaRPr lang="hr-HR" dirty="0"/>
          </a:p>
        </p:txBody>
      </p:sp>
      <p:pic>
        <p:nvPicPr>
          <p:cNvPr id="4" name="Picture 3"/>
          <p:cNvPicPr>
            <a:picLocks noChangeAspect="1"/>
          </p:cNvPicPr>
          <p:nvPr/>
        </p:nvPicPr>
        <p:blipFill>
          <a:blip r:embed="rId2"/>
          <a:stretch>
            <a:fillRect/>
          </a:stretch>
        </p:blipFill>
        <p:spPr>
          <a:xfrm>
            <a:off x="6373586" y="3739243"/>
            <a:ext cx="3956725" cy="2213882"/>
          </a:xfrm>
          <a:prstGeom prst="rect">
            <a:avLst/>
          </a:prstGeom>
        </p:spPr>
      </p:pic>
    </p:spTree>
    <p:extLst>
      <p:ext uri="{BB962C8B-B14F-4D97-AF65-F5344CB8AC3E}">
        <p14:creationId xmlns:p14="http://schemas.microsoft.com/office/powerpoint/2010/main" val="3754931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95417" y="1485349"/>
            <a:ext cx="10363826" cy="3424107"/>
          </a:xfrm>
        </p:spPr>
        <p:txBody>
          <a:bodyPr/>
          <a:lstStyle/>
          <a:p>
            <a:pPr>
              <a:buFont typeface="Wingdings" panose="05000000000000000000" pitchFamily="2" charset="2"/>
              <a:buChar char="Ø"/>
            </a:pPr>
            <a:r>
              <a:rPr lang="hr-HR" dirty="0">
                <a:latin typeface="AR CENA" panose="02000000000000000000" pitchFamily="2" charset="0"/>
              </a:rPr>
              <a:t>Kritizirao je </a:t>
            </a:r>
            <a:r>
              <a:rPr lang="hr-HR" dirty="0" smtClean="0">
                <a:latin typeface="AR CENA" panose="02000000000000000000" pitchFamily="2" charset="0"/>
              </a:rPr>
              <a:t>dinamiku cijepljenja protivi covida-19, </a:t>
            </a:r>
            <a:r>
              <a:rPr lang="hr-HR" dirty="0">
                <a:latin typeface="AR CENA" panose="02000000000000000000" pitchFamily="2" charset="0"/>
              </a:rPr>
              <a:t>kazavši da su loše i komunikacija i </a:t>
            </a:r>
            <a:r>
              <a:rPr lang="hr-HR" dirty="0" smtClean="0">
                <a:latin typeface="AR CENA" panose="02000000000000000000" pitchFamily="2" charset="0"/>
              </a:rPr>
              <a:t>organizacija</a:t>
            </a:r>
          </a:p>
          <a:p>
            <a:pPr>
              <a:buFont typeface="Wingdings" panose="05000000000000000000" pitchFamily="2" charset="2"/>
              <a:buChar char="Ø"/>
            </a:pPr>
            <a:r>
              <a:rPr lang="hr-HR" dirty="0">
                <a:latin typeface="AR CENA" panose="02000000000000000000" pitchFamily="2" charset="0"/>
              </a:rPr>
              <a:t>Što se više novih sojeva bude javilo, to su veće šanse da će biti otporni na cjepiva. Zato je važno da se procijepi što više ljudi, kako bi se spriječilo toliko širenje virusa i njegove mutacije, upozorio je </a:t>
            </a:r>
            <a:r>
              <a:rPr lang="hr-HR" dirty="0" smtClean="0">
                <a:latin typeface="AR CENA" panose="02000000000000000000" pitchFamily="2" charset="0"/>
              </a:rPr>
              <a:t>znanstvenik</a:t>
            </a:r>
          </a:p>
          <a:p>
            <a:pPr>
              <a:buFont typeface="Wingdings" panose="05000000000000000000" pitchFamily="2" charset="2"/>
              <a:buChar char="Ø"/>
            </a:pPr>
            <a:endParaRPr lang="hr-HR" dirty="0">
              <a:latin typeface="AR CENA" panose="02000000000000000000" pitchFamily="2" charset="0"/>
            </a:endParaRPr>
          </a:p>
        </p:txBody>
      </p:sp>
      <p:pic>
        <p:nvPicPr>
          <p:cNvPr id="4" name="Picture 3"/>
          <p:cNvPicPr>
            <a:picLocks noChangeAspect="1"/>
          </p:cNvPicPr>
          <p:nvPr/>
        </p:nvPicPr>
        <p:blipFill>
          <a:blip r:embed="rId2"/>
          <a:stretch>
            <a:fillRect/>
          </a:stretch>
        </p:blipFill>
        <p:spPr>
          <a:xfrm>
            <a:off x="6715124" y="3450227"/>
            <a:ext cx="3686175" cy="2211705"/>
          </a:xfrm>
          <a:prstGeom prst="rect">
            <a:avLst/>
          </a:prstGeom>
        </p:spPr>
      </p:pic>
    </p:spTree>
    <p:extLst>
      <p:ext uri="{BB962C8B-B14F-4D97-AF65-F5344CB8AC3E}">
        <p14:creationId xmlns:p14="http://schemas.microsoft.com/office/powerpoint/2010/main" val="1540465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3609239" cy="1596177"/>
          </a:xfrm>
        </p:spPr>
        <p:txBody>
          <a:bodyPr/>
          <a:lstStyle/>
          <a:p>
            <a:r>
              <a:rPr lang="hr-HR" b="1" i="1" dirty="0" smtClean="0"/>
              <a:t>Gordan </a:t>
            </a:r>
            <a:r>
              <a:rPr lang="hr-HR" b="1" i="1" dirty="0" err="1" smtClean="0"/>
              <a:t>lauc</a:t>
            </a:r>
            <a:endParaRPr lang="hr-HR" b="1" i="1" dirty="0"/>
          </a:p>
        </p:txBody>
      </p:sp>
      <p:sp>
        <p:nvSpPr>
          <p:cNvPr id="3" name="Content Placeholder 2"/>
          <p:cNvSpPr>
            <a:spLocks noGrp="1"/>
          </p:cNvSpPr>
          <p:nvPr>
            <p:ph sz="quarter" idx="13"/>
          </p:nvPr>
        </p:nvSpPr>
        <p:spPr>
          <a:xfrm>
            <a:off x="758653" y="1934383"/>
            <a:ext cx="10363826" cy="3424107"/>
          </a:xfrm>
        </p:spPr>
        <p:txBody>
          <a:bodyPr/>
          <a:lstStyle/>
          <a:p>
            <a:r>
              <a:rPr lang="hr-HR" dirty="0">
                <a:latin typeface="AR CENA" panose="02000000000000000000" pitchFamily="2" charset="0"/>
              </a:rPr>
              <a:t>Prof. dr. </a:t>
            </a:r>
            <a:r>
              <a:rPr lang="hr-HR" dirty="0" err="1">
                <a:latin typeface="AR CENA" panose="02000000000000000000" pitchFamily="2" charset="0"/>
              </a:rPr>
              <a:t>sc</a:t>
            </a:r>
            <a:r>
              <a:rPr lang="hr-HR" dirty="0">
                <a:latin typeface="AR CENA" panose="02000000000000000000" pitchFamily="2" charset="0"/>
              </a:rPr>
              <a:t>. Gordan </a:t>
            </a:r>
            <a:r>
              <a:rPr lang="hr-HR" dirty="0" err="1">
                <a:latin typeface="AR CENA" panose="02000000000000000000" pitchFamily="2" charset="0"/>
              </a:rPr>
              <a:t>Lauc</a:t>
            </a:r>
            <a:r>
              <a:rPr lang="hr-HR" dirty="0">
                <a:latin typeface="AR CENA" panose="02000000000000000000" pitchFamily="2" charset="0"/>
              </a:rPr>
              <a:t> zaposlen je kao redoviti profesor u trajnom zvanju na Zavodu za  biokemiju i molekularnu biologiju. Sudjeluje u izvođenju nastave iz kolegija diplomskog studija Molekularna biologija s genetičkim inženjerstvom te </a:t>
            </a:r>
            <a:r>
              <a:rPr lang="hr-HR" dirty="0" err="1">
                <a:latin typeface="AR CENA" panose="02000000000000000000" pitchFamily="2" charset="0"/>
              </a:rPr>
              <a:t>Glikobiologija</a:t>
            </a:r>
            <a:r>
              <a:rPr lang="hr-HR" dirty="0">
                <a:latin typeface="AR CENA" panose="02000000000000000000" pitchFamily="2" charset="0"/>
              </a:rPr>
              <a:t> na poslijediplomskom studiju. Prof. </a:t>
            </a:r>
            <a:r>
              <a:rPr lang="hr-HR" dirty="0" err="1">
                <a:latin typeface="AR CENA" panose="02000000000000000000" pitchFamily="2" charset="0"/>
              </a:rPr>
              <a:t>Lauc</a:t>
            </a:r>
            <a:r>
              <a:rPr lang="hr-HR" dirty="0">
                <a:latin typeface="AR CENA" panose="02000000000000000000" pitchFamily="2" charset="0"/>
              </a:rPr>
              <a:t> provodi istraživanja u dva područja; </a:t>
            </a:r>
            <a:r>
              <a:rPr lang="hr-HR" dirty="0" err="1">
                <a:latin typeface="AR CENA" panose="02000000000000000000" pitchFamily="2" charset="0"/>
              </a:rPr>
              <a:t>glikoproteomici</a:t>
            </a:r>
            <a:r>
              <a:rPr lang="hr-HR" dirty="0">
                <a:latin typeface="AR CENA" panose="02000000000000000000" pitchFamily="2" charset="0"/>
              </a:rPr>
              <a:t> i forenzičnoj genetici i molekularnoj dijagnostici</a:t>
            </a:r>
            <a:endParaRPr lang="hr-HR" dirty="0">
              <a:latin typeface="AR CENA" panose="02000000000000000000" pitchFamily="2" charset="0"/>
            </a:endParaRPr>
          </a:p>
        </p:txBody>
      </p:sp>
      <p:pic>
        <p:nvPicPr>
          <p:cNvPr id="4" name="Picture 3"/>
          <p:cNvPicPr>
            <a:picLocks noChangeAspect="1"/>
          </p:cNvPicPr>
          <p:nvPr/>
        </p:nvPicPr>
        <p:blipFill>
          <a:blip r:embed="rId2"/>
          <a:stretch>
            <a:fillRect/>
          </a:stretch>
        </p:blipFill>
        <p:spPr>
          <a:xfrm>
            <a:off x="7034895" y="3646437"/>
            <a:ext cx="3366406" cy="2391551"/>
          </a:xfrm>
          <a:prstGeom prst="rect">
            <a:avLst/>
          </a:prstGeom>
        </p:spPr>
      </p:pic>
    </p:spTree>
    <p:extLst>
      <p:ext uri="{BB962C8B-B14F-4D97-AF65-F5344CB8AC3E}">
        <p14:creationId xmlns:p14="http://schemas.microsoft.com/office/powerpoint/2010/main" val="4199838777"/>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Droplet</Template>
  <TotalTime>82</TotalTime>
  <Words>691</Words>
  <Application>Microsoft Office PowerPoint</Application>
  <PresentationFormat>Widescreen</PresentationFormat>
  <Paragraphs>45</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 BLANCA</vt:lpstr>
      <vt:lpstr>AR CENA</vt:lpstr>
      <vt:lpstr>Arial</vt:lpstr>
      <vt:lpstr>Tw Cen MT</vt:lpstr>
      <vt:lpstr>Wingdings</vt:lpstr>
      <vt:lpstr>Droplet</vt:lpstr>
      <vt:lpstr>Priznati hrvatski znanstvenici iz područja biologije i medicine </vt:lpstr>
      <vt:lpstr>Igor Rudan</vt:lpstr>
      <vt:lpstr>PowerPoint Presentation</vt:lpstr>
      <vt:lpstr>PowerPoint Presentation</vt:lpstr>
      <vt:lpstr>Ivan đikić</vt:lpstr>
      <vt:lpstr>PowerPoint Presentation</vt:lpstr>
      <vt:lpstr>PowerPoint Presentation</vt:lpstr>
      <vt:lpstr>PowerPoint Presentation</vt:lpstr>
      <vt:lpstr>Gordan lauc</vt:lpstr>
      <vt:lpstr>PowerPoint Presentation</vt:lpstr>
      <vt:lpstr>Kristijan ramadan</vt:lpstr>
      <vt:lpstr>PowerPoint Presentation</vt:lpstr>
      <vt:lpstr>PowerPoint Presentation</vt:lpstr>
      <vt:lpstr>PowerPoint Presentation</vt:lpstr>
      <vt:lpstr>Znanstvenici Biološkog odsjeka o eukariotskom pretku u časopisu GBE </vt:lpstr>
      <vt:lpstr>Rad znanstvenika Kemijskog odsjeka na unutarnjoj naslovnici časopisa Chemistry of Materials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Priznati hrvatski znanstvenici iz područja biologije i medicine</dc:title>
  <dc:creator>Marijan Zupanic</dc:creator>
  <cp:lastModifiedBy>Marijan Zupanic</cp:lastModifiedBy>
  <cp:revision>9</cp:revision>
  <dcterms:created xsi:type="dcterms:W3CDTF">2021-06-04T20:48:23Z</dcterms:created>
  <dcterms:modified xsi:type="dcterms:W3CDTF">2021-06-04T22:10:33Z</dcterms:modified>
</cp:coreProperties>
</file>