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656F0A-BF98-4479-B3D3-FACE07FB9418}" type="datetimeFigureOut">
              <a:rPr lang="sr-Latn-CS" smtClean="0"/>
              <a:pPr/>
              <a:t>22.11.2021.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1F046D-6A90-41BC-99F0-D36DEED3CD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1" dirty="0"/>
              <a:t>VUKOVAR DANAS I PRIJE 30 GODINA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57258" y="535782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Adrian</a:t>
            </a:r>
            <a:r>
              <a:rPr lang="hr-HR" dirty="0"/>
              <a:t> </a:t>
            </a:r>
            <a:r>
              <a:rPr lang="hr-HR" dirty="0" err="1"/>
              <a:t>Krljan</a:t>
            </a:r>
            <a:r>
              <a:rPr lang="hr-HR" dirty="0"/>
              <a:t>; 5b razred OŠ Ksavera Šandora </a:t>
            </a:r>
            <a:r>
              <a:rPr lang="hr-HR" dirty="0" err="1"/>
              <a:t>Đalskog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1357298"/>
            <a:ext cx="392909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r-HR" dirty="0"/>
          </a:p>
          <a:p>
            <a:r>
              <a:rPr lang="hr-HR" dirty="0"/>
              <a:t>U Vukovaru je tijekom rata poginulo oko 1800 ljudi</a:t>
            </a:r>
          </a:p>
          <a:p>
            <a:r>
              <a:rPr lang="hr-HR" dirty="0"/>
              <a:t> Grad je 18.11.1991. pao pod vlast Srbije</a:t>
            </a:r>
          </a:p>
          <a:p>
            <a:r>
              <a:rPr lang="hr-HR" dirty="0"/>
              <a:t>Nakon pada Vukovara europske države su priznale Republiku Hrvatsku</a:t>
            </a:r>
          </a:p>
          <a:p>
            <a:r>
              <a:rPr lang="hr-HR" dirty="0"/>
              <a:t>1998. je Vukovar  vraćen Hrvatskoj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Ratna razaranja</a:t>
            </a:r>
          </a:p>
        </p:txBody>
      </p:sp>
      <p:pic>
        <p:nvPicPr>
          <p:cNvPr id="5" name="Slika 4" descr="ra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00438"/>
            <a:ext cx="4548186" cy="2819875"/>
          </a:xfrm>
          <a:prstGeom prst="rect">
            <a:avLst/>
          </a:prstGeom>
        </p:spPr>
      </p:pic>
      <p:pic>
        <p:nvPicPr>
          <p:cNvPr id="7" name="Slika 6" descr="ra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857232"/>
            <a:ext cx="4010036" cy="2232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Memorijalni centri “Sjećanje na Vukovar”</a:t>
            </a:r>
          </a:p>
        </p:txBody>
      </p:sp>
      <p:pic>
        <p:nvPicPr>
          <p:cNvPr id="6" name="Rezervirano mjesto sadržaja 5" descr="vodotoranj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428736"/>
            <a:ext cx="4059238" cy="3636401"/>
          </a:xfrm>
        </p:spPr>
      </p:pic>
      <p:pic>
        <p:nvPicPr>
          <p:cNvPr id="8" name="Rezervirano mjesto sadržaja 7" descr="ovčar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428736"/>
            <a:ext cx="3049488" cy="4572000"/>
          </a:xfrm>
        </p:spPr>
      </p:pic>
      <p:sp>
        <p:nvSpPr>
          <p:cNvPr id="9" name="Zaobljeni pravokutnik 8"/>
          <p:cNvSpPr/>
          <p:nvPr/>
        </p:nvSpPr>
        <p:spPr>
          <a:xfrm>
            <a:off x="714348" y="6143644"/>
            <a:ext cx="3071834" cy="357190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Spomenik Ovčara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4357686" y="6143644"/>
            <a:ext cx="4071966" cy="357190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Vodotoranj – simbol otpora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Memorijalni centri “Sjećanje na Vukovar”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714348" y="5572140"/>
            <a:ext cx="3071834" cy="357190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Vječni plamen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4714876" y="5572140"/>
            <a:ext cx="4071966" cy="357190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Memorijalno groblje sa 938 križeva</a:t>
            </a:r>
          </a:p>
        </p:txBody>
      </p:sp>
      <p:pic>
        <p:nvPicPr>
          <p:cNvPr id="12" name="Rezervirano mjesto sadržaja 11" descr="vječni plam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57766"/>
            <a:ext cx="4059238" cy="2704467"/>
          </a:xfrm>
        </p:spPr>
      </p:pic>
      <p:pic>
        <p:nvPicPr>
          <p:cNvPr id="13" name="Rezervirano mjesto sadržaja 12" descr="groblj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59921"/>
            <a:ext cx="4059238" cy="27001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Vukovar danas…..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329510" cy="4572000"/>
          </a:xfrm>
        </p:spPr>
        <p:txBody>
          <a:bodyPr/>
          <a:lstStyle/>
          <a:p>
            <a:r>
              <a:rPr lang="hr-HR" dirty="0"/>
              <a:t>Stanovnici koji su u ratu napustili grad se od 1997. vraćaju u svoje domove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Grad se obnavlja od ratnih razaranja te je danas sagrađen i obnovljen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Rezervirano mjesto sadržaja 4" descr="vukova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3714752"/>
            <a:ext cx="6072230" cy="27293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Prirodne ljepote</a:t>
            </a:r>
          </a:p>
        </p:txBody>
      </p:sp>
      <p:pic>
        <p:nvPicPr>
          <p:cNvPr id="7" name="Rezervirano mjesto sadržaja 6" descr="a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214422"/>
            <a:ext cx="4059238" cy="1936078"/>
          </a:xfrm>
        </p:spPr>
      </p:pic>
      <p:pic>
        <p:nvPicPr>
          <p:cNvPr id="8" name="Slika 7" descr="ad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6000750" cy="2857500"/>
          </a:xfrm>
          <a:prstGeom prst="rect">
            <a:avLst/>
          </a:prstGeom>
        </p:spPr>
      </p:pic>
      <p:sp>
        <p:nvSpPr>
          <p:cNvPr id="9" name="Strelica udesno 8"/>
          <p:cNvSpPr/>
          <p:nvPr/>
        </p:nvSpPr>
        <p:spPr>
          <a:xfrm>
            <a:off x="642910" y="1643050"/>
            <a:ext cx="3643338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Pješčana plaža Ada za ljetni turizam</a:t>
            </a:r>
          </a:p>
        </p:txBody>
      </p:sp>
      <p:sp>
        <p:nvSpPr>
          <p:cNvPr id="10" name="Strelica ulijevo 9"/>
          <p:cNvSpPr/>
          <p:nvPr/>
        </p:nvSpPr>
        <p:spPr>
          <a:xfrm>
            <a:off x="6572264" y="4286256"/>
            <a:ext cx="2286016" cy="1714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Park šuma </a:t>
            </a:r>
            <a:r>
              <a:rPr lang="hr-HR" dirty="0" err="1">
                <a:solidFill>
                  <a:schemeClr val="bg1"/>
                </a:solidFill>
              </a:rPr>
              <a:t>Adica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Izletišta</a:t>
            </a:r>
          </a:p>
          <a:p>
            <a:r>
              <a:rPr lang="hr-HR" dirty="0"/>
              <a:t>Restorani</a:t>
            </a:r>
          </a:p>
          <a:p>
            <a:r>
              <a:rPr lang="hr-HR" dirty="0"/>
              <a:t>Hoteli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turizma</a:t>
            </a:r>
          </a:p>
        </p:txBody>
      </p:sp>
      <p:pic>
        <p:nvPicPr>
          <p:cNvPr id="4" name="Slika 3" descr="izletiš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571612"/>
            <a:ext cx="4714908" cy="4214842"/>
          </a:xfrm>
          <a:prstGeom prst="rect">
            <a:avLst/>
          </a:prstGeom>
        </p:spPr>
      </p:pic>
      <p:pic>
        <p:nvPicPr>
          <p:cNvPr id="5" name="Slika 4" descr="restor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29000"/>
            <a:ext cx="381002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 podaci grada Vukovara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28596" y="1428736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/>
              <a:t>Država: Republika Hrvatska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Županija: Vukovarsko – srijemska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Površina: 100,26 km2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Broj stanovnika 2011: 27.683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Gradom upravlja: gradonačelnik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Dan grada: 03. svibnja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Poštanski broj: 32 000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 err="1"/>
              <a:t>Autooznaka</a:t>
            </a:r>
            <a:r>
              <a:rPr lang="hr-HR" dirty="0"/>
              <a:t>: VU</a:t>
            </a:r>
          </a:p>
        </p:txBody>
      </p:sp>
      <p:pic>
        <p:nvPicPr>
          <p:cNvPr id="4" name="Slika 3" descr="zasta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14554"/>
            <a:ext cx="4286248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5043494" cy="517267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b="0" dirty="0"/>
              <a:t>Nalazi se u sjeveroistočnom dijelu Hrvatske i središte je vukovarsko-srijemske županije</a:t>
            </a:r>
          </a:p>
          <a:p>
            <a:pPr>
              <a:buFont typeface="Wingdings" pitchFamily="2" charset="2"/>
              <a:buChar char="§"/>
            </a:pPr>
            <a:endParaRPr lang="hr-HR" b="0" dirty="0"/>
          </a:p>
          <a:p>
            <a:pPr>
              <a:buFont typeface="Wingdings" pitchFamily="2" charset="2"/>
              <a:buChar char="§"/>
            </a:pPr>
            <a:r>
              <a:rPr lang="hr-HR" b="0" dirty="0"/>
              <a:t>Leži na ušću rijeke Vuke u Dunav</a:t>
            </a:r>
          </a:p>
          <a:p>
            <a:endParaRPr lang="hr-HR" b="0" dirty="0"/>
          </a:p>
          <a:p>
            <a:pPr>
              <a:buFont typeface="Wingdings" pitchFamily="2" charset="2"/>
              <a:buChar char="§"/>
            </a:pPr>
            <a:r>
              <a:rPr lang="hr-HR" b="0" dirty="0"/>
              <a:t>Vukovar je najveće riječna luka</a:t>
            </a:r>
          </a:p>
          <a:p>
            <a:pPr>
              <a:buFont typeface="Wingdings" pitchFamily="2" charset="2"/>
              <a:buChar char="§"/>
            </a:pPr>
            <a:endParaRPr lang="hr-HR" b="0" dirty="0"/>
          </a:p>
          <a:p>
            <a:pPr>
              <a:buFont typeface="Wingdings" pitchFamily="2" charset="2"/>
              <a:buChar char="§"/>
            </a:pPr>
            <a:r>
              <a:rPr lang="hr-HR" b="0" dirty="0"/>
              <a:t>Dijeli se na istočni stariji dio grada i zapadni Novi Vukovar</a:t>
            </a:r>
          </a:p>
        </p:txBody>
      </p:sp>
      <p:pic>
        <p:nvPicPr>
          <p:cNvPr id="7" name="Rezervirano mjesto sadržaja 6" descr="Grb-grad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214290"/>
            <a:ext cx="2609840" cy="1957380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hr-HR" dirty="0"/>
              <a:t>Zemljopisni položaj</a:t>
            </a:r>
          </a:p>
        </p:txBody>
      </p:sp>
      <p:pic>
        <p:nvPicPr>
          <p:cNvPr id="8" name="Slika 7" descr="kar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786058"/>
            <a:ext cx="3500430" cy="3389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Cestama i željeznicama je Vukovar povezan sa Mađarskom, BiH i Srbijom</a:t>
            </a:r>
          </a:p>
          <a:p>
            <a:r>
              <a:rPr lang="hr-HR" dirty="0"/>
              <a:t>U blizini Vukovara je izgrađena zračna luka Klis</a:t>
            </a:r>
          </a:p>
          <a:p>
            <a:r>
              <a:rPr lang="hr-HR" dirty="0"/>
              <a:t>Riječni promet se odvija rijekom Dunav</a:t>
            </a:r>
          </a:p>
        </p:txBody>
      </p:sp>
      <p:pic>
        <p:nvPicPr>
          <p:cNvPr id="5" name="Rezervirano mjesto sadržaja 4" descr="riječna lu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857364"/>
            <a:ext cx="3577792" cy="26798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Gospodarstvo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572264" y="1500174"/>
            <a:ext cx="1984248" cy="3733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/>
              <a:t>Poljoprivreda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Trgovina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Vinogradarstvo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Prehrambena industrija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Tekstilna industrija</a:t>
            </a:r>
          </a:p>
        </p:txBody>
      </p:sp>
      <p:pic>
        <p:nvPicPr>
          <p:cNvPr id="9" name="Slika 8" descr="vu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428736"/>
            <a:ext cx="6083339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Kultura</a:t>
            </a:r>
          </a:p>
        </p:txBody>
      </p:sp>
      <p:pic>
        <p:nvPicPr>
          <p:cNvPr id="5" name="Rezervirano mjesto sadržaja 4" descr="gradski muzej vukov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920" y="1500174"/>
            <a:ext cx="4338765" cy="221457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14876" y="1357298"/>
            <a:ext cx="4143404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/>
              <a:t>Gradski muzej Vukovar  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Osnovan 1946.g.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Razoren tijekom rata 1991., a obnovljen 2011.g.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Spomen muzej Lavoslava Ružičke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Obnovljena kuća Lavoslava Ružičke dobitnika Nobelove nagrade za kemiju 1939.g.</a:t>
            </a:r>
          </a:p>
          <a:p>
            <a:pPr>
              <a:buNone/>
            </a:pPr>
            <a:r>
              <a:rPr lang="hr-HR" dirty="0"/>
              <a:t> </a:t>
            </a:r>
          </a:p>
        </p:txBody>
      </p:sp>
      <p:pic>
        <p:nvPicPr>
          <p:cNvPr id="6" name="Slika 5" descr="lavoslav ružič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4286280" cy="2406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Kultura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14340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Muzej Vučedolske kulture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Arheološka nalazišta iz 3.tisućljeća prije Krista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Vučedolska golubica je najstarija keramička posuda pronađena u arheološkim iskopinama te je simbol grada Vukovara</a:t>
            </a:r>
          </a:p>
          <a:p>
            <a:pPr>
              <a:buNone/>
            </a:pPr>
            <a:endParaRPr lang="hr-HR" sz="2200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8" name="Rezervirano mjesto sadržaja 7" descr="muzej vučedol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714752"/>
            <a:ext cx="4214842" cy="2753954"/>
          </a:xfrm>
        </p:spPr>
      </p:pic>
      <p:pic>
        <p:nvPicPr>
          <p:cNvPr id="9" name="Slika 8" descr="muzej vučedo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214842" cy="2360311"/>
          </a:xfrm>
          <a:prstGeom prst="rect">
            <a:avLst/>
          </a:prstGeom>
        </p:spPr>
      </p:pic>
      <p:pic>
        <p:nvPicPr>
          <p:cNvPr id="10" name="Slika 9" descr="vučedolska golub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286256"/>
            <a:ext cx="1696260" cy="21907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Stanovništvo</a:t>
            </a:r>
          </a:p>
        </p:txBody>
      </p:sp>
      <p:pic>
        <p:nvPicPr>
          <p:cNvPr id="3" name="Slika 2" descr="vukovar 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786058"/>
            <a:ext cx="5000242" cy="3750498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571868" y="857232"/>
            <a:ext cx="5072098" cy="1714512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Broj stanovnika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1991: 44.000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2011: 32.000</a:t>
            </a:r>
          </a:p>
        </p:txBody>
      </p:sp>
      <p:sp>
        <p:nvSpPr>
          <p:cNvPr id="5" name="Elipsa 4"/>
          <p:cNvSpPr/>
          <p:nvPr/>
        </p:nvSpPr>
        <p:spPr>
          <a:xfrm>
            <a:off x="285720" y="1357298"/>
            <a:ext cx="3357586" cy="521497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Veći dio stanovništva čine Hrvati, a nakon njih slijede Srbi</a:t>
            </a:r>
          </a:p>
          <a:p>
            <a:pPr algn="ctr">
              <a:buFont typeface="Wingdings" pitchFamily="2" charset="2"/>
              <a:buChar char="v"/>
            </a:pPr>
            <a:endParaRPr lang="hr-HR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U zadnjih 10 godina zabilježeno je veliko iseljavanje stanovništva u druge gradove Hrvatske i druge zemlje Europe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6972320" cy="45720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Opsada Vukovara od strane neprijatelja je trajala 87 dana (25.08.-18.11.1991.)</a:t>
            </a:r>
          </a:p>
          <a:p>
            <a:r>
              <a:rPr lang="hr-HR" dirty="0"/>
              <a:t>1800 hrvatskih branitelja se borilo protiv 30.000 vojnika protivničke vojske JNA</a:t>
            </a:r>
          </a:p>
          <a:p>
            <a:r>
              <a:rPr lang="hr-HR" dirty="0"/>
              <a:t>Na Vukovar je ispaljeno </a:t>
            </a:r>
          </a:p>
          <a:p>
            <a:pPr>
              <a:buNone/>
            </a:pPr>
            <a:r>
              <a:rPr lang="hr-HR" dirty="0"/>
              <a:t>   preko 6,5 milijuna</a:t>
            </a:r>
          </a:p>
          <a:p>
            <a:pPr>
              <a:buNone/>
            </a:pPr>
            <a:r>
              <a:rPr lang="hr-HR" dirty="0"/>
              <a:t>   projektila</a:t>
            </a:r>
          </a:p>
          <a:p>
            <a:r>
              <a:rPr lang="hr-HR" dirty="0"/>
              <a:t>Bilo je to najveće </a:t>
            </a:r>
          </a:p>
          <a:p>
            <a:pPr>
              <a:buNone/>
            </a:pPr>
            <a:r>
              <a:rPr lang="hr-HR" dirty="0"/>
              <a:t>   razaranje od Drugog</a:t>
            </a:r>
          </a:p>
          <a:p>
            <a:pPr>
              <a:buNone/>
            </a:pPr>
            <a:r>
              <a:rPr lang="hr-HR" dirty="0"/>
              <a:t>   svjetskog rata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Ratna razaranja</a:t>
            </a:r>
          </a:p>
        </p:txBody>
      </p:sp>
      <p:pic>
        <p:nvPicPr>
          <p:cNvPr id="4" name="Slika 3" descr="r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00438"/>
            <a:ext cx="4357694" cy="29172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376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Papir</vt:lpstr>
      <vt:lpstr>VUKOVAR DANAS I PRIJE 30 GODINA</vt:lpstr>
      <vt:lpstr>Opći podaci grada Vukovara</vt:lpstr>
      <vt:lpstr>Zemljopisni položaj</vt:lpstr>
      <vt:lpstr>Promet</vt:lpstr>
      <vt:lpstr>PowerPoint Presentation</vt:lpstr>
      <vt:lpstr>Kultura</vt:lpstr>
      <vt:lpstr>Kultura</vt:lpstr>
      <vt:lpstr>Stanovništvo</vt:lpstr>
      <vt:lpstr>Ratna razaranja</vt:lpstr>
      <vt:lpstr>Ratna razaranja</vt:lpstr>
      <vt:lpstr>Memorijalni centri “Sjećanje na Vukovar”</vt:lpstr>
      <vt:lpstr>Memorijalni centri “Sjećanje na Vukovar”</vt:lpstr>
      <vt:lpstr>Vukovar danas…..</vt:lpstr>
      <vt:lpstr>Prirodne ljepote</vt:lpstr>
      <vt:lpstr>Razvoj turizma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DANAS I PRIJE 30 GODINA</dc:title>
  <dc:creator>Tanja</dc:creator>
  <cp:lastModifiedBy>Tanja</cp:lastModifiedBy>
  <cp:revision>15</cp:revision>
  <dcterms:created xsi:type="dcterms:W3CDTF">2021-11-21T15:16:26Z</dcterms:created>
  <dcterms:modified xsi:type="dcterms:W3CDTF">2021-11-22T08:10:55Z</dcterms:modified>
</cp:coreProperties>
</file>