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8C7DB-775B-4658-974C-5923E8857F5E}" type="datetimeFigureOut">
              <a:rPr lang="hr-HR" smtClean="0"/>
              <a:pPr/>
              <a:t>21.11.2013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0C915-79A7-47A2-BF8B-365ACD42D08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043608" y="2492896"/>
            <a:ext cx="71958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cap="none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Lucida Handwriting" pitchFamily="66" charset="0"/>
              </a:rPr>
              <a:t>VUKOVAR</a:t>
            </a:r>
            <a:endParaRPr lang="hr-HR" sz="8800" b="1" cap="none" spc="300" dirty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Lucida Handwriting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TUMAN_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32656"/>
            <a:ext cx="6517387" cy="4525963"/>
          </a:xfrm>
        </p:spPr>
      </p:pic>
      <p:sp>
        <p:nvSpPr>
          <p:cNvPr id="5" name="TekstniOkvir 4"/>
          <p:cNvSpPr txBox="1"/>
          <p:nvPr/>
        </p:nvSpPr>
        <p:spPr>
          <a:xfrm>
            <a:off x="539552" y="508518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Tuđmanov govor nakon dolaska Vlaka mira u Vukovar, 8. lipnja 1997. godine.</a:t>
            </a:r>
            <a:endParaRPr lang="hr-HR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254 0.21018 C -0.39133 0.10787 -0.39688 0.09329 -0.37588 0.01829 C -0.37032 -0.00162 -0.36563 -0.02199 -0.35765 -0.04028 C -0.35261 -0.05185 -0.34254 -0.07477 -0.34254 -0.07477 C -0.3415 -0.0794 -0.34063 -0.08426 -0.33942 -0.08889 C -0.3382 -0.09375 -0.33612 -0.09815 -0.3349 -0.10301 C -0.32917 -0.12593 -0.33525 -0.11273 -0.32883 -0.12523 C -0.31876 -0.17708 -0.27813 -0.19421 -0.24706 -0.21806 C -0.23994 -0.22338 -0.23369 -0.23125 -0.22588 -0.23426 C -0.2224 -0.23565 -0.21858 -0.23658 -0.21529 -0.23843 C -0.19532 -0.25 -0.21285 -0.24445 -0.19706 -0.24838 C -0.18386 -0.25579 -0.18959 -0.25394 -0.17588 -0.25648 C -0.16772 -0.25787 -0.15157 -0.26065 -0.15157 -0.26065 C -0.05713 -0.25996 0.03732 -0.26111 0.13176 -0.25857 C 0.13697 -0.25833 0.14183 -0.2544 0.14669 -0.25255 C 0.1809 -0.23982 0.19756 -0.22153 0.22412 -0.1919 C 0.246 -0.16759 0.26683 -0.13982 0.2894 -0.11713 C 0.29583 -0.11065 0.30399 -0.10718 0.30902 -0.09884 C 0.31857 -0.0831 0.33003 -0.0669 0.34079 -0.05255 C 0.35451 0.00046 0.34131 0.00324 0.32569 0.03449 C 0.31787 0.05 0.31319 0.06528 0.30294 0.07893 C 0.29044 0.0956 0.26267 0.12824 0.24843 0.13542 C 0.23489 0.14213 0.22031 0.14907 0.20728 0.15764 C 0.18211 0.17454 0.15537 0.18796 0.12881 0.20208 C 0.1144 0.20972 0.07656 0.2125 0.06215 0.21412 C 0.02933 0.21204 -0.00365 0.21088 -0.03647 0.2081 C -0.07171 0.20509 -0.10747 0.18194 -0.13785 0.15972 C -0.16355 0.14097 -0.18629 0.12546 -0.20313 0.09305 C -0.20504 0.07685 -0.20713 0.06065 -0.20921 0.04444 C -0.20817 0.02963 -0.20851 0.01458 -0.20608 3.7037E-6 C -0.20522 -0.00533 -0.19029 -0.02708 -0.18959 -0.02824 C -0.17206 -0.05278 -0.15331 -0.07871 -0.13195 -0.09699 C -0.12136 -0.10602 -0.10938 -0.11065 -0.09879 -0.11921 C -0.09636 -0.12083 -0.09497 -0.12431 -0.09254 -0.12523 C -0.08664 -0.12755 -0.07431 -0.12917 -0.07431 -0.12917 C -0.05782 -0.14051 -0.02709 -0.1419 -0.00921 -0.14329 C 0.00451 -0.1419 0.01822 -0.14283 0.03176 -0.13935 C 0.03732 -0.13796 0.04166 -0.13195 0.04687 -0.12917 C 0.05173 -0.12662 0.05728 -0.12593 0.06215 -0.12315 C 0.07048 -0.11852 0.08923 -0.10139 0.09548 -0.09699 C 0.10017 -0.09375 0.1059 -0.09259 0.11058 -0.08889 C 0.11666 -0.0838 0.1335 -0.06597 0.14235 -0.05648 C 0.14791 -0.03449 0.15138 -0.02778 0.14392 3.7037E-6 C 0.14131 0.00903 0.13471 0.01481 0.1302 0.02222 C 0.12794 0.02592 0.12656 0.03079 0.12412 0.03449 C 0.11874 0.04236 0.11301 0.0493 0.10746 0.05671 C 0.09392 0.07477 0.07117 0.08079 0.05277 0.08495 C 0.04617 0.08403 0.02048 0.08356 0.00902 0.07685 C -0.01008 0.06574 -0.02692 0.05116 -0.04393 0.03634 C -0.05956 0.02292 -0.07466 0.01667 -0.08785 -0.00208 C -0.0889 -0.00533 -0.09115 -0.00833 -0.09098 -0.01204 C -0.08994 -0.03426 -0.09046 -0.07593 -0.06824 -0.08472 C -0.06181 -0.08727 -0.05522 -0.08889 -0.04862 -0.09097 C -0.02223 -0.0882 -0.01372 -0.09491 0.00138 -0.07477 C 0.00451 -0.06296 0.01232 -0.05232 0.01787 -0.04236 C 0.02048 -0.0331 0.02256 -0.02361 0.02412 -0.01412 C 0.02117 -0.00394 0.01996 0.00069 0.01215 0.00417 C -0.00053 0.00208 -5.27778E-6 0.00764 -5.27778E-6 3.7037E-6 " pathEditMode="relative" ptsTypes="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9305 C -0.68142 0.05393 -0.67778 0.01319 -0.66805 -0.02408 C -0.66232 -0.10765 -0.66146 -0.07501 -0.57569 -0.07061 C -0.56701 -0.06737 -0.55955 -0.0639 -0.55139 -0.05857 C -0.54705 -0.05255 -0.54288 -0.04723 -0.53923 -0.04028 C -0.53819 -0.0169 -0.53854 0.00694 -0.53177 0.02823 C -0.52969 0.03495 -0.52639 0.05879 -0.51667 0.06064 C -0.50364 0.06296 -0.49045 0.06342 -0.47726 0.06481 C -0.46962 0.06342 -0.4618 0.06365 -0.45451 0.06064 C -0.45087 0.05902 -0.44635 0.04768 -0.44392 0.04444 C -0.44219 0.04212 -0.43958 0.04073 -0.43785 0.03842 C -0.43142 0.02985 -0.42986 0.02152 -0.42257 0.01411 C -0.41788 -0.00163 -0.41944 -0.00533 -0.41667 -0.02408 C -0.41545 -0.03195 -0.41111 -0.03473 -0.40746 -0.04028 C -0.3993 -0.05302 -0.39097 -0.05718 -0.37864 -0.06065 C -0.37656 -0.06274 -0.375 -0.06598 -0.37257 -0.06667 C -0.36267 -0.06945 -0.34236 -0.07061 -0.34236 -0.07061 C -0.31962 -0.06922 -0.29687 -0.06945 -0.27413 -0.06667 C -0.26753 -0.06575 -0.2618 -0.05996 -0.2559 -0.05649 C -0.23958 -0.04677 -0.22309 -0.03612 -0.2151 -0.01413 C -0.21406 -0.0044 -0.21146 0.01759 -0.20903 0.02638 C -0.20816 0.02962 -0.20573 0.03147 -0.20451 0.03448 C -0.19583 0.05485 -0.19792 0.06134 -0.18021 0.06666 C -0.13837 0.06458 -0.15278 0.07036 -0.13177 0.05671 C -0.12465 0.04722 -0.11753 0.03796 -0.11059 0.02823 C -0.10712 0.02337 -0.10347 0.01874 -0.1 0.01411 C -0.09896 0.01272 -0.09687 0.01018 -0.09687 0.01018 C -0.09114 -0.0132 -0.09479 -0.00255 -0.08628 -0.02223 C -0.08576 -0.02501 -0.08594 -0.02802 -0.08472 -0.03033 C -0.08368 -0.03241 -0.0809 -0.03218 -0.08021 -0.03427 C -0.07882 -0.03866 -0.07986 -0.04399 -0.07864 -0.04839 C -0.07517 -0.06228 -0.07187 -0.06829 -0.06198 -0.07269 C -0.04392 -0.0588 -0.05451 -0.06806 -0.03177 -0.04237 C -0.01354 -0.02153 -0.03871 -0.04376 -0.02257 -0.03033 C -0.02153 -0.02825 -0.02083 -0.02593 -0.01962 -0.02408 C -0.01753 -0.02084 -0.00937 -0.01042 -0.0059 -0.00603 C -0.00469 -0.0044 -0.00434 -0.0014 -0.00295 -8.14815E-6 C -0.00208 0.00069 -0.00104 -8.14815E-6 -2.77778E-6 -8.14815E-6 " pathEditMode="relative" ptsTypes="fffffffffffffffffffffffffffffffffffff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emorijalno_groblje_vuko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344816" cy="489463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691680" y="530120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Gradsko groblje u Vukovaru. Groblja naših heroja.</a:t>
            </a:r>
            <a:endParaRPr lang="hr-HR" sz="28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0.46458 C -0.11371 0.45949 -0.11371 0.46296 -0.13785 0.45046 C -0.16389 0.43703 -0.18559 0.41018 -0.21059 0.39398 C -0.21458 0.38564 -0.21944 0.37916 -0.22569 0.37384 C -0.24028 0.34768 -0.26024 0.32986 -0.27726 0.30717 C -0.28802 0.29282 -0.29878 0.278 -0.30903 0.26273 C -0.32031 0.24606 -0.33003 0.22476 -0.33628 0.20393 C -0.34462 0.17569 -0.33646 0.19536 -0.34549 0.17569 C -0.34861 0.16111 -0.35104 0.1456 -0.35451 0.13124 C -0.35729 0.11921 -0.36406 0.10925 -0.36667 0.09699 C -0.36996 0.08124 -0.3743 0.06574 -0.38177 0.05254 C -0.38281 0.04583 -0.38316 0.03888 -0.38472 0.0324 C -0.38576 0.028 -0.38854 0.02453 -0.38941 0.02013 C -0.39062 0.01296 -0.3901 0.00532 -0.3908 -0.00209 C -0.39323 -0.02894 -0.3967 -0.06714 -0.40295 -0.09283 C -0.40434 -0.10996 -0.40625 -0.122 -0.41215 -0.13727 C -0.41371 -0.15371 -0.41562 -0.16968 -0.41805 -0.18589 C -0.41753 -0.21158 -0.41944 -0.23751 -0.41667 -0.26274 C -0.41597 -0.26899 -0.40469 -0.28426 -0.40139 -0.29098 C -0.39201 -0.30996 -0.38333 -0.32755 -0.37274 -0.34538 C -0.37101 -0.34815 -0.36753 -0.34769 -0.3651 -0.34954 C -0.35851 -0.3544 -0.35903 -0.35788 -0.35139 -0.36158 C -0.34705 -0.36366 -0.34219 -0.36366 -0.33785 -0.36575 C -0.30955 -0.37871 -0.28906 -0.39468 -0.26059 -0.39792 C -0.23177 -0.41065 -0.20278 -0.41482 -0.17274 -0.41829 C -0.13542 -0.41621 -0.09792 -0.41621 -0.06059 -0.41204 C -0.05364 -0.41135 -0.04739 -0.40626 -0.0408 -0.40394 C -0.03628 -0.40232 -0.03177 -0.40163 -0.02726 -0.40001 C -0.00955 -0.39352 0.00816 -0.38681 0.02587 -0.37987 C 0.0559 -0.36806 0.04184 -0.37176 0.06823 -0.36366 C 0.08195 -0.3595 0.09618 -0.35834 0.1092 -0.35163 C 0.1158 -0.34815 0.12205 -0.34422 0.12882 -0.34144 C 0.15712 -0.33033 0.17587 -0.32385 0.20313 -0.30718 C 0.21042 -0.30278 0.22274 -0.29954 0.22882 -0.29283 C 0.2382 -0.28264 0.2474 -0.26737 0.25451 -0.25464 C 0.25556 -0.25047 0.2559 -0.24607 0.25764 -0.24237 C 0.25868 -0.24028 0.26111 -0.24051 0.26215 -0.23843 C 0.26424 -0.23426 0.26493 -0.22894 0.26667 -0.22431 C 0.27344 -0.20718 0.27986 -0.19098 0.28646 -0.17385 C 0.28993 -0.14723 0.28698 -0.15834 0.29392 -0.13936 C 0.29601 -0.11204 0.30122 -0.08612 0.30313 -0.05857 C 0.30208 -0.00672 0.30886 0.04699 0.29861 0.09699 C 0.28455 0.1662 0.24323 0.21967 0.18941 0.22615 C 0.17344 0.23171 0.15747 0.23263 0.14097 0.23425 C 0.08663 0.26064 0.01372 0.24189 -0.03628 0.2405 C -0.05729 0.23773 -0.075 0.22754 -0.09549 0.22222 C -0.10364 0.21666 -0.11233 0.21157 -0.11962 0.20393 C -0.12465 0.19861 -0.13472 0.18796 -0.13472 0.18796 C -0.13524 0.18587 -0.13542 0.18356 -0.13628 0.18171 C -0.1375 0.17939 -0.13976 0.17824 -0.1408 0.17569 C -0.14201 0.17268 -0.14167 0.16898 -0.14236 0.16574 C -0.14392 0.1581 -0.14618 0.15092 -0.14844 0.14351 C -0.15278 0.10995 -0.1592 0.07638 -0.16805 0.04444 C -0.17014 0.02615 -0.17292 0.00949 -0.17726 -0.00811 C -0.17917 -0.05024 -0.18229 -0.09352 -0.16667 -0.13126 C -0.16406 -0.14445 -0.15816 -0.1544 -0.15295 -0.16575 C -0.14878 -0.17477 -0.15156 -0.17246 -0.14687 -0.17987 C -0.12517 -0.21413 -0.07656 -0.21575 -0.04687 -0.22014 C -0.03021 -0.21876 -0.01337 -0.21922 0.00313 -0.21621 C 0.0099 -0.21505 0.0132 -0.19815 0.01528 -0.19399 C 0.01979 -0.18496 0.025 -0.17987 0.02882 -0.16968 C 0.03333 -0.15764 0.03663 -0.14468 0.04254 -0.13334 C 0.04722 -0.11065 0.04861 -0.10741 0.05 -0.08079 C 0.04705 -0.04422 0.04809 0.00532 0.01667 0.02222 C 0.01424 0.02361 0.00191 0.02569 1.94444E-6 0.02615 C -0.00799 0.02407 -0.01684 0.02523 -0.02413 0.02013 C -0.03472 0.01273 -0.04062 -0.01575 -0.04549 -0.02825 C -0.04722 -0.04121 -0.04878 -0.05556 -0.03785 -0.06065 C -0.01979 -0.0588 -0.01788 -0.06227 -0.00746 -0.04839 C -0.00538 -0.03704 -0.0033 -0.03889 -0.00139 -0.02616 C 0.00017 -0.00394 1.94444E-6 -0.01274 1.94444E-6 -8.51852E-6 " pathEditMode="relative" ptsTypes="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0" y="528834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 smtClean="0">
                <a:solidFill>
                  <a:schemeClr val="bg1"/>
                </a:solidFill>
              </a:rPr>
              <a:t>18.11.1991.</a:t>
            </a:r>
            <a:endParaRPr lang="hr-HR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83152" cy="850106"/>
          </a:xfrm>
        </p:spPr>
        <p:txBody>
          <a:bodyPr>
            <a:normAutofit/>
          </a:bodyPr>
          <a:lstStyle/>
          <a:p>
            <a:r>
              <a:rPr lang="hr-HR" sz="2500" b="1" dirty="0" smtClean="0">
                <a:latin typeface="Engravers MT" pitchFamily="18" charset="0"/>
              </a:rPr>
              <a:t>Aktualni problemi</a:t>
            </a:r>
            <a:endParaRPr lang="hr-HR" sz="2500" b="1" dirty="0">
              <a:latin typeface="Engravers MT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980728"/>
            <a:ext cx="8301608" cy="547260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Velike probleme u Vukovaru čini ćirilica i dvojezičnost koje stanovnici Vukovara ne prihvaćaju. </a:t>
            </a:r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pPr algn="r">
              <a:buNone/>
            </a:pPr>
            <a:r>
              <a:rPr lang="hr-HR" sz="2800" dirty="0" smtClean="0"/>
              <a:t>Karla Matešić, 8. </a:t>
            </a:r>
            <a:r>
              <a:rPr lang="hr-HR" sz="2800" smtClean="0"/>
              <a:t>n</a:t>
            </a:r>
            <a:endParaRPr lang="hr-HR" sz="2800" dirty="0" smtClean="0"/>
          </a:p>
          <a:p>
            <a:pPr>
              <a:buNone/>
            </a:pPr>
            <a:endParaRPr lang="hr-HR" sz="2800" dirty="0" smtClean="0"/>
          </a:p>
          <a:p>
            <a:endParaRPr lang="hr-HR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atin typeface="Engravers MT" pitchFamily="18" charset="0"/>
              </a:rPr>
              <a:t>Zemljopis Vukovara</a:t>
            </a:r>
            <a:endParaRPr lang="hr-HR" sz="2800" b="1" dirty="0">
              <a:latin typeface="Engravers MT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Vukovar se smjestio u sjeveroistočnom dijelu Republike Hrvatske.</a:t>
            </a:r>
          </a:p>
          <a:p>
            <a:r>
              <a:rPr lang="hr-HR" sz="2800" dirty="0" smtClean="0"/>
              <a:t>Spada u Vukovarsko-srijemsku županiju.</a:t>
            </a:r>
          </a:p>
          <a:p>
            <a:r>
              <a:rPr lang="hr-HR" sz="2800" dirty="0" smtClean="0"/>
              <a:t>Dunav je kod Vukovara državna granica, a sa druge strane rijeke se nalazi Srbija.</a:t>
            </a:r>
          </a:p>
          <a:p>
            <a:r>
              <a:rPr lang="hr-HR" sz="2800" dirty="0" smtClean="0"/>
              <a:t>Grad leži na važnim prometnim pravcima.</a:t>
            </a:r>
          </a:p>
          <a:p>
            <a:r>
              <a:rPr lang="hr-HR" sz="2800" dirty="0" smtClean="0"/>
              <a:t>Vukovarska luka važna je uvozna-izvozna postaja.</a:t>
            </a:r>
          </a:p>
        </p:txBody>
      </p:sp>
      <p:pic>
        <p:nvPicPr>
          <p:cNvPr id="6" name="Slika 5" descr="plan_vukovara_karta_vukovar_tab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221088"/>
            <a:ext cx="2912492" cy="1939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7653536" cy="720080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atin typeface="Engravers MT" pitchFamily="18" charset="0"/>
              </a:rPr>
              <a:t>Stanovništvo</a:t>
            </a:r>
            <a:endParaRPr lang="hr-HR" sz="2800" b="1" dirty="0">
              <a:latin typeface="Engravers MT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Grad Vukovar, prema popisu 2001. godine, ima 31.670 stanovnika te je drugi grad po veličini u županiji.</a:t>
            </a:r>
          </a:p>
          <a:p>
            <a:endParaRPr lang="hr-HR" sz="2800" dirty="0" smtClean="0"/>
          </a:p>
          <a:p>
            <a:r>
              <a:rPr lang="hr-HR" sz="2800" dirty="0" smtClean="0"/>
              <a:t>U gradu Vukovaru u prošlosti pa do 1991. godinu uvijek su većinsko stanovništvo bili Hrvati.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7067128" cy="850106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atin typeface="Engravers MT" pitchFamily="18" charset="0"/>
              </a:rPr>
              <a:t>Uprava</a:t>
            </a:r>
            <a:endParaRPr lang="hr-HR" sz="2800" b="1" dirty="0">
              <a:latin typeface="Engravers MT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452596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Gradonačelnik Vukovara je Željko Sabo iz redova SDP-a.</a:t>
            </a:r>
            <a:endParaRPr lang="hr-HR" sz="2800" dirty="0"/>
          </a:p>
        </p:txBody>
      </p:sp>
      <p:pic>
        <p:nvPicPr>
          <p:cNvPr id="4" name="Slika 3" descr="zeljkosa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6014442" cy="40096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0"/>
            <a:ext cx="7427168" cy="994122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atin typeface="Engravers MT" pitchFamily="18" charset="0"/>
              </a:rPr>
              <a:t>POVIJEST</a:t>
            </a:r>
            <a:endParaRPr lang="hr-HR" sz="2800" b="1" dirty="0">
              <a:latin typeface="Engravers MT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68863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Migracijskim kretanjima i dolaskom novih etničkih skupina indoeuropskog porijekla uvode se i nove tehnologije. </a:t>
            </a:r>
          </a:p>
          <a:p>
            <a:r>
              <a:rPr lang="hr-HR" sz="2800" dirty="0" smtClean="0"/>
              <a:t>Počinje razdoblje bakrenog doba s badenskom, kostolačkom i vučedolskom kulturom.</a:t>
            </a:r>
          </a:p>
          <a:p>
            <a:r>
              <a:rPr lang="hr-HR" sz="2800" dirty="0" smtClean="0"/>
              <a:t>Vučedolska kultura posebno je značajna za vukovarski kraj.</a:t>
            </a:r>
          </a:p>
          <a:p>
            <a:r>
              <a:rPr lang="hr-HR" sz="2800" dirty="0" smtClean="0"/>
              <a:t> Ime je dobila po lokalitetu Vučedol, pet kilometara od Vukovara nizvodno na Dunavu.</a:t>
            </a:r>
          </a:p>
          <a:p>
            <a:endParaRPr lang="hr-HR" sz="2800" dirty="0" smtClean="0"/>
          </a:p>
          <a:p>
            <a:endParaRPr lang="hr-HR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7067128" cy="922114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atin typeface="Engravers MT" pitchFamily="18" charset="0"/>
              </a:rPr>
              <a:t>Naseljavanje Hrvata</a:t>
            </a:r>
            <a:endParaRPr lang="hr-HR" sz="2800" b="1" dirty="0">
              <a:latin typeface="Engravers MT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760640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Nakon propasti rimske civilizacije, velika seoba naroda i avarsko-slavenska ekspanzija od šestog stoljeća dalje dovela je do velikih promjena. Međuriječje Dunava i Save poprište je velikih sukoba i interesa moćnih država toga vremena. </a:t>
            </a:r>
          </a:p>
          <a:p>
            <a:r>
              <a:rPr lang="hr-HR" sz="2800" dirty="0" smtClean="0"/>
              <a:t>U to vrijeme se ovdje naseljavaju Hrvati.</a:t>
            </a:r>
          </a:p>
          <a:p>
            <a:r>
              <a:rPr lang="hr-HR" sz="2800" dirty="0" smtClean="0"/>
              <a:t>U sačuvanim pisanim dokumentima Vukovar se spominje već početkom 13.st. kao Volko, Walk, Wolkov, odnosno hrvatski Vukovo. </a:t>
            </a:r>
          </a:p>
          <a:p>
            <a:r>
              <a:rPr lang="hr-HR" sz="2800" dirty="0" smtClean="0"/>
              <a:t>Od 14.st. sve je više u upotrebi pomađareni naziv Vukovar. </a:t>
            </a:r>
          </a:p>
          <a:p>
            <a:r>
              <a:rPr lang="hr-HR" sz="2800" dirty="0" smtClean="0"/>
              <a:t>U to je vrijeme Hrvatska u državnopravnoj zajednici s Ugarskom.</a:t>
            </a:r>
          </a:p>
          <a:p>
            <a:endParaRPr lang="hr-HR" sz="2800" dirty="0" smtClean="0"/>
          </a:p>
          <a:p>
            <a:endParaRPr lang="hr-HR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7664" y="0"/>
            <a:ext cx="5987008" cy="764704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>
                <a:latin typeface="Engravers MT" pitchFamily="18" charset="0"/>
              </a:rPr>
              <a:t>Vukovar pod Jugoslavijom</a:t>
            </a:r>
            <a:endParaRPr lang="hr-HR" sz="2800" b="1" dirty="0">
              <a:latin typeface="Engravers MT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612068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U razdoblju između dva svjetska rata, u okvirima jugoslavenske države, vukovarsko područje, kao i ostali hrvatski krajevi, nalazilo se pod izrazitim velikosrpskim pritiskom.</a:t>
            </a:r>
          </a:p>
          <a:p>
            <a:r>
              <a:rPr lang="hr-HR" sz="2800" dirty="0" smtClean="0"/>
              <a:t>Površine dobivene agrarnom reformom dijele se solunskim dobrovoljcima i općenito stanovništvu iz srpskih krajeva.</a:t>
            </a:r>
          </a:p>
          <a:p>
            <a:r>
              <a:rPr lang="hr-HR" sz="2800" dirty="0" smtClean="0"/>
              <a:t>Na početku ovog razdoblja u Vukovaru je vrlo snažan radnički pokret, koji svoje uporište nalazi u neriješenom socijalnom i nacionalnom pitanju u tadašnjoj jugoslavenskoj državi.</a:t>
            </a:r>
          </a:p>
          <a:p>
            <a:endParaRPr lang="hr-HR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0"/>
            <a:ext cx="6995120" cy="648072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atin typeface="Engravers MT" pitchFamily="18" charset="0"/>
              </a:rPr>
              <a:t>Spomenici i znamenitosti</a:t>
            </a:r>
            <a:endParaRPr lang="hr-HR" sz="2800" b="1" dirty="0">
              <a:latin typeface="Engravers MT" pitchFamily="18" charset="0"/>
            </a:endParaRPr>
          </a:p>
        </p:txBody>
      </p:sp>
      <p:pic>
        <p:nvPicPr>
          <p:cNvPr id="4" name="Slika 3" descr="barokni dvorac obitelji Eltz s kapelom Svetog Ro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3931332" cy="262088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95536" y="33569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Barokni dvorac obitelji Eltz</a:t>
            </a:r>
            <a:endParaRPr lang="hr-HR" dirty="0"/>
          </a:p>
        </p:txBody>
      </p:sp>
      <p:pic>
        <p:nvPicPr>
          <p:cNvPr id="6" name="Slika 5" descr="franjevački samostan s crkvom Svetih Filipa i Jak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20688"/>
            <a:ext cx="3914462" cy="2605563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5399584" y="3356992"/>
            <a:ext cx="22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Franjevački samostan</a:t>
            </a:r>
            <a:endParaRPr lang="hr-HR" dirty="0"/>
          </a:p>
        </p:txBody>
      </p:sp>
      <p:pic>
        <p:nvPicPr>
          <p:cNvPr id="10" name="Slika 9" descr="Hram Svetog Nikole u Vukova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142732" cy="2304256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467544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Hram Svetog Nikole</a:t>
            </a:r>
            <a:endParaRPr lang="hr-HR" dirty="0"/>
          </a:p>
        </p:txBody>
      </p:sp>
      <p:pic>
        <p:nvPicPr>
          <p:cNvPr id="12" name="Slika 11" descr="mauzolej obitelji Paunovi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89040"/>
            <a:ext cx="3264363" cy="2448272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5076056" y="63813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Mauzolej obitelji Paunović</a:t>
            </a:r>
            <a:endParaRPr lang="hr-HR" dirty="0"/>
          </a:p>
        </p:txBody>
      </p:sp>
      <p:sp>
        <p:nvSpPr>
          <p:cNvPr id="14" name="Akcijski gumb: Naprijed ili dalje 13">
            <a:hlinkClick r:id="" action="ppaction://hlinkshowjump?jump=nextslide" highlightClick="1"/>
          </p:cNvPr>
          <p:cNvSpPr/>
          <p:nvPr/>
        </p:nvSpPr>
        <p:spPr>
          <a:xfrm>
            <a:off x="8532440" y="5373216"/>
            <a:ext cx="43204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0.15162 C 0.01111 -0.00834 0.01632 -0.16829 0.0092 -0.18982 C 0.00208 -0.21135 -0.04097 -0.02917 -0.03629 0.02222 C -0.0316 0.07361 0.02552 0.1162 0.03784 0.11921 C 0.05017 0.12222 0.04444 0.07245 0.03784 0.04051 C 0.03125 0.00856 0.00972 -0.05348 -0.00139 -0.07269 C -0.0125 -0.0919 -0.029 -0.08681 -0.02882 -0.07477 C -0.02865 -0.06274 -0.00504 -0.0125 3.33333E-6 2.59259E-6 " pathEditMode="relative" ptsTypes="aaaaaaaA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palača Srijemske župani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895515" cy="259228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39552" y="29249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Palača Srijemske županije</a:t>
            </a:r>
            <a:endParaRPr lang="hr-HR" dirty="0"/>
          </a:p>
        </p:txBody>
      </p:sp>
      <p:pic>
        <p:nvPicPr>
          <p:cNvPr id="7" name="Slika 6" descr="zgrada Hrvatskog d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8"/>
            <a:ext cx="3419872" cy="2564904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5436096" y="29249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Zgrada Hrvatskog doma</a:t>
            </a:r>
            <a:endParaRPr lang="hr-HR" dirty="0"/>
          </a:p>
        </p:txBody>
      </p:sp>
      <p:pic>
        <p:nvPicPr>
          <p:cNvPr id="10" name="Slika 9" descr="vucedolska_golub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01008"/>
            <a:ext cx="2886075" cy="2943225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>
            <a:off x="683568" y="64886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Vučedolska golubica</a:t>
            </a:r>
            <a:endParaRPr lang="hr-HR" dirty="0"/>
          </a:p>
        </p:txBody>
      </p:sp>
      <p:pic>
        <p:nvPicPr>
          <p:cNvPr id="12" name="Slika 11" descr="Vukovarski_Vodotoran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429000"/>
            <a:ext cx="3817607" cy="3007221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5292080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Vukovarski vodotoranj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387</Words>
  <Application>Microsoft Office PowerPoint</Application>
  <PresentationFormat>Prikaz na zaslonu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Slajd 1</vt:lpstr>
      <vt:lpstr>Zemljopis Vukovara</vt:lpstr>
      <vt:lpstr>Stanovništvo</vt:lpstr>
      <vt:lpstr>Uprava</vt:lpstr>
      <vt:lpstr>POVIJEST</vt:lpstr>
      <vt:lpstr>Naseljavanje Hrvata</vt:lpstr>
      <vt:lpstr>Vukovar pod Jugoslavijom</vt:lpstr>
      <vt:lpstr>Spomenici i znamenitosti</vt:lpstr>
      <vt:lpstr>Slajd 9</vt:lpstr>
      <vt:lpstr>Slajd 10</vt:lpstr>
      <vt:lpstr>Slajd 11</vt:lpstr>
      <vt:lpstr>Slajd 12</vt:lpstr>
      <vt:lpstr>Aktualni problemi</vt:lpstr>
    </vt:vector>
  </TitlesOfParts>
  <Company>Korisnik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Korisnik</dc:creator>
  <cp:lastModifiedBy>Korisnik</cp:lastModifiedBy>
  <cp:revision>14</cp:revision>
  <dcterms:created xsi:type="dcterms:W3CDTF">2013-11-04T12:31:45Z</dcterms:created>
  <dcterms:modified xsi:type="dcterms:W3CDTF">2013-11-21T13:39:29Z</dcterms:modified>
</cp:coreProperties>
</file>