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6" y="-12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0CD0-EBD2-4624-90E0-9441FF20AFE9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C774-4757-4892-BB83-3E15461DCB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0CD0-EBD2-4624-90E0-9441FF20AFE9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C774-4757-4892-BB83-3E15461DCB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0CD0-EBD2-4624-90E0-9441FF20AFE9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C774-4757-4892-BB83-3E15461DCB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0CD0-EBD2-4624-90E0-9441FF20AFE9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C774-4757-4892-BB83-3E15461DCB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0CD0-EBD2-4624-90E0-9441FF20AFE9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C774-4757-4892-BB83-3E15461DCB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0CD0-EBD2-4624-90E0-9441FF20AFE9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C774-4757-4892-BB83-3E15461DCB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0CD0-EBD2-4624-90E0-9441FF20AFE9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C774-4757-4892-BB83-3E15461DCB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0CD0-EBD2-4624-90E0-9441FF20AFE9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C774-4757-4892-BB83-3E15461DCB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0CD0-EBD2-4624-90E0-9441FF20AFE9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C774-4757-4892-BB83-3E15461DCB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0CD0-EBD2-4624-90E0-9441FF20AFE9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C774-4757-4892-BB83-3E15461DCB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D0CD0-EBD2-4624-90E0-9441FF20AFE9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0C774-4757-4892-BB83-3E15461DCB8C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dirty="0" smtClean="0"/>
              <a:t>Kliknite da biste uredili stil naslova matrice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dirty="0" smtClean="0"/>
              <a:t>Kliknite da biste uredili stilove teksta matrice</a:t>
            </a:r>
          </a:p>
          <a:p>
            <a:pPr lvl="1"/>
            <a:r>
              <a:rPr lang="hr-HR" dirty="0" smtClean="0"/>
              <a:t>Druga razina</a:t>
            </a:r>
          </a:p>
          <a:p>
            <a:pPr lvl="2"/>
            <a:r>
              <a:rPr lang="hr-HR" dirty="0" smtClean="0"/>
              <a:t>Treća razina</a:t>
            </a:r>
          </a:p>
          <a:p>
            <a:pPr lvl="3"/>
            <a:r>
              <a:rPr lang="hr-HR" dirty="0" smtClean="0"/>
              <a:t>Četvrta razina</a:t>
            </a:r>
          </a:p>
          <a:p>
            <a:pPr lvl="4"/>
            <a:r>
              <a:rPr lang="hr-HR" dirty="0" smtClean="0"/>
              <a:t>Peta razina</a:t>
            </a:r>
            <a:endParaRPr lang="hr-HR" dirty="0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D0CD0-EBD2-4624-90E0-9441FF20AFE9}" type="datetimeFigureOut">
              <a:rPr lang="hr-HR" smtClean="0"/>
              <a:pPr/>
              <a:t>25.11.2013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0C774-4757-4892-BB83-3E15461DCB8C}" type="slidenum">
              <a:rPr lang="hr-HR" smtClean="0"/>
              <a:pPr/>
              <a:t>‹#›</a:t>
            </a:fld>
            <a:endParaRPr lang="hr-HR"/>
          </a:p>
        </p:txBody>
      </p:sp>
      <p:pic>
        <p:nvPicPr>
          <p:cNvPr id="7" name="Slika 6" descr="images (2)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622669" cy="83671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hr.wikipedia.org/wiki/Dom_Ratnika" TargetMode="External"/><Relationship Id="rId3" Type="http://schemas.openxmlformats.org/officeDocument/2006/relationships/hyperlink" Target="http://hr.wikipedia.org/wiki/Franjeva%C4%8Dki_samostan_u_Vukovaru" TargetMode="External"/><Relationship Id="rId7" Type="http://schemas.openxmlformats.org/officeDocument/2006/relationships/hyperlink" Target="http://hr.wikipedia.org/wiki/Zgrada_Hrvatskog_doma_u_Vukovaru" TargetMode="External"/><Relationship Id="rId2" Type="http://schemas.openxmlformats.org/officeDocument/2006/relationships/hyperlink" Target="http://hr.wikipedia.org/wiki/Dvorac_Eltz_u_Vukov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Hram_Svetog_Nikole_u_Vukovaru" TargetMode="External"/><Relationship Id="rId5" Type="http://schemas.openxmlformats.org/officeDocument/2006/relationships/hyperlink" Target="http://hr.wikipedia.org/wiki/Pala%C4%8Da_Srijemske_%C5%BEupanije" TargetMode="External"/><Relationship Id="rId4" Type="http://schemas.openxmlformats.org/officeDocument/2006/relationships/hyperlink" Target="http://hr.wikipedia.org/wiki/Mauzolej_obitelji_Paunovi%C4%87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7200" dirty="0" smtClean="0"/>
              <a:t>Vukovar</a:t>
            </a:r>
            <a:endParaRPr lang="hr-HR" sz="72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r>
              <a:rPr lang="hr-HR" dirty="0" smtClean="0"/>
              <a:t> </a:t>
            </a:r>
          </a:p>
          <a:p>
            <a:endParaRPr lang="hr-HR" dirty="0"/>
          </a:p>
          <a:p>
            <a:endParaRPr lang="hr-HR" dirty="0" smtClean="0"/>
          </a:p>
          <a:p>
            <a:r>
              <a:rPr lang="hr-HR" dirty="0"/>
              <a:t> </a:t>
            </a:r>
            <a:r>
              <a:rPr lang="hr-HR" dirty="0" smtClean="0"/>
              <a:t>                                                                           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/>
          </a:p>
        </p:txBody>
      </p:sp>
      <p:pic>
        <p:nvPicPr>
          <p:cNvPr id="5" name="Slika 4" descr="vukovar-svijece32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2060848"/>
            <a:ext cx="4638675" cy="3095625"/>
          </a:xfrm>
          <a:prstGeom prst="rect">
            <a:avLst/>
          </a:prstGeom>
        </p:spPr>
      </p:pic>
      <p:pic>
        <p:nvPicPr>
          <p:cNvPr id="6" name="Slika 5" descr="vukovar-svijec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08520" y="0"/>
            <a:ext cx="9252520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itchFamily="82" charset="0"/>
              </a:rPr>
              <a:t>Gospodarstvo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sz="2800" dirty="0"/>
              <a:t>Ekonomija Vukovara je bazirana na </a:t>
            </a:r>
            <a:r>
              <a:rPr lang="vi-VN" sz="2800" dirty="0" smtClean="0"/>
              <a:t>poljoprivredi</a:t>
            </a:r>
            <a:r>
              <a:rPr lang="vi-VN" sz="2800" dirty="0"/>
              <a:t>, trgovini, vinogradarstvu</a:t>
            </a:r>
            <a:r>
              <a:rPr lang="vi-VN" sz="2800" dirty="0" smtClean="0"/>
              <a:t>, industijitekstil</a:t>
            </a:r>
            <a:r>
              <a:rPr lang="hr-HR" sz="2800" dirty="0" smtClean="0"/>
              <a:t>a</a:t>
            </a:r>
            <a:r>
              <a:rPr lang="vi-VN" sz="2800" dirty="0" smtClean="0"/>
              <a:t>, </a:t>
            </a:r>
            <a:r>
              <a:rPr lang="vi-VN" sz="2800" dirty="0"/>
              <a:t>industriji građevinskog materijala, industriji obuće i turizmu. </a:t>
            </a:r>
            <a:endParaRPr lang="hr-HR" sz="2800" dirty="0" smtClean="0"/>
          </a:p>
          <a:p>
            <a:r>
              <a:rPr lang="vi-VN" sz="2800" dirty="0" smtClean="0"/>
              <a:t>Prije </a:t>
            </a:r>
            <a:r>
              <a:rPr lang="vi-VN" sz="2800" dirty="0"/>
              <a:t>Domovinskog rata Vukovar je bio jedan od najrazvijenijih područja Hrvatske. Industrija je teško stradala u </a:t>
            </a:r>
            <a:r>
              <a:rPr lang="vi-VN" sz="2800" dirty="0" smtClean="0"/>
              <a:t>ratu</a:t>
            </a:r>
            <a:endParaRPr lang="hr-HR" sz="2800" dirty="0" smtClean="0"/>
          </a:p>
          <a:p>
            <a:pPr>
              <a:buNone/>
            </a:pPr>
            <a:endParaRPr lang="hr-HR" sz="2800" dirty="0"/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         obnovljena zgrada</a:t>
            </a:r>
            <a:endParaRPr lang="hr-HR" sz="2800" dirty="0"/>
          </a:p>
        </p:txBody>
      </p:sp>
      <p:pic>
        <p:nvPicPr>
          <p:cNvPr id="4" name="Slika 3" descr="250px-Restored_wooden_building,_Vukova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08104" y="4437112"/>
            <a:ext cx="2736304" cy="2057701"/>
          </a:xfrm>
          <a:prstGeom prst="rect">
            <a:avLst/>
          </a:prstGeom>
        </p:spPr>
      </p:pic>
      <p:sp>
        <p:nvSpPr>
          <p:cNvPr id="5" name="Urezana strelica udesno 4"/>
          <p:cNvSpPr/>
          <p:nvPr/>
        </p:nvSpPr>
        <p:spPr>
          <a:xfrm>
            <a:off x="4499992" y="5445224"/>
            <a:ext cx="792088" cy="43204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1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ircle(in)">
                                      <p:cBhvr>
                                        <p:cTn id="5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latin typeface="Algerian" pitchFamily="82" charset="0"/>
              </a:rPr>
              <a:t>Spomenici i </a:t>
            </a:r>
            <a:r>
              <a:rPr lang="hr-HR" dirty="0" smtClean="0">
                <a:latin typeface="Algerian" pitchFamily="82" charset="0"/>
              </a:rPr>
              <a:t>znamenitosti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>
                <a:hlinkClick r:id="rId2"/>
              </a:rPr>
              <a:t>barokni dvorac obitelji Eltz</a:t>
            </a:r>
            <a:r>
              <a:rPr lang="vi-VN" dirty="0"/>
              <a:t> s kapelom Svetog Roka</a:t>
            </a:r>
          </a:p>
          <a:p>
            <a:r>
              <a:rPr lang="vi-VN" dirty="0">
                <a:hlinkClick r:id="rId3"/>
              </a:rPr>
              <a:t>franjevački </a:t>
            </a:r>
            <a:r>
              <a:rPr lang="vi-VN" dirty="0" smtClean="0">
                <a:hlinkClick r:id="rId3"/>
              </a:rPr>
              <a:t>samostan</a:t>
            </a:r>
            <a:r>
              <a:rPr lang="hr-HR" dirty="0" smtClean="0">
                <a:hlinkClick r:id="rId3"/>
              </a:rPr>
              <a:t> </a:t>
            </a:r>
            <a:r>
              <a:rPr lang="vi-VN" dirty="0" smtClean="0"/>
              <a:t>s </a:t>
            </a:r>
            <a:r>
              <a:rPr lang="vi-VN" dirty="0"/>
              <a:t>crkvom Svetih Filipa i Jakova</a:t>
            </a:r>
          </a:p>
          <a:p>
            <a:r>
              <a:rPr lang="vi-VN" dirty="0" smtClean="0">
                <a:hlinkClick r:id="rId4"/>
              </a:rPr>
              <a:t>mauzolej </a:t>
            </a:r>
            <a:r>
              <a:rPr lang="vi-VN" dirty="0">
                <a:hlinkClick r:id="rId4"/>
              </a:rPr>
              <a:t>obitelji Paunović</a:t>
            </a:r>
            <a:endParaRPr lang="vi-VN" dirty="0"/>
          </a:p>
          <a:p>
            <a:r>
              <a:rPr lang="vi-VN" dirty="0">
                <a:hlinkClick r:id="rId5"/>
              </a:rPr>
              <a:t>palača Srijemske </a:t>
            </a:r>
            <a:r>
              <a:rPr lang="vi-VN" dirty="0" smtClean="0">
                <a:hlinkClick r:id="rId5"/>
              </a:rPr>
              <a:t>županij</a:t>
            </a:r>
            <a:r>
              <a:rPr lang="hr-HR" dirty="0" smtClean="0">
                <a:hlinkClick r:id="rId5"/>
              </a:rPr>
              <a:t>e</a:t>
            </a:r>
            <a:endParaRPr lang="vi-VN" dirty="0"/>
          </a:p>
          <a:p>
            <a:r>
              <a:rPr lang="vi-VN" dirty="0">
                <a:hlinkClick r:id="rId6"/>
              </a:rPr>
              <a:t>Hram Svetog Nikole </a:t>
            </a:r>
            <a:r>
              <a:rPr lang="vi-VN" dirty="0"/>
              <a:t>u Vukovaru</a:t>
            </a:r>
          </a:p>
          <a:p>
            <a:r>
              <a:rPr lang="vi-VN" dirty="0">
                <a:hlinkClick r:id="rId7"/>
              </a:rPr>
              <a:t>zgrada Hrvatskog doma</a:t>
            </a:r>
            <a:endParaRPr lang="vi-VN" dirty="0"/>
          </a:p>
          <a:p>
            <a:r>
              <a:rPr lang="vi-VN" dirty="0"/>
              <a:t>pravoslavna crkva Svete Petke na Dobroj vodi</a:t>
            </a:r>
          </a:p>
          <a:p>
            <a:r>
              <a:rPr lang="vi-VN" dirty="0">
                <a:hlinkClick r:id="rId8"/>
              </a:rPr>
              <a:t>Dom Ratnika</a:t>
            </a:r>
            <a:r>
              <a:rPr lang="vi-VN" dirty="0"/>
              <a:t> i spomenik 'Otac i sin' (u izgradnji</a:t>
            </a:r>
            <a:r>
              <a:rPr lang="vi-VN" dirty="0" smtClean="0"/>
              <a:t>)</a:t>
            </a:r>
            <a:endParaRPr lang="vi-VN" dirty="0"/>
          </a:p>
          <a:p>
            <a:pPr>
              <a:buNone/>
            </a:pPr>
            <a:endParaRPr lang="vi-VN" dirty="0"/>
          </a:p>
          <a:p>
            <a:endParaRPr lang="hr-HR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itchFamily="82" charset="0"/>
              </a:rPr>
              <a:t>Vučedolska golubica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b="1" dirty="0"/>
              <a:t>Vučedolska golubica</a:t>
            </a:r>
            <a:r>
              <a:rPr lang="hr-HR" sz="2800" dirty="0"/>
              <a:t> je najpoznatija keramička posuda s </a:t>
            </a:r>
            <a:r>
              <a:rPr lang="hr-HR" sz="2800" dirty="0" smtClean="0"/>
              <a:t>arheoloških</a:t>
            </a:r>
            <a:r>
              <a:rPr lang="hr-HR" sz="2800" dirty="0"/>
              <a:t> iskopina </a:t>
            </a:r>
            <a:endParaRPr lang="hr-HR" sz="2800" dirty="0" smtClean="0"/>
          </a:p>
          <a:p>
            <a:r>
              <a:rPr lang="hr-HR" sz="2800" dirty="0" smtClean="0"/>
              <a:t>u </a:t>
            </a:r>
            <a:r>
              <a:rPr lang="hr-HR" sz="2800" dirty="0"/>
              <a:t>obliku golubice, postala je jedan od </a:t>
            </a:r>
            <a:r>
              <a:rPr lang="hr-HR" sz="2800" dirty="0" err="1"/>
              <a:t>najprepoznatljivijih</a:t>
            </a:r>
            <a:r>
              <a:rPr lang="hr-HR" sz="2800" dirty="0"/>
              <a:t> simbola grada </a:t>
            </a:r>
            <a:r>
              <a:rPr lang="hr-HR" sz="2800" dirty="0" smtClean="0"/>
              <a:t>Vukovara</a:t>
            </a:r>
          </a:p>
          <a:p>
            <a:r>
              <a:rPr lang="hr-HR" sz="2800" dirty="0" smtClean="0"/>
              <a:t>Nalazi se u Vučedolu                                 </a:t>
            </a:r>
          </a:p>
          <a:p>
            <a:pPr>
              <a:buNone/>
            </a:pPr>
            <a:r>
              <a:rPr lang="hr-HR" sz="2800" dirty="0" smtClean="0"/>
              <a:t>     (nedaleko Vukovara)</a:t>
            </a:r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                                                                        </a:t>
            </a:r>
            <a:r>
              <a:rPr lang="hr-HR" sz="2800" dirty="0" smtClean="0">
                <a:sym typeface="Wingdings" pitchFamily="2" charset="2"/>
              </a:rPr>
              <a:t></a:t>
            </a:r>
            <a:r>
              <a:rPr lang="hr-HR" sz="2800" dirty="0" smtClean="0"/>
              <a:t> </a:t>
            </a:r>
            <a:r>
              <a:rPr lang="hr-HR" sz="2800" dirty="0" smtClean="0">
                <a:sym typeface="Wingdings" pitchFamily="2" charset="2"/>
              </a:rPr>
              <a:t> Vučedolska</a:t>
            </a:r>
          </a:p>
          <a:p>
            <a:pPr>
              <a:buNone/>
            </a:pPr>
            <a:r>
              <a:rPr lang="hr-HR" sz="2800" dirty="0" smtClean="0">
                <a:sym typeface="Wingdings" pitchFamily="2" charset="2"/>
              </a:rPr>
              <a:t>                                                                           golubica      </a:t>
            </a:r>
            <a:endParaRPr lang="hr-HR" sz="2800" dirty="0"/>
          </a:p>
        </p:txBody>
      </p:sp>
      <p:pic>
        <p:nvPicPr>
          <p:cNvPr id="4" name="Slika 3" descr="200px-ZGvucdov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3573016"/>
            <a:ext cx="1944216" cy="2574286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3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6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0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Algerian" pitchFamily="82" charset="0"/>
              </a:rPr>
              <a:t>Današnji problemi Vukovara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Danas se Vukovar oporavlja od rata, mnoge su kuće i spomenici obnovljeni, ali trebati će dosta vremena da Vukovar opet postane onaj stari- Vukovar prije rata!</a:t>
            </a:r>
          </a:p>
          <a:p>
            <a:endParaRPr lang="hr-HR" dirty="0" smtClean="0"/>
          </a:p>
          <a:p>
            <a:endParaRPr lang="hr-HR" dirty="0" smtClean="0"/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               </a:t>
            </a:r>
          </a:p>
          <a:p>
            <a:pPr>
              <a:buNone/>
            </a:pPr>
            <a:r>
              <a:rPr lang="hr-HR" sz="1500" dirty="0" smtClean="0"/>
              <a:t>Ana </a:t>
            </a:r>
            <a:r>
              <a:rPr lang="hr-HR" sz="1500" dirty="0" err="1" smtClean="0"/>
              <a:t>Dananić</a:t>
            </a:r>
            <a:r>
              <a:rPr lang="hr-HR" sz="1500" dirty="0" smtClean="0"/>
              <a:t>, </a:t>
            </a:r>
            <a:r>
              <a:rPr lang="hr-HR" sz="1500" dirty="0" smtClean="0"/>
              <a:t>8.a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</p:txBody>
      </p:sp>
      <p:pic>
        <p:nvPicPr>
          <p:cNvPr id="4" name="Slika 3" descr="vukovar-svijece320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76056" y="3429000"/>
            <a:ext cx="3744416" cy="2952328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Akcijski gumb: Početak 4">
            <a:hlinkClick r:id="" action="ppaction://hlinkshowjump?jump=firstslide" highlightClick="1"/>
          </p:cNvPr>
          <p:cNvSpPr/>
          <p:nvPr/>
        </p:nvSpPr>
        <p:spPr>
          <a:xfrm>
            <a:off x="539552" y="5877272"/>
            <a:ext cx="1080120" cy="792088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5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Algerian" pitchFamily="82" charset="0"/>
              </a:rPr>
              <a:t>Vukovarski vodotoranj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vi-VN" sz="2800" b="1" dirty="0" smtClean="0"/>
              <a:t>Vukovarski vodotoranj</a:t>
            </a:r>
            <a:r>
              <a:rPr lang="vi-VN" sz="2800" dirty="0" smtClean="0"/>
              <a:t> je građevina u Vukovaru</a:t>
            </a:r>
            <a:endParaRPr lang="hr-HR" sz="2800" dirty="0" smtClean="0"/>
          </a:p>
          <a:p>
            <a:r>
              <a:rPr lang="hr-HR" sz="2800" dirty="0" smtClean="0"/>
              <a:t>On je simbol stradanja i otpora grada</a:t>
            </a:r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                    Vukovarski vodotoranj </a:t>
            </a:r>
            <a:r>
              <a:rPr lang="hr-HR" sz="2800" dirty="0" smtClean="0">
                <a:sym typeface="Wingdings" pitchFamily="2" charset="2"/>
              </a:rPr>
              <a:t></a:t>
            </a:r>
            <a:r>
              <a:rPr lang="hr-HR" sz="2800" dirty="0" smtClean="0"/>
              <a:t> </a:t>
            </a:r>
          </a:p>
        </p:txBody>
      </p:sp>
      <p:pic>
        <p:nvPicPr>
          <p:cNvPr id="8" name="Slika 7" descr="0000551921_l_0_85nl6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3068960"/>
            <a:ext cx="3096407" cy="3597960"/>
          </a:xfrm>
          <a:prstGeom prst="rect">
            <a:avLst/>
          </a:prstGeom>
          <a:effectLst>
            <a:softEdge rad="1270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5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5" presetClass="exit" presetSubtype="1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checkerboard(across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.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2800" dirty="0"/>
              <a:t>Vukovar se smjestio u sjeveroistočnom dijelu Republike </a:t>
            </a:r>
            <a:r>
              <a:rPr lang="hr-HR" sz="2800" dirty="0" smtClean="0"/>
              <a:t>Hrvatske</a:t>
            </a:r>
          </a:p>
          <a:p>
            <a:endParaRPr lang="hr-HR" sz="2800" dirty="0" smtClean="0"/>
          </a:p>
          <a:p>
            <a:endParaRPr lang="hr-HR" dirty="0"/>
          </a:p>
        </p:txBody>
      </p:sp>
      <p:pic>
        <p:nvPicPr>
          <p:cNvPr id="5" name="Slika 4" descr="Croatia_location_map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2636912"/>
            <a:ext cx="3671304" cy="3475033"/>
          </a:xfrm>
          <a:prstGeom prst="rect">
            <a:avLst/>
          </a:prstGeom>
        </p:spPr>
      </p:pic>
      <p:sp>
        <p:nvSpPr>
          <p:cNvPr id="8" name="Strelica ulijevo 7"/>
          <p:cNvSpPr/>
          <p:nvPr/>
        </p:nvSpPr>
        <p:spPr>
          <a:xfrm>
            <a:off x="6948264" y="3645024"/>
            <a:ext cx="864096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Elipsa 8"/>
          <p:cNvSpPr/>
          <p:nvPr/>
        </p:nvSpPr>
        <p:spPr>
          <a:xfrm flipH="1">
            <a:off x="6732239" y="3717032"/>
            <a:ext cx="72008" cy="457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10" name="Pravokutnik 9"/>
          <p:cNvSpPr/>
          <p:nvPr/>
        </p:nvSpPr>
        <p:spPr>
          <a:xfrm>
            <a:off x="1619672" y="332656"/>
            <a:ext cx="5714321" cy="93610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Zemljopisni položaj</a:t>
            </a:r>
            <a:endParaRPr lang="hr-H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hr-HR" dirty="0" smtClean="0"/>
              <a:t>	</a:t>
            </a:r>
            <a:r>
              <a:rPr lang="hr-HR" dirty="0" smtClean="0">
                <a:latin typeface="Algerian" pitchFamily="82" charset="0"/>
              </a:rPr>
              <a:t>Stanovništvo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i="1" dirty="0"/>
              <a:t>Grad Vukovar, prema popisu 2001. godine, ima 31.670 stanovnika, te je drugi grad po veličini u </a:t>
            </a:r>
            <a:r>
              <a:rPr lang="hr-HR" sz="2800" i="1" dirty="0" smtClean="0"/>
              <a:t>županiji</a:t>
            </a:r>
          </a:p>
          <a:p>
            <a:r>
              <a:rPr lang="vi-VN" sz="2800" i="1" dirty="0"/>
              <a:t>Prema narodnosti, većina stanovnika su Hrvati (57.5%), slijede ih Srbi (32.9%), Rusini (1.8%), te Mađari (1.2</a:t>
            </a:r>
            <a:r>
              <a:rPr lang="vi-VN" sz="2800" i="1" dirty="0" smtClean="0"/>
              <a:t>%)… </a:t>
            </a:r>
            <a:r>
              <a:rPr lang="vi-VN" i="1" dirty="0" smtClean="0"/>
              <a:t/>
            </a:r>
            <a:br>
              <a:rPr lang="vi-VN" i="1" dirty="0" smtClean="0"/>
            </a:br>
            <a:endParaRPr lang="hr-HR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b="1" dirty="0">
                <a:latin typeface="Algerian" pitchFamily="82" charset="0"/>
              </a:rPr>
              <a:t>Turska vladavina - </a:t>
            </a:r>
            <a:r>
              <a:rPr lang="sv-SE" b="1" dirty="0" smtClean="0">
                <a:latin typeface="Algerian" pitchFamily="82" charset="0"/>
              </a:rPr>
              <a:t>16.</a:t>
            </a:r>
            <a:r>
              <a:rPr lang="hr-HR" b="1" dirty="0" smtClean="0">
                <a:latin typeface="Algerian" pitchFamily="82" charset="0"/>
              </a:rPr>
              <a:t> </a:t>
            </a:r>
            <a:r>
              <a:rPr lang="sv-SE" b="1" dirty="0" smtClean="0">
                <a:latin typeface="Algerian" pitchFamily="82" charset="0"/>
              </a:rPr>
              <a:t>i</a:t>
            </a:r>
            <a:r>
              <a:rPr lang="sv-SE" b="1" dirty="0">
                <a:latin typeface="Algerian" pitchFamily="82" charset="0"/>
              </a:rPr>
              <a:t> </a:t>
            </a:r>
            <a:r>
              <a:rPr lang="hr-HR" b="1" dirty="0" smtClean="0">
                <a:latin typeface="Algerian" pitchFamily="82" charset="0"/>
              </a:rPr>
              <a:t>17.stoljeće</a:t>
            </a:r>
            <a:r>
              <a:rPr lang="sv-SE" b="1" dirty="0"/>
              <a:t/>
            </a:r>
            <a:br>
              <a:rPr lang="sv-SE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Sto </a:t>
            </a:r>
            <a:r>
              <a:rPr lang="hr-HR" sz="2800" dirty="0"/>
              <a:t>pedeset godina turske vladavine donijele su vukovarskom kraju velike promjene. Turci su na svom pohodu 1526. godine, pod vodstvom sultana Sulejmana Veličanstvenog zauzeli sve utvrde uz Dunav, pa tako i Ilok i </a:t>
            </a:r>
            <a:r>
              <a:rPr lang="hr-HR" sz="2800" dirty="0" smtClean="0"/>
              <a:t>Vukovar</a:t>
            </a:r>
          </a:p>
          <a:p>
            <a:endParaRPr lang="hr-HR" sz="2800" dirty="0" smtClean="0"/>
          </a:p>
          <a:p>
            <a:endParaRPr lang="hr-HR" sz="2800" dirty="0" smtClean="0"/>
          </a:p>
          <a:p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                  turska vojska--&gt;</a:t>
            </a:r>
            <a:endParaRPr lang="hr-HR" sz="2800" dirty="0"/>
          </a:p>
        </p:txBody>
      </p:sp>
      <p:pic>
        <p:nvPicPr>
          <p:cNvPr id="4" name="Slika 3" descr="turci_ilustracija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3861048"/>
            <a:ext cx="3848703" cy="223224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Algerian" pitchFamily="82" charset="0"/>
              </a:rPr>
              <a:t>Promet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Od 1840. godine Vukovar je uključen u stalni parobrodarski promet na </a:t>
            </a:r>
            <a:r>
              <a:rPr lang="hr-HR" sz="2800" b="1" dirty="0"/>
              <a:t>Dunavu</a:t>
            </a:r>
            <a:r>
              <a:rPr lang="hr-HR" sz="2800" dirty="0"/>
              <a:t>. Od 1878. godine priključen je na željeznički promet. Vukovarska luka je najveća pretovarna luka u hrvatskim </a:t>
            </a:r>
            <a:r>
              <a:rPr lang="hr-HR" sz="2800" dirty="0" smtClean="0"/>
              <a:t>krajevima</a:t>
            </a:r>
          </a:p>
          <a:p>
            <a:endParaRPr lang="hr-HR" sz="2800" dirty="0" smtClean="0"/>
          </a:p>
          <a:p>
            <a:endParaRPr lang="hr-HR" sz="2800" dirty="0" smtClean="0"/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                                             </a:t>
            </a:r>
            <a:r>
              <a:rPr lang="hr-HR" sz="2800" dirty="0" smtClean="0">
                <a:sym typeface="Wingdings" pitchFamily="2" charset="2"/>
              </a:rPr>
              <a:t> Vukovarska luka</a:t>
            </a:r>
            <a:endParaRPr lang="hr-HR" sz="2800" dirty="0" smtClean="0"/>
          </a:p>
        </p:txBody>
      </p:sp>
      <p:pic>
        <p:nvPicPr>
          <p:cNvPr id="4" name="Slika 3" descr="220px-Stara_slik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3429000"/>
            <a:ext cx="3312368" cy="259228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hr-HR" b="1" dirty="0" smtClean="0">
                <a:latin typeface="Algerian" pitchFamily="82" charset="0"/>
              </a:rPr>
              <a:t>Razvoj </a:t>
            </a:r>
            <a:r>
              <a:rPr lang="hr-HR" b="1" dirty="0">
                <a:latin typeface="Algerian" pitchFamily="82" charset="0"/>
              </a:rPr>
              <a:t>znanosti i kulture</a:t>
            </a:r>
            <a:r>
              <a:rPr lang="hr-HR" b="1" dirty="0"/>
              <a:t/>
            </a:r>
            <a:br>
              <a:rPr lang="hr-HR" b="1" dirty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U skladu sa svojim položajem u gospodarskom </a:t>
            </a:r>
            <a:r>
              <a:rPr lang="hr-HR" sz="2800" dirty="0" smtClean="0"/>
              <a:t>pogledu </a:t>
            </a:r>
            <a:r>
              <a:rPr lang="hr-HR" sz="2800" dirty="0"/>
              <a:t>Vukovar se razvio u prosvjetno, kulturno i zdravstveno središte. </a:t>
            </a:r>
            <a:endParaRPr lang="hr-HR" sz="2800" dirty="0" smtClean="0"/>
          </a:p>
          <a:p>
            <a:r>
              <a:rPr lang="hr-HR" sz="2800" dirty="0" smtClean="0"/>
              <a:t>U </a:t>
            </a:r>
            <a:r>
              <a:rPr lang="hr-HR" sz="2800" dirty="0"/>
              <a:t>Vukovaru se u 18. i 19. stoljeću živjelo na europski način</a:t>
            </a:r>
            <a:r>
              <a:rPr lang="hr-HR" sz="2800" dirty="0" smtClean="0"/>
              <a:t>.</a:t>
            </a:r>
          </a:p>
          <a:p>
            <a:r>
              <a:rPr lang="hr-HR" sz="2800" dirty="0"/>
              <a:t>U Vukovaru je osnovana tiskara 1867. godine i izdavala je prve vukovarske novine na njemačkom jeziku </a:t>
            </a:r>
            <a:r>
              <a:rPr lang="hr-HR" sz="2800" dirty="0" smtClean="0"/>
              <a:t>"</a:t>
            </a:r>
            <a:r>
              <a:rPr lang="hr-HR" sz="2800" dirty="0" err="1" smtClean="0"/>
              <a:t>Der</a:t>
            </a:r>
            <a:r>
              <a:rPr lang="hr-HR" sz="2800" dirty="0" smtClean="0"/>
              <a:t> </a:t>
            </a:r>
            <a:r>
              <a:rPr lang="hr-HR" sz="2800" dirty="0" err="1" smtClean="0"/>
              <a:t>Syrmier</a:t>
            </a:r>
            <a:r>
              <a:rPr lang="hr-HR" sz="2800" dirty="0" smtClean="0"/>
              <a:t> </a:t>
            </a:r>
            <a:r>
              <a:rPr lang="hr-HR" sz="2800" dirty="0" err="1"/>
              <a:t>Bote</a:t>
            </a:r>
            <a:r>
              <a:rPr lang="hr-HR" sz="2800" dirty="0"/>
              <a:t>".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latin typeface="Algerian" pitchFamily="82" charset="0"/>
              </a:rPr>
              <a:t>Vukovar u Domovinskom ratu </a:t>
            </a:r>
            <a:endParaRPr lang="hr-HR" dirty="0">
              <a:latin typeface="Algerian" pitchFamily="82" charset="0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800" dirty="0"/>
              <a:t>Osamostaljenjem Hrvatske 1991. godine došlo je do otvorene agresije Srbije na Vukovar i Hrvatsku. Nakon što je većina srpskog stanovništva </a:t>
            </a:r>
            <a:r>
              <a:rPr lang="hr-HR" sz="2800" dirty="0" smtClean="0"/>
              <a:t>pobjegla </a:t>
            </a:r>
            <a:r>
              <a:rPr lang="hr-HR" sz="2800" dirty="0"/>
              <a:t>iz grada, počela je bitka za </a:t>
            </a:r>
            <a:r>
              <a:rPr lang="hr-HR" sz="2800" dirty="0" smtClean="0"/>
              <a:t>Vukovar, u </a:t>
            </a:r>
            <a:r>
              <a:rPr lang="hr-HR" sz="2800" dirty="0"/>
              <a:t>kojoj su hrvatske snage branile grad protiv vojske </a:t>
            </a:r>
            <a:r>
              <a:rPr lang="hr-HR" sz="2800" dirty="0" smtClean="0"/>
              <a:t>JNA. </a:t>
            </a:r>
            <a:r>
              <a:rPr lang="hr-HR" sz="2800" dirty="0"/>
              <a:t>Srpsko je granatiranje sravnilo grad sa zemljom. Nakon tri mjeseca ogorčenih borba, Vukovar je 18. studenog 1991. godine pao u srpske ruke.</a:t>
            </a:r>
          </a:p>
        </p:txBody>
      </p:sp>
      <p:sp>
        <p:nvSpPr>
          <p:cNvPr id="4" name="Nasmiješeno lice 3"/>
          <p:cNvSpPr/>
          <p:nvPr/>
        </p:nvSpPr>
        <p:spPr>
          <a:xfrm>
            <a:off x="7092280" y="5229200"/>
            <a:ext cx="1440160" cy="1296144"/>
          </a:xfrm>
          <a:prstGeom prst="smileyFace">
            <a:avLst>
              <a:gd name="adj" fmla="val -166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Algerian" pitchFamily="82" charset="0"/>
              </a:rPr>
              <a:t>Slike Vukovara poslije rata</a:t>
            </a:r>
            <a:endParaRPr lang="hr-HR" dirty="0">
              <a:latin typeface="Algerian" pitchFamily="82" charset="0"/>
            </a:endParaRPr>
          </a:p>
        </p:txBody>
      </p:sp>
      <p:pic>
        <p:nvPicPr>
          <p:cNvPr id="4" name="Rezervirano mjesto sadržaja 3" descr="Vukova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49734">
            <a:off x="265647" y="1356991"/>
            <a:ext cx="4507656" cy="2537299"/>
          </a:xfrm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</p:pic>
      <p:pic>
        <p:nvPicPr>
          <p:cNvPr id="5" name="Slika 4" descr="image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1244702">
            <a:off x="5141148" y="1585986"/>
            <a:ext cx="2673604" cy="1779162"/>
          </a:xfrm>
          <a:prstGeom prst="rect">
            <a:avLst/>
          </a:prstGeom>
          <a:scene3d>
            <a:camera prst="perspectiveLeft"/>
            <a:lightRig rig="threePt" dir="t"/>
          </a:scene3d>
        </p:spPr>
      </p:pic>
      <p:pic>
        <p:nvPicPr>
          <p:cNvPr id="6" name="Slika 5" descr="250px-Vukovar_rui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859772">
            <a:off x="731421" y="4259742"/>
            <a:ext cx="2880320" cy="1912532"/>
          </a:xfrm>
          <a:prstGeom prst="rect">
            <a:avLst/>
          </a:prstGeom>
          <a:scene3d>
            <a:camera prst="perspectiveFront"/>
            <a:lightRig rig="threePt" dir="t"/>
          </a:scene3d>
        </p:spPr>
      </p:pic>
      <p:pic>
        <p:nvPicPr>
          <p:cNvPr id="7" name="Slika 6" descr="article_big_1289941314VUKOVAR_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67944" y="3933056"/>
            <a:ext cx="4041687" cy="2117074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143</Words>
  <Application>Microsoft Office PowerPoint</Application>
  <PresentationFormat>Prikaz na zaslonu (4:3)</PresentationFormat>
  <Paragraphs>77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Office tema</vt:lpstr>
      <vt:lpstr>Vukovar</vt:lpstr>
      <vt:lpstr>Vukovarski vodotoranj</vt:lpstr>
      <vt:lpstr>.</vt:lpstr>
      <vt:lpstr> Stanovništvo</vt:lpstr>
      <vt:lpstr>Turska vladavina - 16. i 17.stoljeće </vt:lpstr>
      <vt:lpstr>Promet </vt:lpstr>
      <vt:lpstr> Razvoj znanosti i kulture </vt:lpstr>
      <vt:lpstr>Vukovar u Domovinskom ratu </vt:lpstr>
      <vt:lpstr>Slike Vukovara poslije rata</vt:lpstr>
      <vt:lpstr>Gospodarstvo</vt:lpstr>
      <vt:lpstr>Spomenici i znamenitosti</vt:lpstr>
      <vt:lpstr>Vučedolska golubica</vt:lpstr>
      <vt:lpstr>Današnji problemi Vukovara</vt:lpstr>
    </vt:vector>
  </TitlesOfParts>
  <Company>MZOS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Vukovar</dc:title>
  <dc:creator>Učenik</dc:creator>
  <cp:lastModifiedBy>Korisnik</cp:lastModifiedBy>
  <cp:revision>20</cp:revision>
  <dcterms:created xsi:type="dcterms:W3CDTF">2013-11-06T13:14:26Z</dcterms:created>
  <dcterms:modified xsi:type="dcterms:W3CDTF">2013-11-25T09:52:29Z</dcterms:modified>
</cp:coreProperties>
</file>