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83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avoku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avoku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Jednakokračni troku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Jednakokračni troku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Jednakokračni troku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7D96E9-5559-4760-AFE0-D3AAAD60B34D}" type="datetimeFigureOut">
              <a:rPr lang="sr-Latn-CS" smtClean="0"/>
              <a:pPr/>
              <a:t>23.6.2016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63312F-20F5-4A1A-805F-D35BA5B5FDE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avni povez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avni povez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Jednakokračni troku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DJELATNOST I KORELACIJA  KNJIŽNICE I    NASTAVE U ŠKOLSKOJ GODINI 2015./16.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dirty="0" smtClean="0"/>
              <a:t>Početkom rujna ove školske godine učenici 1.a i 1.c posjetili su školsku knjižnicu kao prostor u kojem su smještene knjige, časopisi i AV građa. Postoji dječji i omladinski fond – lektira koju posuđuju učenici te stručni fond za nastavnike. Učenici su upoznali lektiru za 1.razred: </a:t>
            </a:r>
            <a:r>
              <a:rPr lang="hr-HR" dirty="0" err="1" smtClean="0"/>
              <a:t>Grimove</a:t>
            </a:r>
            <a:r>
              <a:rPr lang="hr-HR" dirty="0" smtClean="0"/>
              <a:t> bajke, Tri medvjeda i gitara, Male priče o velikim slovima, </a:t>
            </a:r>
            <a:r>
              <a:rPr lang="hr-HR" dirty="0" err="1" smtClean="0"/>
              <a:t>Slikopriče</a:t>
            </a:r>
            <a:r>
              <a:rPr lang="hr-HR" dirty="0" smtClean="0"/>
              <a:t>, Kako sanjaju stvari, </a:t>
            </a:r>
            <a:r>
              <a:rPr lang="hr-HR" dirty="0" err="1" smtClean="0"/>
              <a:t>Hrabrica</a:t>
            </a:r>
            <a:r>
              <a:rPr lang="hr-HR" dirty="0" smtClean="0"/>
              <a:t>, A zašto ne bi, Dome, slatki dome,  Pale sam na svijetu i Plesna haljina žutog maslačka.                       </a:t>
            </a:r>
            <a:endParaRPr lang="hr-HR" dirty="0"/>
          </a:p>
        </p:txBody>
      </p:sp>
    </p:spTree>
  </p:cSld>
  <p:clrMapOvr>
    <a:masterClrMapping/>
  </p:clrMapOvr>
  <p:transition advTm="70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PREZENTACIJA LEKTIRE ZA 3.RAZRED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hr-HR" dirty="0" smtClean="0"/>
              <a:t>Sredinom rujna održana je prezentacije lektire za 3.a u prostoru knjižnice. Tijekom sata učenici su informirani o lektiri i iznosili svoje dojmove o knjigama koje su već pročitali. Književna tema sata bila su djela: “Čudnovate zgode šegrta Hlapića”Ivane </a:t>
            </a:r>
          </a:p>
          <a:p>
            <a:pPr algn="just"/>
            <a:r>
              <a:rPr lang="hr-HR" dirty="0" smtClean="0"/>
              <a:t>Brlić-Mažuranić, </a:t>
            </a:r>
            <a:r>
              <a:rPr lang="hr-HR" dirty="0" err="1" smtClean="0"/>
              <a:t>Ezopove</a:t>
            </a:r>
            <a:r>
              <a:rPr lang="hr-HR" dirty="0" smtClean="0"/>
              <a:t> basne, “Šestinski kišobran” Nade </a:t>
            </a:r>
            <a:r>
              <a:rPr lang="hr-HR" dirty="0" err="1" smtClean="0"/>
              <a:t>Iveljić</a:t>
            </a:r>
            <a:r>
              <a:rPr lang="hr-HR" dirty="0" smtClean="0"/>
              <a:t>, </a:t>
            </a:r>
            <a:r>
              <a:rPr lang="hr-HR" dirty="0" err="1" smtClean="0"/>
              <a:t>Nazorov</a:t>
            </a:r>
            <a:r>
              <a:rPr lang="hr-HR" dirty="0" smtClean="0"/>
              <a:t> “Bijeli jelen”, “</a:t>
            </a:r>
            <a:r>
              <a:rPr lang="hr-HR" dirty="0" err="1" smtClean="0"/>
              <a:t>Propovijest</a:t>
            </a:r>
            <a:r>
              <a:rPr lang="hr-HR" dirty="0" smtClean="0"/>
              <a:t> o </a:t>
            </a:r>
            <a:r>
              <a:rPr lang="hr-HR" dirty="0" err="1" smtClean="0"/>
              <a:t>dr</a:t>
            </a:r>
            <a:r>
              <a:rPr lang="hr-HR" dirty="0" smtClean="0"/>
              <a:t>. </a:t>
            </a:r>
            <a:r>
              <a:rPr lang="hr-HR" dirty="0" err="1" smtClean="0"/>
              <a:t>Dolittleu</a:t>
            </a:r>
            <a:r>
              <a:rPr lang="hr-HR" dirty="0" smtClean="0"/>
              <a:t>” H </a:t>
            </a:r>
            <a:r>
              <a:rPr lang="hr-HR" dirty="0" err="1" smtClean="0"/>
              <a:t>Loftinga</a:t>
            </a:r>
            <a:r>
              <a:rPr lang="hr-HR" dirty="0" smtClean="0"/>
              <a:t>, </a:t>
            </a:r>
            <a:r>
              <a:rPr lang="hr-HR" dirty="0" err="1" smtClean="0"/>
              <a:t>Prosenjakov</a:t>
            </a:r>
            <a:r>
              <a:rPr lang="hr-HR" dirty="0" smtClean="0"/>
              <a:t> “Sijač sreće”, “Miševi i mačke” Luke Paljetka, </a:t>
            </a:r>
            <a:r>
              <a:rPr lang="hr-HR" dirty="0" err="1" smtClean="0"/>
              <a:t>Horvatićev</a:t>
            </a:r>
            <a:r>
              <a:rPr lang="hr-HR" dirty="0" smtClean="0"/>
              <a:t> “Grički top”, “Čarobnjak iz </a:t>
            </a:r>
            <a:r>
              <a:rPr lang="hr-HR" dirty="0" err="1" smtClean="0"/>
              <a:t>Oza</a:t>
            </a:r>
            <a:r>
              <a:rPr lang="hr-HR" dirty="0" smtClean="0"/>
              <a:t>” </a:t>
            </a:r>
            <a:r>
              <a:rPr lang="hr-HR" dirty="0" err="1" smtClean="0"/>
              <a:t>L.Bauma</a:t>
            </a:r>
            <a:r>
              <a:rPr lang="hr-HR" dirty="0" smtClean="0"/>
              <a:t>  i “Petar Pan” J.M.Barrija. Najzanimljivije su im bile pustolovine “Čarobnjaka iz </a:t>
            </a:r>
            <a:r>
              <a:rPr lang="hr-HR" dirty="0" err="1" smtClean="0"/>
              <a:t>Oza</a:t>
            </a:r>
            <a:r>
              <a:rPr lang="hr-HR" dirty="0" smtClean="0"/>
              <a:t>” te zgode Hlapića i </a:t>
            </a:r>
            <a:r>
              <a:rPr lang="hr-HR" dirty="0" err="1" smtClean="0"/>
              <a:t>Gite</a:t>
            </a:r>
            <a:r>
              <a:rPr lang="hr-HR" dirty="0" smtClean="0"/>
              <a:t> u “Šegrtu Hlapiću” .</a:t>
            </a:r>
            <a:endParaRPr lang="hr-HR" dirty="0"/>
          </a:p>
        </p:txBody>
      </p:sp>
    </p:spTree>
  </p:cSld>
  <p:clrMapOvr>
    <a:masterClrMapping/>
  </p:clrMapOvr>
  <p:transition advTm="43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SAT LEKTIRE U 3.B</a:t>
            </a:r>
            <a:br>
              <a:rPr lang="hr-HR" dirty="0" smtClean="0"/>
            </a:br>
            <a:r>
              <a:rPr lang="hr-HR" dirty="0" err="1" smtClean="0"/>
              <a:t>L.PALJETAK</a:t>
            </a:r>
            <a:r>
              <a:rPr lang="hr-HR" dirty="0" smtClean="0"/>
              <a:t> “MIŠEVI I MAČKE NAGLAVAČKE”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hr-HR" dirty="0" smtClean="0"/>
              <a:t>U travnju održan je sat lektire u 3.b o pjesničkoj zbirci Luke Paljetka “Miševi i mačke naglavačke”.</a:t>
            </a:r>
          </a:p>
          <a:p>
            <a:pPr algn="just"/>
            <a:r>
              <a:rPr lang="hr-HR" dirty="0" smtClean="0"/>
              <a:t>Na početku sata učenici su informirani o školovanju i književnom radu Luke Paljetka. Upoznali su ga kao dječjeg pisca, učitelja, redatelja i dramaturga u Kazalištu lutaka te književnog prevoditelja. </a:t>
            </a:r>
          </a:p>
          <a:p>
            <a:pPr algn="just"/>
            <a:r>
              <a:rPr lang="hr-HR" dirty="0" err="1" smtClean="0"/>
              <a:t>Paljetkove</a:t>
            </a:r>
            <a:r>
              <a:rPr lang="hr-HR" dirty="0" smtClean="0"/>
              <a:t> pjesme interpretirane su u suradnji s </a:t>
            </a:r>
            <a:r>
              <a:rPr lang="hr-HR" dirty="0" err="1" smtClean="0"/>
              <a:t>učenicma</a:t>
            </a:r>
            <a:r>
              <a:rPr lang="hr-HR" dirty="0" smtClean="0"/>
              <a:t>: Mačka koja je mnogo jela, Mačka koja je mnogo pila, Mačka </a:t>
            </a:r>
            <a:r>
              <a:rPr lang="hr-HR" dirty="0" err="1" smtClean="0"/>
              <a:t>Ica</a:t>
            </a:r>
            <a:r>
              <a:rPr lang="hr-HR" dirty="0" smtClean="0"/>
              <a:t>, Umjetno disanje, Mačka i glasovir, Mačka kod zubara, Mačka kod psihijatra, Mačka koja se samo </a:t>
            </a:r>
            <a:r>
              <a:rPr lang="hr-HR" dirty="0" err="1" smtClean="0"/>
              <a:t>smijjala</a:t>
            </a:r>
            <a:r>
              <a:rPr lang="hr-HR" dirty="0" smtClean="0"/>
              <a:t>, Umišljena mačka i zamišljeni miš, Mačka-vodič i Mačka na carinarnici. </a:t>
            </a:r>
          </a:p>
          <a:p>
            <a:pPr algn="just"/>
            <a:r>
              <a:rPr lang="hr-HR" dirty="0" smtClean="0"/>
              <a:t>Učenici su zaključili de su mačka i miš personificirani jer im pjesnik pridaje ljudske osobine, istaknuli su šaljive epitete i usporedbe te igru riječi vječnih suparnika, mačke i miša. </a:t>
            </a:r>
            <a:endParaRPr lang="hr-HR" dirty="0"/>
          </a:p>
        </p:txBody>
      </p:sp>
    </p:spTree>
  </p:cSld>
  <p:clrMapOvr>
    <a:masterClrMapping/>
  </p:clrMapOvr>
  <p:transition advTm="31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ŠALJIVA ILUSTRACIJA MAČKE I MIŠA</a:t>
            </a:r>
            <a:endParaRPr lang="hr-HR" dirty="0"/>
          </a:p>
        </p:txBody>
      </p:sp>
      <p:pic>
        <p:nvPicPr>
          <p:cNvPr id="1026" name="Picture 2" descr="C:\Users\korisnik\Videos\Pictures\mačka i miš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7035" y="2805367"/>
            <a:ext cx="3128400" cy="2385861"/>
          </a:xfrm>
          <a:prstGeom prst="rect">
            <a:avLst/>
          </a:prstGeom>
          <a:noFill/>
        </p:spPr>
      </p:pic>
    </p:spTree>
  </p:cSld>
  <p:clrMapOvr>
    <a:masterClrMapping/>
  </p:clrMapOvr>
  <p:transition advTm="42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UVODNI SAT LEKTIRE ZA 4.RAZRED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dirty="0" smtClean="0"/>
              <a:t>U uvodnom satu lektire za 4.razred učenici su informirani o obveznoj i izbornoj lektiri za 4.razred: “Priče iz davnine” Ivane Brlić-</a:t>
            </a:r>
            <a:r>
              <a:rPr lang="hr-HR" dirty="0" err="1" smtClean="0"/>
              <a:t>Mažuranič</a:t>
            </a:r>
            <a:r>
              <a:rPr lang="hr-HR" dirty="0" smtClean="0"/>
              <a:t>, Lovrakovoj “Družbi Pere Kvržice”, “Emil i detektivi” </a:t>
            </a:r>
            <a:r>
              <a:rPr lang="hr-HR" dirty="0" err="1" smtClean="0"/>
              <a:t>Ericha</a:t>
            </a:r>
            <a:r>
              <a:rPr lang="hr-HR" dirty="0" smtClean="0"/>
              <a:t> </a:t>
            </a:r>
            <a:r>
              <a:rPr lang="hr-HR" dirty="0" err="1" smtClean="0"/>
              <a:t>Kastnera</a:t>
            </a:r>
            <a:r>
              <a:rPr lang="hr-HR" dirty="0" smtClean="0"/>
              <a:t>, “Heidi” </a:t>
            </a:r>
            <a:r>
              <a:rPr lang="hr-HR" dirty="0" err="1" smtClean="0"/>
              <a:t>Johanne</a:t>
            </a:r>
            <a:r>
              <a:rPr lang="hr-HR" dirty="0" smtClean="0"/>
              <a:t> </a:t>
            </a:r>
            <a:r>
              <a:rPr lang="hr-HR" dirty="0" err="1" smtClean="0"/>
              <a:t>Spyri</a:t>
            </a:r>
            <a:r>
              <a:rPr lang="hr-HR" dirty="0" smtClean="0"/>
              <a:t>, </a:t>
            </a:r>
            <a:r>
              <a:rPr lang="hr-HR" dirty="0" err="1" smtClean="0"/>
              <a:t>Pulićevom</a:t>
            </a:r>
            <a:r>
              <a:rPr lang="hr-HR" dirty="0" smtClean="0"/>
              <a:t> “Ključiću oko vrata”,  </a:t>
            </a:r>
            <a:r>
              <a:rPr lang="hr-HR" dirty="0" err="1" smtClean="0"/>
              <a:t>Saltenovom</a:t>
            </a:r>
            <a:r>
              <a:rPr lang="hr-HR" dirty="0" smtClean="0"/>
              <a:t> “Bambiju”, “Pipi Duga Čarapa” Astrid </a:t>
            </a:r>
            <a:r>
              <a:rPr lang="hr-HR" dirty="0" err="1" smtClean="0"/>
              <a:t>Lindgren</a:t>
            </a:r>
            <a:r>
              <a:rPr lang="hr-HR" dirty="0" smtClean="0"/>
              <a:t>, </a:t>
            </a:r>
            <a:r>
              <a:rPr lang="hr-HR" dirty="0" err="1" smtClean="0"/>
              <a:t>Kiplingovoj</a:t>
            </a:r>
            <a:r>
              <a:rPr lang="hr-HR" dirty="0" smtClean="0"/>
              <a:t> “Knjizi o džungli”, </a:t>
            </a:r>
            <a:r>
              <a:rPr lang="hr-HR" dirty="0" err="1" smtClean="0"/>
              <a:t>Balogovj</a:t>
            </a:r>
            <a:r>
              <a:rPr lang="hr-HR" dirty="0" smtClean="0"/>
              <a:t> “Nevidljivoj Ivi” i </a:t>
            </a:r>
            <a:r>
              <a:rPr lang="hr-HR" dirty="0" err="1" smtClean="0"/>
              <a:t>Gardaševom</a:t>
            </a:r>
            <a:r>
              <a:rPr lang="hr-HR" dirty="0" smtClean="0"/>
              <a:t> “Duhu u močvari” prema kojem je snimljen igrani film. Tu je značajan Park prirode Kopački rit u  Baranji bogat florom i faunom.</a:t>
            </a:r>
          </a:p>
        </p:txBody>
      </p:sp>
    </p:spTree>
  </p:cSld>
  <p:clrMapOvr>
    <a:masterClrMapping/>
  </p:clrMapOvr>
  <p:transition advTm="312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FILM “DUH U MOČVARI” / AV GRAĐA KNJIŽNICE ZA KORELACIJU KNJIGE I FILMA </a:t>
            </a:r>
            <a:endParaRPr lang="hr-HR" dirty="0"/>
          </a:p>
        </p:txBody>
      </p:sp>
      <p:pic>
        <p:nvPicPr>
          <p:cNvPr id="1026" name="Picture 2" descr="C:\Users\korisnik\Videos\Pictures\duh_u_mocvari_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0024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39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TISKANI I ELEKTRONIČKI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hr-HR" dirty="0" smtClean="0"/>
              <a:t>U listopadu, Mjesecu knjige, održan je sat u 5.a o tiskanim i elektroničkim </a:t>
            </a:r>
            <a:r>
              <a:rPr lang="hr-HR" dirty="0" err="1" smtClean="0"/>
              <a:t>medjiima</a:t>
            </a:r>
            <a:r>
              <a:rPr lang="hr-HR" dirty="0" smtClean="0"/>
              <a:t> da učenici razlikuju tiskovine (knjige, časopise, novine, plakate i letke) od elektroničkih medija čije se informacije prenose elektroničkim putem (radio, televizija, računalo, </a:t>
            </a:r>
            <a:r>
              <a:rPr lang="hr-HR" dirty="0" err="1" smtClean="0"/>
              <a:t>laptop</a:t>
            </a:r>
            <a:r>
              <a:rPr lang="hr-HR" dirty="0" smtClean="0"/>
              <a:t>, </a:t>
            </a:r>
            <a:r>
              <a:rPr lang="hr-HR" dirty="0" err="1" smtClean="0"/>
              <a:t>tablet</a:t>
            </a:r>
            <a:r>
              <a:rPr lang="hr-HR" dirty="0" smtClean="0"/>
              <a:t>, mobitel). </a:t>
            </a:r>
          </a:p>
          <a:p>
            <a:pPr algn="just"/>
            <a:r>
              <a:rPr lang="hr-HR" dirty="0" smtClean="0"/>
              <a:t>Učenici su upoznali periodiku (školske časopise) kao klasični tiskani medij. U časopisima – Modra lasta, Drvo znanja i Meridijani čitali su odabrane članke te o njima izlagali po skupinama iznoseći usmeno sažetak članka. Odabrali su tekstove o povijesti, zemljopisu, astronomiji, filmu, životinjama i druge teme.</a:t>
            </a:r>
            <a:endParaRPr lang="hr-HR" dirty="0"/>
          </a:p>
        </p:txBody>
      </p:sp>
    </p:spTree>
  </p:cSld>
  <p:clrMapOvr>
    <a:masterClrMapping/>
  </p:clrMapOvr>
  <p:transition advTm="468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ŠKOLSKI ČASOPISI ZA OBRAZOVNE TEME   U KNJIŽNICI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                                                         </a:t>
            </a:r>
            <a:endParaRPr lang="hr-HR" dirty="0"/>
          </a:p>
        </p:txBody>
      </p:sp>
      <p:pic>
        <p:nvPicPr>
          <p:cNvPr id="1026" name="Picture 2" descr="C:\Users\korisnik\Videos\Pictures\2016-06-21 knjige i časopisi u knjižnici\knjige i časopisi u knjižnici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181296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297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PREZENTACIJA O DOBRIŠI CESARIĆU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hr-HR" dirty="0" smtClean="0"/>
              <a:t>U listopadu je u 7.b, tijekom sata hrvatskoga jezika, održana prezentacija o životu i pjesničkom stvaralaštvu pjesnika </a:t>
            </a:r>
            <a:r>
              <a:rPr lang="hr-HR" dirty="0" err="1" smtClean="0"/>
              <a:t>Dobriše</a:t>
            </a:r>
            <a:r>
              <a:rPr lang="hr-HR" dirty="0" smtClean="0"/>
              <a:t> Cesarića. Poznat je kao autor pjesničkih zbirki: “Lirika”, “</a:t>
            </a:r>
            <a:r>
              <a:rPr lang="hr-HR" dirty="0" err="1" smtClean="0"/>
              <a:t>Spasena</a:t>
            </a:r>
            <a:r>
              <a:rPr lang="hr-HR" dirty="0" smtClean="0"/>
              <a:t> svjetla”, “Pjesme”, “Osvijetljeni put”, “Izabrani stihovi”, “Moj prijatelju” i “Slap”.</a:t>
            </a:r>
          </a:p>
          <a:p>
            <a:pPr algn="just"/>
            <a:r>
              <a:rPr lang="hr-HR" dirty="0" smtClean="0"/>
              <a:t> Kao pjesnik krajolika, svjetla, misli i predgrađa pisao je pjesme o rodnoj Slavoniji, svjetlima Zagreba u suton i ugođaju predgrađa. Značajne su mu pjesme – Slavonija, Jesenje jutro, Slap, Voćka poslije kiše, Breze na ulici, Početak proljeća, U suton, Balada iz predgrađa, Oblak i druge. 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</p:cSld>
  <p:clrMapOvr>
    <a:masterClrMapping/>
  </p:clrMapOvr>
  <p:transition advTm="265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CESARIĆ KAO PJESNIK ŽIVOTA</a:t>
            </a:r>
            <a:endParaRPr lang="hr-HR" dirty="0"/>
          </a:p>
        </p:txBody>
      </p:sp>
      <p:pic>
        <p:nvPicPr>
          <p:cNvPr id="4" name="Picture 2" descr="C:\Users\Public\Pictures\Sample Pictures\neimenovan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498306" cy="3715200"/>
          </a:xfrm>
          <a:prstGeom prst="rect">
            <a:avLst/>
          </a:prstGeom>
          <a:noFill/>
        </p:spPr>
      </p:pic>
    </p:spTree>
  </p:cSld>
  <p:clrMapOvr>
    <a:masterClrMapping/>
  </p:clrMapOvr>
  <p:transition advTm="188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LITERARNI RAD UČENICA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hr-HR" dirty="0" smtClean="0"/>
              <a:t>                 RASPJEVANA SLAVONIJA</a:t>
            </a:r>
          </a:p>
          <a:p>
            <a:endParaRPr lang="hr-HR" dirty="0" smtClean="0"/>
          </a:p>
          <a:p>
            <a:r>
              <a:rPr lang="hr-HR" dirty="0" smtClean="0"/>
              <a:t>              Prolazeći cestom uz zrelo klasje,</a:t>
            </a:r>
          </a:p>
          <a:p>
            <a:r>
              <a:rPr lang="hr-HR" dirty="0" smtClean="0"/>
              <a:t>              slušam raspjevane note slavonske.</a:t>
            </a:r>
          </a:p>
          <a:p>
            <a:r>
              <a:rPr lang="hr-HR" dirty="0" smtClean="0"/>
              <a:t>              Ulicom Požege prođe kićena svadba,</a:t>
            </a:r>
          </a:p>
          <a:p>
            <a:pPr algn="just"/>
            <a:r>
              <a:rPr lang="hr-HR" dirty="0" smtClean="0"/>
              <a:t>              Šarene se nošnje, laki kas vranca.</a:t>
            </a:r>
          </a:p>
          <a:p>
            <a:pPr algn="just"/>
            <a:r>
              <a:rPr lang="hr-HR" dirty="0" smtClean="0"/>
              <a:t>              Uđem u bakinu starinsku kuću,</a:t>
            </a:r>
          </a:p>
          <a:p>
            <a:pPr algn="just"/>
            <a:r>
              <a:rPr lang="hr-HR" dirty="0" smtClean="0"/>
              <a:t>              Osjetim miris kruha na ognjištu.</a:t>
            </a:r>
          </a:p>
          <a:p>
            <a:pPr algn="just"/>
            <a:r>
              <a:rPr lang="hr-HR" dirty="0" smtClean="0"/>
              <a:t>              Na tavanu baka za tkalačkim stanom</a:t>
            </a:r>
          </a:p>
          <a:p>
            <a:pPr algn="just"/>
            <a:r>
              <a:rPr lang="hr-HR" dirty="0" smtClean="0"/>
              <a:t>              Tka nošnju ponesena uspomenom.</a:t>
            </a:r>
          </a:p>
          <a:p>
            <a:pPr algn="just"/>
            <a:r>
              <a:rPr lang="hr-HR" dirty="0" smtClean="0"/>
              <a:t>              U pjesmi ona oživi lik Slavonke,</a:t>
            </a:r>
          </a:p>
          <a:p>
            <a:pPr algn="just"/>
            <a:r>
              <a:rPr lang="hr-HR" dirty="0" smtClean="0"/>
              <a:t>              Šarenu suknju, lake joj korake.</a:t>
            </a:r>
          </a:p>
          <a:p>
            <a:pPr algn="just"/>
            <a:r>
              <a:rPr lang="hr-HR" dirty="0" smtClean="0"/>
              <a:t>              U srcu ponesi to blago Slavonije.</a:t>
            </a:r>
          </a:p>
          <a:p>
            <a:pPr algn="just">
              <a:buNone/>
            </a:pPr>
            <a:r>
              <a:rPr lang="hr-HR" dirty="0" smtClean="0"/>
              <a:t>                                           </a:t>
            </a:r>
          </a:p>
          <a:p>
            <a:pPr algn="just"/>
            <a:r>
              <a:rPr lang="hr-HR" dirty="0" smtClean="0"/>
              <a:t>                                         Matea </a:t>
            </a:r>
            <a:r>
              <a:rPr lang="hr-HR" dirty="0" err="1" smtClean="0"/>
              <a:t>Škrinjarić</a:t>
            </a:r>
            <a:r>
              <a:rPr lang="hr-HR" dirty="0" smtClean="0"/>
              <a:t>, 8.a    </a:t>
            </a:r>
          </a:p>
          <a:p>
            <a:pPr algn="just"/>
            <a:r>
              <a:rPr lang="hr-HR" dirty="0" smtClean="0"/>
              <a:t>              </a:t>
            </a:r>
            <a:endParaRPr lang="hr-HR" dirty="0"/>
          </a:p>
        </p:txBody>
      </p:sp>
    </p:spTree>
  </p:cSld>
  <p:clrMapOvr>
    <a:masterClrMapping/>
  </p:clrMapOvr>
  <p:transition advTm="21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SLIKOVNICE ZA UČENIKE 1.RAZREDA  NA POLICI ŠKOLSKE KNJIŽNICE</a:t>
            </a:r>
            <a:endParaRPr lang="hr-HR" dirty="0"/>
          </a:p>
        </p:txBody>
      </p:sp>
      <p:pic>
        <p:nvPicPr>
          <p:cNvPr id="1026" name="Picture 2" descr="C:\Users\korisnik\Videos\Pictures\2016-06-21 knjige i časopisi u knjižnici\knjige i časopisi u knjižnici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07169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312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        ZEMLJI U PROLJEĆE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/>
              <a:t>            </a:t>
            </a:r>
          </a:p>
          <a:p>
            <a:r>
              <a:rPr lang="hr-HR" dirty="0" smtClean="0"/>
              <a:t>            O, Zemljo, želim ti za rođendan</a:t>
            </a:r>
          </a:p>
          <a:p>
            <a:r>
              <a:rPr lang="hr-HR" dirty="0" smtClean="0"/>
              <a:t>            Zeleni sag od čiste svile,</a:t>
            </a:r>
          </a:p>
          <a:p>
            <a:r>
              <a:rPr lang="hr-HR" dirty="0" smtClean="0"/>
              <a:t>            Cvjetnu haljinu voćki u cvatu</a:t>
            </a:r>
          </a:p>
          <a:p>
            <a:r>
              <a:rPr lang="hr-HR" dirty="0" smtClean="0"/>
              <a:t>            I plavo nebo, lastavicu u letu.</a:t>
            </a:r>
          </a:p>
          <a:p>
            <a:pPr>
              <a:buNone/>
            </a:pPr>
            <a:r>
              <a:rPr lang="hr-HR" dirty="0" smtClean="0"/>
              <a:t>                 </a:t>
            </a:r>
          </a:p>
          <a:p>
            <a:r>
              <a:rPr lang="hr-HR" dirty="0" smtClean="0"/>
              <a:t>            U proljeće kad se trava zazeleni,</a:t>
            </a:r>
          </a:p>
          <a:p>
            <a:r>
              <a:rPr lang="hr-HR" dirty="0" smtClean="0"/>
              <a:t>            Da se prospu cvjetovi po livadi.</a:t>
            </a:r>
          </a:p>
          <a:p>
            <a:r>
              <a:rPr lang="hr-HR" dirty="0" smtClean="0"/>
              <a:t>            Svi potoci kao da brže poteku,</a:t>
            </a:r>
          </a:p>
          <a:p>
            <a:r>
              <a:rPr lang="hr-HR" dirty="0" smtClean="0"/>
              <a:t>            Žuboreći pjesmu Zemlji i proljeću.</a:t>
            </a:r>
          </a:p>
          <a:p>
            <a:endParaRPr lang="hr-HR" dirty="0" smtClean="0"/>
          </a:p>
          <a:p>
            <a:r>
              <a:rPr lang="hr-HR" dirty="0" smtClean="0"/>
              <a:t>                                  </a:t>
            </a:r>
            <a:r>
              <a:rPr lang="hr-HR" dirty="0" err="1" smtClean="0"/>
              <a:t>Francika</a:t>
            </a:r>
            <a:r>
              <a:rPr lang="hr-HR" dirty="0" smtClean="0"/>
              <a:t> </a:t>
            </a:r>
            <a:r>
              <a:rPr lang="hr-HR" dirty="0" err="1" smtClean="0"/>
              <a:t>Gashi</a:t>
            </a:r>
            <a:r>
              <a:rPr lang="hr-HR" dirty="0" smtClean="0"/>
              <a:t>, 8.a    </a:t>
            </a:r>
            <a:endParaRPr lang="hr-HR" dirty="0"/>
          </a:p>
        </p:txBody>
      </p:sp>
    </p:spTree>
  </p:cSld>
  <p:clrMapOvr>
    <a:masterClrMapping/>
  </p:clrMapOvr>
  <p:transition advTm="218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                 PRIRODA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r-HR" dirty="0" smtClean="0"/>
              <a:t>        Priroda je kao majka, hraniteljica,</a:t>
            </a:r>
          </a:p>
          <a:p>
            <a:r>
              <a:rPr lang="hr-HR" dirty="0" smtClean="0"/>
              <a:t>        Čuvaj je, ne bacaj papiriće čokoladica.</a:t>
            </a:r>
          </a:p>
          <a:p>
            <a:r>
              <a:rPr lang="hr-HR" dirty="0" smtClean="0"/>
              <a:t>        Očuvajmo prirodu, staništa životinja,</a:t>
            </a:r>
          </a:p>
          <a:p>
            <a:r>
              <a:rPr lang="hr-HR" dirty="0" smtClean="0"/>
              <a:t>        Neka stari hrastovi rastu stoljećima.</a:t>
            </a:r>
          </a:p>
          <a:p>
            <a:r>
              <a:rPr lang="hr-HR" dirty="0" smtClean="0"/>
              <a:t>        Njegujmo što više parkova prirode,</a:t>
            </a:r>
          </a:p>
          <a:p>
            <a:r>
              <a:rPr lang="hr-HR" dirty="0" smtClean="0"/>
              <a:t>        Ne dozvolimo da izumru životinje.</a:t>
            </a:r>
          </a:p>
          <a:p>
            <a:r>
              <a:rPr lang="hr-HR" dirty="0" smtClean="0"/>
              <a:t>        Čuvajmo naše more plavo Jadransko,</a:t>
            </a:r>
          </a:p>
          <a:p>
            <a:r>
              <a:rPr lang="hr-HR" dirty="0" smtClean="0"/>
              <a:t>        Da vidimo ribice i čisto morsko dno.</a:t>
            </a:r>
          </a:p>
          <a:p>
            <a:r>
              <a:rPr lang="hr-HR" dirty="0" smtClean="0"/>
              <a:t>        Mrežnica, Gacka i Krka neka budu bistre,</a:t>
            </a:r>
          </a:p>
          <a:p>
            <a:r>
              <a:rPr lang="hr-HR" dirty="0" smtClean="0"/>
              <a:t>        Kraške ljepotice zelene majke prirode.</a:t>
            </a:r>
          </a:p>
          <a:p>
            <a:r>
              <a:rPr lang="hr-HR" dirty="0" smtClean="0"/>
              <a:t>        U zraku da je što manje metana i ugljika,</a:t>
            </a:r>
          </a:p>
          <a:p>
            <a:r>
              <a:rPr lang="hr-HR" dirty="0" smtClean="0"/>
              <a:t>        Da je što više prašuma, šuma i kisika.</a:t>
            </a:r>
          </a:p>
          <a:p>
            <a:r>
              <a:rPr lang="hr-HR" dirty="0" smtClean="0"/>
              <a:t>        Da je klima umjerena, bez kiselih kiša,</a:t>
            </a:r>
          </a:p>
          <a:p>
            <a:r>
              <a:rPr lang="hr-HR" dirty="0" smtClean="0"/>
              <a:t>        Očuvan biljni pokrov, prozračna atmosfera.  </a:t>
            </a:r>
          </a:p>
          <a:p>
            <a:r>
              <a:rPr lang="hr-HR" dirty="0" smtClean="0"/>
              <a:t>                                           Matea </a:t>
            </a:r>
            <a:r>
              <a:rPr lang="hr-HR" dirty="0" err="1" smtClean="0"/>
              <a:t>Škrinjarić</a:t>
            </a:r>
            <a:r>
              <a:rPr lang="hr-HR" dirty="0" smtClean="0"/>
              <a:t>, 8.a              </a:t>
            </a:r>
            <a:endParaRPr lang="hr-HR" dirty="0"/>
          </a:p>
        </p:txBody>
      </p:sp>
    </p:spTree>
  </p:cSld>
  <p:clrMapOvr>
    <a:masterClrMapping/>
  </p:clrMapOvr>
  <p:transition advTm="203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LEKTIRA ZA 5.RAZRED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Učenici 5.razreda posuđivali su i čitali lektiru: </a:t>
            </a:r>
          </a:p>
          <a:p>
            <a:pPr algn="just"/>
            <a:r>
              <a:rPr lang="hr-HR" dirty="0" smtClean="0"/>
              <a:t>“Strah u Ulici lipa”, </a:t>
            </a:r>
            <a:r>
              <a:rPr lang="hr-HR" dirty="0" err="1" smtClean="0"/>
              <a:t>M.Matošec</a:t>
            </a:r>
            <a:endParaRPr lang="hr-HR" dirty="0" smtClean="0"/>
          </a:p>
          <a:p>
            <a:pPr algn="just"/>
            <a:r>
              <a:rPr lang="hr-HR" dirty="0" smtClean="0"/>
              <a:t>“Dječaci Pavlove ulice”, </a:t>
            </a:r>
            <a:r>
              <a:rPr lang="hr-HR" dirty="0" err="1" smtClean="0"/>
              <a:t>F.Molnar</a:t>
            </a:r>
            <a:endParaRPr lang="hr-HR" dirty="0" smtClean="0"/>
          </a:p>
          <a:p>
            <a:pPr algn="just"/>
            <a:r>
              <a:rPr lang="hr-HR" dirty="0" smtClean="0"/>
              <a:t>“Trojica u Trnju”, </a:t>
            </a:r>
            <a:r>
              <a:rPr lang="hr-HR" dirty="0" err="1" smtClean="0"/>
              <a:t>P.Pavličić</a:t>
            </a:r>
            <a:endParaRPr lang="hr-HR" dirty="0" smtClean="0"/>
          </a:p>
          <a:p>
            <a:pPr algn="just"/>
            <a:r>
              <a:rPr lang="hr-HR" dirty="0" smtClean="0"/>
              <a:t>“Put u središte Zemlje”, </a:t>
            </a:r>
            <a:r>
              <a:rPr lang="hr-HR" dirty="0" err="1" smtClean="0"/>
              <a:t>J.Verne</a:t>
            </a:r>
            <a:endParaRPr lang="hr-HR" dirty="0" smtClean="0"/>
          </a:p>
          <a:p>
            <a:pPr algn="just"/>
            <a:r>
              <a:rPr lang="hr-HR" dirty="0" smtClean="0"/>
              <a:t>“Legende o Kristu”, </a:t>
            </a:r>
            <a:r>
              <a:rPr lang="hr-HR" dirty="0" err="1" smtClean="0"/>
              <a:t>S.Lagerlof</a:t>
            </a:r>
            <a:endParaRPr lang="hr-HR" dirty="0" smtClean="0"/>
          </a:p>
          <a:p>
            <a:pPr algn="just"/>
            <a:r>
              <a:rPr lang="hr-HR" dirty="0" smtClean="0"/>
              <a:t>“Koko u Parizu”, </a:t>
            </a:r>
            <a:r>
              <a:rPr lang="hr-HR" dirty="0" err="1" smtClean="0"/>
              <a:t>I.Kušan</a:t>
            </a:r>
            <a:endParaRPr lang="hr-HR" dirty="0" smtClean="0"/>
          </a:p>
          <a:p>
            <a:pPr algn="just"/>
            <a:r>
              <a:rPr lang="hr-HR" dirty="0" smtClean="0"/>
              <a:t>“</a:t>
            </a:r>
            <a:r>
              <a:rPr lang="hr-HR" dirty="0" err="1" smtClean="0"/>
              <a:t>Finka</a:t>
            </a:r>
            <a:r>
              <a:rPr lang="hr-HR" dirty="0" smtClean="0"/>
              <a:t> </a:t>
            </a:r>
            <a:r>
              <a:rPr lang="hr-HR" dirty="0" err="1" smtClean="0"/>
              <a:t>Fi</a:t>
            </a:r>
            <a:r>
              <a:rPr lang="hr-HR" dirty="0" smtClean="0"/>
              <a:t>”, </a:t>
            </a:r>
            <a:r>
              <a:rPr lang="hr-HR" dirty="0" err="1" smtClean="0"/>
              <a:t>M.Brajko</a:t>
            </a:r>
            <a:r>
              <a:rPr lang="hr-HR" dirty="0" smtClean="0"/>
              <a:t>-</a:t>
            </a:r>
            <a:r>
              <a:rPr lang="hr-HR" dirty="0" err="1" smtClean="0"/>
              <a:t>Livaković</a:t>
            </a:r>
            <a:endParaRPr lang="hr-HR" dirty="0" smtClean="0"/>
          </a:p>
          <a:p>
            <a:pPr algn="just"/>
            <a:r>
              <a:rPr lang="hr-HR" dirty="0" smtClean="0"/>
              <a:t>“Zaljubljen do ušiju”, </a:t>
            </a:r>
            <a:r>
              <a:rPr lang="hr-HR" dirty="0" err="1" smtClean="0"/>
              <a:t>M.Gavran</a:t>
            </a:r>
            <a:endParaRPr lang="hr-HR" dirty="0" smtClean="0"/>
          </a:p>
          <a:p>
            <a:pPr algn="just"/>
            <a:r>
              <a:rPr lang="hr-HR" dirty="0" smtClean="0"/>
              <a:t>“Bajka o ribaru i ribici”, A.S.Puškin</a:t>
            </a:r>
          </a:p>
          <a:p>
            <a:pPr algn="just"/>
            <a:r>
              <a:rPr lang="hr-HR" dirty="0" smtClean="0"/>
              <a:t>Šaljive narodne priče</a:t>
            </a:r>
            <a:endParaRPr lang="hr-HR" dirty="0"/>
          </a:p>
        </p:txBody>
      </p:sp>
    </p:spTree>
  </p:cSld>
  <p:clrMapOvr>
    <a:masterClrMapping/>
  </p:clrMapOvr>
  <p:transition advTm="188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           BOŽIĆNE PRIČE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 smtClean="0"/>
              <a:t>Učenici su u knjižnici u prosincu izradili plakat – božićne priče o “Legendama o Kristu” Selme </a:t>
            </a:r>
            <a:r>
              <a:rPr lang="hr-HR" dirty="0" err="1" smtClean="0"/>
              <a:t>Lagerlof</a:t>
            </a:r>
            <a:r>
              <a:rPr lang="hr-HR" dirty="0" smtClean="0"/>
              <a:t>. Najznačajnije su:”Sveta noć”, “U Nazaretu” i “Bijeg u Egipat”. Na plakatu je i priča Ivane Brlić-Mažuranić “Polje milosrđa” koja ima humanu božićnu poruku o radosti darivanja. Zapisani su i literarni radovi učenica: </a:t>
            </a:r>
          </a:p>
          <a:p>
            <a:pPr algn="just"/>
            <a:r>
              <a:rPr lang="hr-HR" dirty="0" smtClean="0"/>
              <a:t>Dar svetog Nikole - Martina Ivanko, 6.</a:t>
            </a:r>
          </a:p>
          <a:p>
            <a:pPr algn="just"/>
            <a:r>
              <a:rPr lang="hr-HR" dirty="0" smtClean="0"/>
              <a:t>Božić, blagdan darivanja - Matea </a:t>
            </a:r>
            <a:r>
              <a:rPr lang="hr-HR" dirty="0" err="1" smtClean="0"/>
              <a:t>Škrinjarić</a:t>
            </a:r>
            <a:r>
              <a:rPr lang="hr-HR" dirty="0" smtClean="0"/>
              <a:t>, 8.a</a:t>
            </a:r>
          </a:p>
          <a:p>
            <a:pPr algn="just"/>
            <a:r>
              <a:rPr lang="hr-HR" dirty="0" smtClean="0"/>
              <a:t>Božićni dar - </a:t>
            </a:r>
            <a:r>
              <a:rPr lang="hr-HR" dirty="0" err="1" smtClean="0"/>
              <a:t>Francika</a:t>
            </a:r>
            <a:r>
              <a:rPr lang="hr-HR" dirty="0" smtClean="0"/>
              <a:t>  </a:t>
            </a:r>
            <a:r>
              <a:rPr lang="hr-HR" dirty="0" err="1" smtClean="0"/>
              <a:t>Gashi</a:t>
            </a:r>
            <a:r>
              <a:rPr lang="hr-HR" dirty="0" smtClean="0"/>
              <a:t>, 8.a</a:t>
            </a:r>
          </a:p>
          <a:p>
            <a:pPr algn="just"/>
            <a:r>
              <a:rPr lang="hr-HR" dirty="0" smtClean="0"/>
              <a:t>  </a:t>
            </a:r>
            <a:endParaRPr lang="hr-HR" dirty="0"/>
          </a:p>
        </p:txBody>
      </p:sp>
    </p:spTree>
  </p:cSld>
  <p:clrMapOvr>
    <a:masterClrMapping/>
  </p:clrMapOvr>
  <p:transition advTm="203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BOŽIĆNI PLAKAT IZRAĐEN U ŠKOLSKOJ       KNJIŽNICI</a:t>
            </a:r>
            <a:endParaRPr lang="hr-HR" dirty="0"/>
          </a:p>
        </p:txBody>
      </p:sp>
      <p:pic>
        <p:nvPicPr>
          <p:cNvPr id="1026" name="Picture 2" descr="C:\Users\korisnik\Videos\Pictures\2016-06-21 božićne priče\božićne priče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15" y="1219200"/>
            <a:ext cx="8207169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20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      IZBORNA LEKTIRA U KNJIŽNCI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 smtClean="0"/>
              <a:t>Ove školske godine značajna je izborna lektira za poticanje čitanja. Ona uključuje fantastični roman Milivoja </a:t>
            </a:r>
            <a:r>
              <a:rPr lang="hr-HR" dirty="0" err="1" smtClean="0"/>
              <a:t>Matošeca</a:t>
            </a:r>
            <a:r>
              <a:rPr lang="hr-HR" dirty="0" smtClean="0"/>
              <a:t>“Suvišan u svemiru”o dječaku Peri</a:t>
            </a:r>
          </a:p>
          <a:p>
            <a:pPr algn="just"/>
            <a:r>
              <a:rPr lang="hr-HR" dirty="0" smtClean="0"/>
              <a:t>koji bježi od kuće zbog jedinica u institut profesora </a:t>
            </a:r>
            <a:r>
              <a:rPr lang="hr-HR" dirty="0" err="1" smtClean="0"/>
              <a:t>Galaktića</a:t>
            </a:r>
            <a:r>
              <a:rPr lang="hr-HR" dirty="0" smtClean="0"/>
              <a:t> koji izumi robote, a Pero poleti njegovim svemirskim brodom na Mars. Odabran je i roman Šime </a:t>
            </a:r>
            <a:r>
              <a:rPr lang="hr-HR" dirty="0" err="1" smtClean="0"/>
              <a:t>Storića</a:t>
            </a:r>
            <a:r>
              <a:rPr lang="hr-HR" dirty="0" smtClean="0"/>
              <a:t> “Poljubit ću je uskoro, možda” o prijateljstvu i odrastanju te knjiga Mire Gavrana “Svašta u mojoj glavi” u kojem pisac autobiografski pripovijeda o životu svoje obitelji te svome prvom književnom djelu, memoarima koje posvećuje djevojčici Dubravki. </a:t>
            </a:r>
            <a:endParaRPr lang="hr-HR" dirty="0"/>
          </a:p>
        </p:txBody>
      </p:sp>
    </p:spTree>
  </p:cSld>
  <p:clrMapOvr>
    <a:masterClrMapping/>
  </p:clrMapOvr>
  <p:transition advTm="187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PLAKAT ZA POTICANJE ČITANJA LARISE ČOH, UČENICE 6.B </a:t>
            </a:r>
            <a:endParaRPr lang="hr-HR" dirty="0"/>
          </a:p>
        </p:txBody>
      </p:sp>
      <p:pic>
        <p:nvPicPr>
          <p:cNvPr id="1026" name="Picture 2" descr="C:\Users\korisnik\Videos\Pictures\2016-02-23 Plakat Larise Čoh, 6.b\Plakat Larise Čoh, 6.b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005" y="1219200"/>
            <a:ext cx="2969989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171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  NAJČITATELJICE KNJIŽNICE, UČENICE 6.R., </a:t>
            </a:r>
            <a:br>
              <a:rPr lang="hr-HR" dirty="0" smtClean="0"/>
            </a:br>
            <a:r>
              <a:rPr lang="hr-HR" dirty="0" smtClean="0"/>
              <a:t>VIKTORIJA POSAVEC I SARA INGE ZLATARIĆ</a:t>
            </a:r>
            <a:endParaRPr lang="hr-HR" dirty="0"/>
          </a:p>
        </p:txBody>
      </p:sp>
      <p:pic>
        <p:nvPicPr>
          <p:cNvPr id="1026" name="Picture 2" descr="C:\Users\korisnik\Videos\Pictures\2016-02-23 Plakat Larise Čoh, 6.b\Plakat Larise Čoh, 6.b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2969989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733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INFORMACIJSKA PISMENOST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/>
              <a:t>U veljači je na web stranici škole objavljena prezentacija u svezi informacijske pismenosti – istraživanje informacija na internetu.</a:t>
            </a:r>
          </a:p>
          <a:p>
            <a:pPr algn="just"/>
            <a:r>
              <a:rPr lang="hr-HR" dirty="0" smtClean="0"/>
              <a:t>Učenici u školskoj knjižnici pretražuju i pronalaze tiskane, on-line i slikovne informacije za određenu nastavnu temu, plakat ili prezentaciju. Istražuju se izvori informacija, selektiraju i odabiru istinite i pouzdane informacije. Izvori znanja na internetu su: </a:t>
            </a:r>
            <a:r>
              <a:rPr lang="hr-HR" dirty="0" err="1" smtClean="0"/>
              <a:t>Google</a:t>
            </a:r>
            <a:r>
              <a:rPr lang="hr-HR" dirty="0" smtClean="0"/>
              <a:t>, </a:t>
            </a:r>
            <a:r>
              <a:rPr lang="hr-HR" dirty="0" err="1" smtClean="0"/>
              <a:t>Yahoo</a:t>
            </a:r>
            <a:r>
              <a:rPr lang="hr-HR" dirty="0" smtClean="0"/>
              <a:t>, </a:t>
            </a:r>
            <a:r>
              <a:rPr lang="hr-HR" dirty="0" err="1" smtClean="0"/>
              <a:t>Wikipedia</a:t>
            </a:r>
            <a:r>
              <a:rPr lang="hr-HR" dirty="0" smtClean="0"/>
              <a:t>, </a:t>
            </a:r>
            <a:r>
              <a:rPr lang="hr-HR" dirty="0" err="1" smtClean="0"/>
              <a:t>Kindle</a:t>
            </a:r>
            <a:r>
              <a:rPr lang="hr-HR" dirty="0" smtClean="0"/>
              <a:t>, Gutenberg, </a:t>
            </a:r>
            <a:r>
              <a:rPr lang="hr-HR" dirty="0" err="1" smtClean="0"/>
              <a:t>Twitter</a:t>
            </a:r>
            <a:r>
              <a:rPr lang="hr-HR" dirty="0" smtClean="0"/>
              <a:t> (</a:t>
            </a:r>
            <a:r>
              <a:rPr lang="hr-HR" dirty="0" err="1" smtClean="0"/>
              <a:t>blogovi</a:t>
            </a:r>
            <a:r>
              <a:rPr lang="hr-HR" dirty="0" smtClean="0"/>
              <a:t>), </a:t>
            </a:r>
            <a:r>
              <a:rPr lang="hr-HR" dirty="0" err="1" smtClean="0"/>
              <a:t>Encyclopedia</a:t>
            </a:r>
            <a:r>
              <a:rPr lang="hr-HR" dirty="0" smtClean="0"/>
              <a:t> </a:t>
            </a:r>
            <a:r>
              <a:rPr lang="hr-HR" dirty="0" err="1" smtClean="0"/>
              <a:t>Britannica</a:t>
            </a:r>
            <a:r>
              <a:rPr lang="hr-HR" dirty="0" smtClean="0"/>
              <a:t> i hrvatska </a:t>
            </a:r>
            <a:r>
              <a:rPr lang="hr-HR" dirty="0" err="1" smtClean="0"/>
              <a:t>Prolexis</a:t>
            </a:r>
            <a:r>
              <a:rPr lang="hr-HR" dirty="0" smtClean="0"/>
              <a:t> enciklopedija.</a:t>
            </a:r>
          </a:p>
          <a:p>
            <a:pPr algn="just"/>
            <a:r>
              <a:rPr lang="hr-HR" dirty="0" smtClean="0"/>
              <a:t>Knjižnična se pismenost ostvaruje na primjeru nastavne jedinice kao istraživanje: koji izvor informacije koristiti, kako doći do informacije o nekoj temi ili pojmu.</a:t>
            </a:r>
            <a:endParaRPr lang="hr-HR" dirty="0"/>
          </a:p>
        </p:txBody>
      </p:sp>
    </p:spTree>
  </p:cSld>
  <p:clrMapOvr>
    <a:masterClrMapping/>
  </p:clrMapOvr>
  <p:transition advTm="219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RAČUNALO U KNJIŽNICI ZA UČENIKE ZA ISTRAŽIVANJE OBRAZOVNIH INFORMACIJA</a:t>
            </a:r>
            <a:endParaRPr lang="hr-HR" dirty="0"/>
          </a:p>
        </p:txBody>
      </p:sp>
      <p:pic>
        <p:nvPicPr>
          <p:cNvPr id="1026" name="Picture 2" descr="C:\Users\korisnik\Videos\Pictures\2016-02-05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2969989" cy="4937125"/>
          </a:xfrm>
          <a:prstGeom prst="rect">
            <a:avLst/>
          </a:prstGeom>
          <a:noFill/>
        </p:spPr>
      </p:pic>
    </p:spTree>
  </p:cSld>
  <p:clrMapOvr>
    <a:masterClrMapping/>
  </p:clrMapOvr>
  <p:transition advTm="62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  SAT LEKTIRE U 1.A RAZREDU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r-HR" dirty="0" smtClean="0"/>
              <a:t>   U 1.a održan je sat lektire na temu bajke Sunčane </a:t>
            </a:r>
            <a:r>
              <a:rPr lang="hr-HR" dirty="0" err="1" smtClean="0"/>
              <a:t>Škrinjarić</a:t>
            </a:r>
            <a:r>
              <a:rPr lang="hr-HR" dirty="0" smtClean="0"/>
              <a:t> “Plesna haljina žutog maslačka.” U uvodnom dijelu sata učenici su pročitali bajku te usmeno izrazili svoj doživljaj bajke. U razgovoru o pročitanoj priči rekli su koje su značajke bajke, vrijeme i mjesto radnje. Maštovito je dočaran plesni bal cvjetova pa su učenici opisali izgled svakog cvijeta na plesnoj svečanosti, a naročito </a:t>
            </a:r>
            <a:r>
              <a:rPr lang="hr-HR" dirty="0" err="1" smtClean="0"/>
              <a:t>maslačkovu</a:t>
            </a:r>
            <a:r>
              <a:rPr lang="hr-HR" dirty="0" smtClean="0"/>
              <a:t> paučinastu haljinu koju je izradio stari pauk. Zaključili su i pouku priče te istaknuli osobine likova, posebice bubamare, pauka i maslačka. U završnom dijelu sata napisali su odgovore na pitanja na nastavnim listićima i nacrtali cvijet maslačka.</a:t>
            </a:r>
            <a:endParaRPr lang="hr-HR" dirty="0"/>
          </a:p>
        </p:txBody>
      </p:sp>
    </p:spTree>
  </p:cSld>
  <p:clrMapOvr>
    <a:masterClrMapping/>
  </p:clrMapOvr>
  <p:transition advTm="234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MATIJA SIGURIN I LUKA ŠUPERINA, UČ. 6.R. IZRADILI SU  PREZENTACIJU “STAR WARS”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617600" cy="34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71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LEKTIRA ZA 6.RAZRED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r-HR" dirty="0" smtClean="0"/>
              <a:t>Učenici 6.razreda posuđivali su i čitali lektiru:</a:t>
            </a:r>
          </a:p>
          <a:p>
            <a:r>
              <a:rPr lang="hr-HR" dirty="0" smtClean="0"/>
              <a:t>“Priče iz davnine” – </a:t>
            </a:r>
            <a:r>
              <a:rPr lang="hr-HR" dirty="0" err="1" smtClean="0"/>
              <a:t>I.Brlić</a:t>
            </a:r>
            <a:r>
              <a:rPr lang="hr-HR" dirty="0" smtClean="0"/>
              <a:t>-Mažuranić</a:t>
            </a:r>
          </a:p>
          <a:p>
            <a:r>
              <a:rPr lang="hr-HR" dirty="0" smtClean="0"/>
              <a:t>“Mali ratni </a:t>
            </a:r>
            <a:r>
              <a:rPr lang="hr-HR" dirty="0" err="1" smtClean="0"/>
              <a:t>dnevnk</a:t>
            </a:r>
            <a:r>
              <a:rPr lang="hr-HR" dirty="0" smtClean="0"/>
              <a:t>” – </a:t>
            </a:r>
            <a:r>
              <a:rPr lang="hr-HR" dirty="0" err="1" smtClean="0"/>
              <a:t>S.Tomaš</a:t>
            </a:r>
            <a:endParaRPr lang="hr-HR" dirty="0" smtClean="0"/>
          </a:p>
          <a:p>
            <a:r>
              <a:rPr lang="hr-HR" dirty="0" smtClean="0"/>
              <a:t>“Povjestice” – </a:t>
            </a:r>
            <a:r>
              <a:rPr lang="hr-HR" dirty="0" err="1" smtClean="0"/>
              <a:t>A.Šenoa</a:t>
            </a:r>
            <a:endParaRPr lang="hr-HR" dirty="0" smtClean="0"/>
          </a:p>
          <a:p>
            <a:r>
              <a:rPr lang="hr-HR" dirty="0" smtClean="0"/>
              <a:t>“Zagrebačka priča” – </a:t>
            </a:r>
            <a:r>
              <a:rPr lang="hr-HR" dirty="0" err="1" smtClean="0"/>
              <a:t>B.Dovjak</a:t>
            </a:r>
            <a:r>
              <a:rPr lang="hr-HR" dirty="0" smtClean="0"/>
              <a:t>-Matković</a:t>
            </a:r>
          </a:p>
          <a:p>
            <a:r>
              <a:rPr lang="hr-HR" dirty="0" smtClean="0"/>
              <a:t>“</a:t>
            </a:r>
            <a:r>
              <a:rPr lang="hr-HR" dirty="0" err="1" smtClean="0"/>
              <a:t>Rogan</a:t>
            </a:r>
            <a:r>
              <a:rPr lang="hr-HR" dirty="0" smtClean="0"/>
              <a:t>” – </a:t>
            </a:r>
            <a:r>
              <a:rPr lang="hr-HR" dirty="0" err="1" smtClean="0"/>
              <a:t>V.Šarić</a:t>
            </a:r>
            <a:endParaRPr lang="hr-HR" dirty="0" smtClean="0"/>
          </a:p>
          <a:p>
            <a:r>
              <a:rPr lang="hr-HR" dirty="0" smtClean="0"/>
              <a:t>“Tričave pjesme” – </a:t>
            </a:r>
            <a:r>
              <a:rPr lang="hr-HR" dirty="0" err="1" smtClean="0"/>
              <a:t>P.Kanižaj</a:t>
            </a:r>
            <a:endParaRPr lang="hr-HR" dirty="0" smtClean="0"/>
          </a:p>
          <a:p>
            <a:r>
              <a:rPr lang="hr-HR" dirty="0" smtClean="0"/>
              <a:t>“Kraljević i prosjak” – </a:t>
            </a:r>
            <a:r>
              <a:rPr lang="hr-HR" dirty="0" err="1" smtClean="0"/>
              <a:t>M.Twain</a:t>
            </a:r>
            <a:endParaRPr lang="hr-HR" dirty="0" smtClean="0"/>
          </a:p>
          <a:p>
            <a:r>
              <a:rPr lang="hr-HR" dirty="0" smtClean="0"/>
              <a:t>“Kronike iz </a:t>
            </a:r>
            <a:r>
              <a:rPr lang="hr-HR" dirty="0" err="1" smtClean="0"/>
              <a:t>Narnije</a:t>
            </a:r>
            <a:r>
              <a:rPr lang="hr-HR" dirty="0" smtClean="0"/>
              <a:t>” – C.S.Lewis</a:t>
            </a:r>
          </a:p>
          <a:p>
            <a:r>
              <a:rPr lang="hr-HR" dirty="0" smtClean="0"/>
              <a:t>“Psima ulaz zabranjen” – </a:t>
            </a:r>
            <a:r>
              <a:rPr lang="hr-HR" dirty="0" err="1" smtClean="0"/>
              <a:t>M.Rundek</a:t>
            </a:r>
            <a:endParaRPr lang="hr-HR" dirty="0" smtClean="0"/>
          </a:p>
          <a:p>
            <a:r>
              <a:rPr lang="hr-HR" dirty="0" smtClean="0"/>
              <a:t>“Sretni kraljević” – </a:t>
            </a:r>
            <a:r>
              <a:rPr lang="hr-HR" dirty="0" err="1" smtClean="0"/>
              <a:t>O.Wilde</a:t>
            </a:r>
            <a:endParaRPr lang="hr-HR" dirty="0" smtClean="0"/>
          </a:p>
          <a:p>
            <a:pPr algn="just"/>
            <a:r>
              <a:rPr lang="hr-HR" dirty="0" smtClean="0"/>
              <a:t>U travnju je održan sat lektire u 6.a o Šenoinim “Povjesticama” i 6.b o romanima – “Omiški gusari” </a:t>
            </a:r>
            <a:r>
              <a:rPr lang="hr-HR" dirty="0" err="1" smtClean="0"/>
              <a:t>A.Majetića</a:t>
            </a:r>
            <a:r>
              <a:rPr lang="hr-HR" dirty="0" smtClean="0"/>
              <a:t>, “Poljubit ću je uskoro, možda” </a:t>
            </a:r>
            <a:r>
              <a:rPr lang="hr-HR" dirty="0" err="1" smtClean="0"/>
              <a:t>Š.Storića</a:t>
            </a:r>
            <a:r>
              <a:rPr lang="hr-HR" dirty="0" smtClean="0"/>
              <a:t> i “</a:t>
            </a:r>
            <a:r>
              <a:rPr lang="hr-HR" dirty="0" err="1" smtClean="0"/>
              <a:t>Maksimirci</a:t>
            </a:r>
            <a:r>
              <a:rPr lang="hr-HR" dirty="0" smtClean="0"/>
              <a:t>” </a:t>
            </a:r>
            <a:r>
              <a:rPr lang="hr-HR" dirty="0" err="1" smtClean="0"/>
              <a:t>N.Pulića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  <p:transition advTm="171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LEKTIRA ZA 7.RAZRED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 smtClean="0"/>
              <a:t>Učenici 7.razreda posuđivali su i čitali lektiru:</a:t>
            </a:r>
          </a:p>
          <a:p>
            <a:r>
              <a:rPr lang="hr-HR" dirty="0" smtClean="0"/>
              <a:t>“</a:t>
            </a:r>
            <a:r>
              <a:rPr lang="hr-HR" dirty="0" err="1" smtClean="0"/>
              <a:t>Smogovci</a:t>
            </a:r>
            <a:r>
              <a:rPr lang="hr-HR" dirty="0" smtClean="0"/>
              <a:t>” – </a:t>
            </a:r>
            <a:r>
              <a:rPr lang="hr-HR" dirty="0" err="1" smtClean="0"/>
              <a:t>H.Hitrec</a:t>
            </a:r>
            <a:endParaRPr lang="hr-HR" dirty="0" smtClean="0"/>
          </a:p>
          <a:p>
            <a:r>
              <a:rPr lang="hr-HR" dirty="0" smtClean="0"/>
              <a:t>“Divlji konj” – </a:t>
            </a:r>
            <a:r>
              <a:rPr lang="hr-HR" dirty="0" err="1" smtClean="0"/>
              <a:t>B.Prosenjak</a:t>
            </a:r>
            <a:endParaRPr lang="hr-HR" dirty="0" smtClean="0"/>
          </a:p>
          <a:p>
            <a:r>
              <a:rPr lang="hr-HR" dirty="0" smtClean="0"/>
              <a:t>“Tajni dnevnik Adriana </a:t>
            </a:r>
            <a:r>
              <a:rPr lang="hr-HR" dirty="0" err="1" smtClean="0"/>
              <a:t>Molea</a:t>
            </a:r>
            <a:r>
              <a:rPr lang="hr-HR" dirty="0" smtClean="0"/>
              <a:t>” – </a:t>
            </a:r>
            <a:r>
              <a:rPr lang="hr-HR" dirty="0" err="1" smtClean="0"/>
              <a:t>S.Townsend</a:t>
            </a:r>
            <a:endParaRPr lang="hr-HR" dirty="0" smtClean="0"/>
          </a:p>
          <a:p>
            <a:r>
              <a:rPr lang="hr-HR" dirty="0" smtClean="0"/>
              <a:t>“Dobri duh Zagreba” – </a:t>
            </a:r>
            <a:r>
              <a:rPr lang="hr-HR" dirty="0" err="1" smtClean="0"/>
              <a:t>P.Pavličić</a:t>
            </a:r>
            <a:endParaRPr lang="hr-HR" dirty="0" smtClean="0"/>
          </a:p>
          <a:p>
            <a:r>
              <a:rPr lang="hr-HR" dirty="0" smtClean="0"/>
              <a:t>“Maturalac” – </a:t>
            </a:r>
            <a:r>
              <a:rPr lang="hr-HR" dirty="0" err="1" smtClean="0"/>
              <a:t>B.Primorac</a:t>
            </a:r>
            <a:endParaRPr lang="hr-HR" dirty="0" smtClean="0"/>
          </a:p>
          <a:p>
            <a:r>
              <a:rPr lang="hr-HR" dirty="0" smtClean="0"/>
              <a:t>“Dnevnik malog Perice” – </a:t>
            </a:r>
            <a:r>
              <a:rPr lang="hr-HR" dirty="0" err="1" smtClean="0"/>
              <a:t>V.Majer</a:t>
            </a:r>
            <a:endParaRPr lang="hr-HR" dirty="0" smtClean="0"/>
          </a:p>
          <a:p>
            <a:r>
              <a:rPr lang="hr-HR" dirty="0" smtClean="0"/>
              <a:t>“Voćka poslije kiše” – </a:t>
            </a:r>
            <a:r>
              <a:rPr lang="hr-HR" dirty="0" err="1" smtClean="0"/>
              <a:t>D.Cesarić</a:t>
            </a:r>
            <a:endParaRPr lang="hr-HR" dirty="0" smtClean="0"/>
          </a:p>
          <a:p>
            <a:r>
              <a:rPr lang="hr-HR" dirty="0" smtClean="0"/>
              <a:t>“Iz velegradskog podzemlja” – V. Novak</a:t>
            </a:r>
          </a:p>
          <a:p>
            <a:r>
              <a:rPr lang="hr-HR" dirty="0" smtClean="0"/>
              <a:t>“Robinson </a:t>
            </a:r>
            <a:r>
              <a:rPr lang="hr-HR" dirty="0" err="1" smtClean="0"/>
              <a:t>Crusoe</a:t>
            </a:r>
            <a:r>
              <a:rPr lang="hr-HR" dirty="0" smtClean="0"/>
              <a:t>” – </a:t>
            </a:r>
            <a:r>
              <a:rPr lang="hr-HR" dirty="0" err="1" smtClean="0"/>
              <a:t>D.Defoe</a:t>
            </a:r>
            <a:endParaRPr lang="hr-HR" dirty="0" smtClean="0"/>
          </a:p>
          <a:p>
            <a:r>
              <a:rPr lang="hr-HR" dirty="0" smtClean="0"/>
              <a:t>“Voda” . </a:t>
            </a:r>
            <a:r>
              <a:rPr lang="hr-HR" dirty="0" err="1" smtClean="0"/>
              <a:t>V.Nazor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advTm="172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LEKTIRA ZA 8.RAZRED U KNJIŽNICI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r-HR" dirty="0" smtClean="0"/>
              <a:t>Učenici 8.razreda posuđivali su i čitali lektiru:</a:t>
            </a:r>
          </a:p>
          <a:p>
            <a:r>
              <a:rPr lang="hr-HR" dirty="0" smtClean="0"/>
              <a:t>“Pravda” – </a:t>
            </a:r>
            <a:r>
              <a:rPr lang="hr-HR" dirty="0" err="1" smtClean="0"/>
              <a:t>V.Desnica</a:t>
            </a:r>
            <a:endParaRPr lang="hr-HR" dirty="0" smtClean="0"/>
          </a:p>
          <a:p>
            <a:r>
              <a:rPr lang="hr-HR" dirty="0" smtClean="0"/>
              <a:t>“Galeb </a:t>
            </a:r>
            <a:r>
              <a:rPr lang="hr-HR" dirty="0" err="1" smtClean="0"/>
              <a:t>Jonathan</a:t>
            </a:r>
            <a:r>
              <a:rPr lang="hr-HR" dirty="0" smtClean="0"/>
              <a:t> </a:t>
            </a:r>
            <a:r>
              <a:rPr lang="hr-HR" dirty="0" err="1" smtClean="0"/>
              <a:t>Livingston</a:t>
            </a:r>
            <a:r>
              <a:rPr lang="hr-HR" dirty="0" smtClean="0"/>
              <a:t>” – </a:t>
            </a:r>
            <a:r>
              <a:rPr lang="hr-HR" dirty="0" err="1" smtClean="0"/>
              <a:t>R.Bach</a:t>
            </a:r>
            <a:endParaRPr lang="hr-HR" dirty="0" smtClean="0"/>
          </a:p>
          <a:p>
            <a:r>
              <a:rPr lang="hr-HR" dirty="0" smtClean="0"/>
              <a:t>“Starac i more” – </a:t>
            </a:r>
            <a:r>
              <a:rPr lang="hr-HR" dirty="0" err="1" smtClean="0"/>
              <a:t>E.Hemingway</a:t>
            </a:r>
            <a:endParaRPr lang="hr-HR" dirty="0" smtClean="0"/>
          </a:p>
          <a:p>
            <a:r>
              <a:rPr lang="hr-HR" dirty="0" smtClean="0"/>
              <a:t>“Srebrne svirale” – </a:t>
            </a:r>
            <a:r>
              <a:rPr lang="hr-HR" dirty="0" err="1" smtClean="0"/>
              <a:t>D.Tadijanović</a:t>
            </a:r>
            <a:endParaRPr lang="hr-HR" dirty="0" smtClean="0"/>
          </a:p>
          <a:p>
            <a:r>
              <a:rPr lang="hr-HR" dirty="0" smtClean="0"/>
              <a:t>“Dnevnik Ane Frank”</a:t>
            </a:r>
          </a:p>
          <a:p>
            <a:r>
              <a:rPr lang="hr-HR" dirty="0" smtClean="0"/>
              <a:t>“Kod kuće je najgore “ – </a:t>
            </a:r>
            <a:r>
              <a:rPr lang="hr-HR" dirty="0" err="1" smtClean="0"/>
              <a:t>E.Kishon</a:t>
            </a:r>
            <a:endParaRPr lang="hr-HR" dirty="0" smtClean="0"/>
          </a:p>
          <a:p>
            <a:r>
              <a:rPr lang="hr-HR" dirty="0" smtClean="0"/>
              <a:t>“</a:t>
            </a:r>
            <a:r>
              <a:rPr lang="hr-HR" dirty="0" err="1" smtClean="0"/>
              <a:t>Sadako</a:t>
            </a:r>
            <a:r>
              <a:rPr lang="hr-HR" dirty="0" smtClean="0"/>
              <a:t> hoće živjeti” – </a:t>
            </a:r>
            <a:r>
              <a:rPr lang="hr-HR" dirty="0" err="1" smtClean="0"/>
              <a:t>K.Bruckner</a:t>
            </a:r>
            <a:endParaRPr lang="hr-HR" dirty="0" smtClean="0"/>
          </a:p>
          <a:p>
            <a:r>
              <a:rPr lang="hr-HR" dirty="0" smtClean="0"/>
              <a:t>“Kći </a:t>
            </a:r>
            <a:r>
              <a:rPr lang="hr-HR" dirty="0" err="1" smtClean="0"/>
              <a:t>Lotršćaka</a:t>
            </a:r>
            <a:r>
              <a:rPr lang="hr-HR" dirty="0" smtClean="0"/>
              <a:t>” – M.J.Zagorka,</a:t>
            </a:r>
          </a:p>
          <a:p>
            <a:r>
              <a:rPr lang="hr-HR" dirty="0" smtClean="0"/>
              <a:t>“Kad pobijedi ljubav” – </a:t>
            </a:r>
            <a:r>
              <a:rPr lang="hr-HR" dirty="0" err="1" smtClean="0"/>
              <a:t>M.Brajko</a:t>
            </a:r>
            <a:r>
              <a:rPr lang="hr-HR" dirty="0" smtClean="0"/>
              <a:t>-</a:t>
            </a:r>
            <a:r>
              <a:rPr lang="hr-HR" dirty="0" err="1" smtClean="0"/>
              <a:t>Livaković</a:t>
            </a:r>
            <a:endParaRPr lang="hr-HR" dirty="0" smtClean="0"/>
          </a:p>
          <a:p>
            <a:r>
              <a:rPr lang="hr-HR" dirty="0" smtClean="0"/>
              <a:t>“Breza” – </a:t>
            </a:r>
            <a:r>
              <a:rPr lang="hr-HR" dirty="0" err="1" smtClean="0"/>
              <a:t>S.Kolar</a:t>
            </a:r>
            <a:endParaRPr lang="hr-HR" dirty="0" smtClean="0"/>
          </a:p>
          <a:p>
            <a:pPr algn="just"/>
            <a:r>
              <a:rPr lang="hr-HR" dirty="0" smtClean="0"/>
              <a:t>U 8.a održan je sat o temi – administrativni stil pa su učenici upoznali Zakon o osnovnom školstvu kao pravni tekst stručne knjižnične zbirke pisan  objektivno i sažeto za razliku od književnog stila lektire koji je subjektivan te bogat opisom, pripovijedanjem i dijalogom.</a:t>
            </a:r>
          </a:p>
          <a:p>
            <a:endParaRPr lang="hr-HR" dirty="0"/>
          </a:p>
        </p:txBody>
      </p:sp>
    </p:spTree>
  </p:cSld>
  <p:clrMapOvr>
    <a:masterClrMapping/>
  </p:clrMapOvr>
  <p:transition advTm="57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 MASLAČAK U ŽUTOJ I PAUČINASTOJ   HALJINI KAO ILUSTRATIVNI DIO SATA</a:t>
            </a:r>
            <a:endParaRPr lang="hr-HR" dirty="0"/>
          </a:p>
        </p:txBody>
      </p:sp>
      <p:pic>
        <p:nvPicPr>
          <p:cNvPr id="4" name="Rezervirano mjesto sadržaja 3" descr="C:\Users\korisnik\Videos\Pictures\žuti i bijeli maslačak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182400" cy="28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PREZENTACIJA LEKTIRE ZA 2.RAZRED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hr-HR" dirty="0" smtClean="0"/>
              <a:t>Sredinom rujna održan je sat prezentacije lektire za 2.razred. Učenici su upoznali lektiru te prepričali Andersenovu priču “Ružno pače” koju su pročitali. Informirani su o </a:t>
            </a:r>
            <a:r>
              <a:rPr lang="hr-HR" dirty="0" err="1" smtClean="0"/>
              <a:t>Zvrkovoj</a:t>
            </a:r>
            <a:r>
              <a:rPr lang="hr-HR" dirty="0" smtClean="0"/>
              <a:t> pjesmi “Grga Čvarak”, ekološkoj priči Nevenke </a:t>
            </a:r>
            <a:r>
              <a:rPr lang="hr-HR" dirty="0" err="1" smtClean="0"/>
              <a:t>Videk</a:t>
            </a:r>
            <a:r>
              <a:rPr lang="hr-HR" dirty="0" smtClean="0"/>
              <a:t> “Pismo iz </a:t>
            </a:r>
            <a:r>
              <a:rPr lang="hr-HR" dirty="0" err="1" smtClean="0"/>
              <a:t>Zelengrada</a:t>
            </a:r>
            <a:r>
              <a:rPr lang="hr-HR" dirty="0" smtClean="0"/>
              <a:t>”, “Božićnoj bajci” Nade </a:t>
            </a:r>
            <a:r>
              <a:rPr lang="hr-HR" dirty="0" err="1" smtClean="0"/>
              <a:t>Iveljić</a:t>
            </a:r>
            <a:r>
              <a:rPr lang="hr-HR" dirty="0" smtClean="0"/>
              <a:t>, “Pričama za laku noć” </a:t>
            </a:r>
            <a:r>
              <a:rPr lang="hr-HR" dirty="0" err="1" smtClean="0"/>
              <a:t>Elle</a:t>
            </a:r>
            <a:r>
              <a:rPr lang="hr-HR" dirty="0" smtClean="0"/>
              <a:t> </a:t>
            </a:r>
            <a:r>
              <a:rPr lang="hr-HR" dirty="0" err="1" smtClean="0"/>
              <a:t>Peroci</a:t>
            </a:r>
            <a:r>
              <a:rPr lang="hr-HR" dirty="0" smtClean="0"/>
              <a:t> te </a:t>
            </a:r>
            <a:r>
              <a:rPr lang="hr-HR" dirty="0" err="1" smtClean="0"/>
              <a:t>Perolovim</a:t>
            </a:r>
            <a:r>
              <a:rPr lang="hr-HR" dirty="0" smtClean="0"/>
              <a:t> bajkama.</a:t>
            </a:r>
          </a:p>
          <a:p>
            <a:pPr algn="just"/>
            <a:r>
              <a:rPr lang="hr-HR" dirty="0" smtClean="0"/>
              <a:t>U drugom dijelu sata učenici su tražili pojmove u enciklopediji u kazalu pojmova po abecedi i njihova objašnjenja na navedenoj stranici uz pojam. To je važno zbog služenja enciklopedijom u referentnoj zbirci koju čine i leksikoni, rječnici, atlasi i pravopisi.</a:t>
            </a:r>
          </a:p>
          <a:p>
            <a:pPr algn="just"/>
            <a:r>
              <a:rPr lang="hr-HR" dirty="0" smtClean="0"/>
              <a:t>  </a:t>
            </a:r>
            <a:endParaRPr lang="hr-HR" dirty="0"/>
          </a:p>
        </p:txBody>
      </p:sp>
    </p:spTree>
  </p:cSld>
  <p:clrMapOvr>
    <a:masterClrMapping/>
  </p:clrMapOvr>
  <p:transition advTm="312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SAT LEKTIRE U 2.A</a:t>
            </a:r>
            <a:br>
              <a:rPr lang="hr-HR" dirty="0" smtClean="0"/>
            </a:br>
            <a:r>
              <a:rPr lang="hr-HR" dirty="0" smtClean="0"/>
              <a:t>KAREL ČAPEK “POŠTARSKA BAJKA”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/>
              <a:t>U uvodu sata lektire učenici su upoznali </a:t>
            </a:r>
            <a:r>
              <a:rPr lang="hr-HR" dirty="0" err="1" smtClean="0"/>
              <a:t>Karela</a:t>
            </a:r>
            <a:r>
              <a:rPr lang="hr-HR" dirty="0" smtClean="0"/>
              <a:t> </a:t>
            </a:r>
            <a:r>
              <a:rPr lang="hr-HR" dirty="0" err="1" smtClean="0"/>
              <a:t>Čapeka</a:t>
            </a:r>
            <a:r>
              <a:rPr lang="hr-HR" dirty="0" smtClean="0"/>
              <a:t> kao dječjeg češkog pisca, tvorca moderne bajke, koji je u suvremeni rječnik uveo riječ robot. </a:t>
            </a:r>
          </a:p>
          <a:p>
            <a:pPr algn="just"/>
            <a:r>
              <a:rPr lang="hr-HR" dirty="0" smtClean="0"/>
              <a:t>Tijekom sata učenici su izrazili doživljaj likova i njihove osobine (primjerice poštara, gospodina </a:t>
            </a:r>
            <a:r>
              <a:rPr lang="hr-HR" dirty="0" err="1" smtClean="0"/>
              <a:t>Kolbabu</a:t>
            </a:r>
            <a:r>
              <a:rPr lang="hr-HR" dirty="0" smtClean="0"/>
              <a:t>, kao stvarni lik i poštanske patuljke kao bajkovite likove). Učenici su u zaključnom dijelu sata zaključili pouku bajke o pravilnom pisanju pisma te točnom imenu i prezimenu te adresi primatelja pisma na njegovoj omotnici. Budući da vozač </a:t>
            </a:r>
            <a:r>
              <a:rPr lang="hr-HR" dirty="0" err="1" smtClean="0"/>
              <a:t>Francek</a:t>
            </a:r>
            <a:r>
              <a:rPr lang="hr-HR" dirty="0" smtClean="0"/>
              <a:t> nije naveo adresu gospođice </a:t>
            </a:r>
            <a:r>
              <a:rPr lang="hr-HR" dirty="0" err="1" smtClean="0"/>
              <a:t>Marženke</a:t>
            </a:r>
            <a:r>
              <a:rPr lang="hr-HR" dirty="0" smtClean="0"/>
              <a:t> kojoj je napisao pismo, ona ga je primila s velikim zakašnjenjem.</a:t>
            </a:r>
          </a:p>
          <a:p>
            <a:pPr algn="just"/>
            <a:r>
              <a:rPr lang="hr-HR" dirty="0" smtClean="0"/>
              <a:t>Napisali su pismo svojoj prijateljici ili prijatelju iz razreda.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</p:cSld>
  <p:clrMapOvr>
    <a:masterClrMapping/>
  </p:clrMapOvr>
  <p:transition advTm="35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                  PISANJE PISMA </a:t>
            </a:r>
            <a:endParaRPr lang="hr-HR" dirty="0"/>
          </a:p>
        </p:txBody>
      </p:sp>
      <p:pic>
        <p:nvPicPr>
          <p:cNvPr id="1026" name="Picture 2" descr="C:\Users\korisnik\Videos\Pictures\Kuverta_Lesa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ransition advTm="29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SAT LEKTIRE U 2.A</a:t>
            </a:r>
            <a:br>
              <a:rPr lang="hr-HR" dirty="0" smtClean="0"/>
            </a:br>
            <a:r>
              <a:rPr lang="hr-HR" dirty="0" smtClean="0"/>
              <a:t>DUBRAVKO HORVATIĆ “STANARI U SLONU”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 smtClean="0"/>
              <a:t>U ožujku održan je sat lektire u 2.a “Stanari u slonu”. </a:t>
            </a:r>
          </a:p>
          <a:p>
            <a:pPr algn="just"/>
            <a:r>
              <a:rPr lang="hr-HR" dirty="0" smtClean="0"/>
              <a:t>Učenici su upoznali Dubravka Horvatića kao autora dječjih pjesama i priča u zbirci “Stanari u slonu”, “Grički top”, “Hej, vatrogasci, požurite”, “Junačina </a:t>
            </a:r>
            <a:r>
              <a:rPr lang="hr-HR" dirty="0" err="1" smtClean="0"/>
              <a:t>Mijat</a:t>
            </a:r>
            <a:r>
              <a:rPr lang="hr-HR" dirty="0" smtClean="0"/>
              <a:t> Tomić”, “Hrvatine stoljećima”, “U gostima kod ljudoždera” i drugih djela. </a:t>
            </a:r>
          </a:p>
          <a:p>
            <a:pPr algn="just">
              <a:buNone/>
            </a:pPr>
            <a:r>
              <a:rPr lang="hr-HR" dirty="0" smtClean="0"/>
              <a:t>   U razgovoru s učenicima oni su iznosili svoj doživljaj priča, primjerice: “Kako žive žirafe”, “Kućice, neboder i vuk”, “Čokoladni slon”, “Kako su se Tin i Boba uplašili vuka”, “Patuljasti </a:t>
            </a:r>
            <a:r>
              <a:rPr lang="hr-HR" dirty="0" err="1" smtClean="0"/>
              <a:t>Džo</a:t>
            </a:r>
            <a:r>
              <a:rPr lang="hr-HR" dirty="0" smtClean="0"/>
              <a:t>”, “Tatin rođendan”, “Tinu i Bobi nije bilo dosadno”, “Obična priča”, “Tina i Boba u cirkusu.</a:t>
            </a:r>
          </a:p>
          <a:p>
            <a:pPr algn="just">
              <a:buNone/>
            </a:pPr>
            <a:r>
              <a:rPr lang="hr-HR" dirty="0" smtClean="0"/>
              <a:t>    U zaključnom dijelu sata učenici su izrazili pouku najzanimljivije priče koja ih se najviše dojmila.</a:t>
            </a:r>
            <a:endParaRPr lang="hr-HR" dirty="0"/>
          </a:p>
        </p:txBody>
      </p:sp>
    </p:spTree>
  </p:cSld>
  <p:clrMapOvr>
    <a:masterClrMapping/>
  </p:clrMapOvr>
  <p:transition advTm="45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mtClean="0"/>
              <a:t>   ILUSTRACIJA PRIČE “STANARI U SLONU”</a:t>
            </a:r>
            <a:endParaRPr lang="hr-HR"/>
          </a:p>
        </p:txBody>
      </p:sp>
      <p:pic>
        <p:nvPicPr>
          <p:cNvPr id="4" name="Rezervirano mjesto sadržaja 3" descr="C:\Users\korisnik\Pictures\preuzmi (7)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3412800" cy="32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6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ni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Izvorni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zvorni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402</TotalTime>
  <Words>2306</Words>
  <Application>Microsoft Office PowerPoint</Application>
  <PresentationFormat>Prikaz na zaslonu (4:3)</PresentationFormat>
  <Paragraphs>161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Izvorni</vt:lpstr>
      <vt:lpstr>DJELATNOST I KORELACIJA  KNJIŽNICE I    NASTAVE U ŠKOLSKOJ GODINI 2015./16.</vt:lpstr>
      <vt:lpstr>SLIKOVNICE ZA UČENIKE 1.RAZREDA  NA POLICI ŠKOLSKE KNJIŽNICE</vt:lpstr>
      <vt:lpstr>         SAT LEKTIRE U 1.A RAZREDU</vt:lpstr>
      <vt:lpstr> MASLAČAK U ŽUTOJ I PAUČINASTOJ   HALJINI KAO ILUSTRATIVNI DIO SATA</vt:lpstr>
      <vt:lpstr>PREZENTACIJA LEKTIRE ZA 2.RAZRED</vt:lpstr>
      <vt:lpstr>SAT LEKTIRE U 2.A KAREL ČAPEK “POŠTARSKA BAJKA”</vt:lpstr>
      <vt:lpstr>                  PISANJE PISMA </vt:lpstr>
      <vt:lpstr>SAT LEKTIRE U 2.A DUBRAVKO HORVATIĆ “STANARI U SLONU”</vt:lpstr>
      <vt:lpstr>   ILUSTRACIJA PRIČE “STANARI U SLONU”</vt:lpstr>
      <vt:lpstr>PREZENTACIJA LEKTIRE ZA 3.RAZRED</vt:lpstr>
      <vt:lpstr>SAT LEKTIRE U 3.B L.PALJETAK “MIŠEVI I MAČKE NAGLAVAČKE”</vt:lpstr>
      <vt:lpstr>   ŠALJIVA ILUSTRACIJA MAČKE I MIŠA</vt:lpstr>
      <vt:lpstr>   UVODNI SAT LEKTIRE ZA 4.RAZRED</vt:lpstr>
      <vt:lpstr>FILM “DUH U MOČVARI” / AV GRAĐA KNJIŽNICE ZA KORELACIJU KNJIGE I FILMA </vt:lpstr>
      <vt:lpstr>       TISKANI I ELEKTRONIČKI MEDIJI</vt:lpstr>
      <vt:lpstr>ŠKOLSKI ČASOPISI ZA OBRAZOVNE TEME   U KNJIŽNICI</vt:lpstr>
      <vt:lpstr>  PREZENTACIJA O DOBRIŠI CESARIĆU</vt:lpstr>
      <vt:lpstr>    CESARIĆ KAO PJESNIK ŽIVOTA</vt:lpstr>
      <vt:lpstr>LITERARNI RAD UČENICA U KNJIŽNICI</vt:lpstr>
      <vt:lpstr>               ZEMLJI U PROLJEĆE</vt:lpstr>
      <vt:lpstr>                        PRIRODA</vt:lpstr>
      <vt:lpstr>   LEKTIRA ZA 5.RAZRED U KNJIŽNICI</vt:lpstr>
      <vt:lpstr>                  BOŽIĆNE PRIČE</vt:lpstr>
      <vt:lpstr>BOŽIĆNI PLAKAT IZRAĐEN U ŠKOLSKOJ       KNJIŽNICI</vt:lpstr>
      <vt:lpstr>      IZBORNA LEKTIRA U KNJIŽNCI</vt:lpstr>
      <vt:lpstr>PLAKAT ZA POTICANJE ČITANJA LARISE ČOH, UČENICE 6.B </vt:lpstr>
      <vt:lpstr>  NAJČITATELJICE KNJIŽNICE, UČENICE 6.R.,  VIKTORIJA POSAVEC I SARA INGE ZLATARIĆ</vt:lpstr>
      <vt:lpstr>      INFORMACIJSKA PISMENOST</vt:lpstr>
      <vt:lpstr>RAČUNALO U KNJIŽNICI ZA UČENIKE ZA ISTRAŽIVANJE OBRAZOVNIH INFORMACIJA</vt:lpstr>
      <vt:lpstr>MATIJA SIGURIN I LUKA ŠUPERINA, UČ. 6.R. IZRADILI SU  PREZENTACIJU “STAR WARS”</vt:lpstr>
      <vt:lpstr>   LEKTIRA ZA 6.RAZRED U KNJIŽNICI</vt:lpstr>
      <vt:lpstr>   LEKTIRA ZA 7.RAZRED U KNJIŽNICI</vt:lpstr>
      <vt:lpstr>    LEKTIRA ZA 8.RAZRED U KNJIŽNICI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DJELATNOST I KORELACIJA KNJIŽNICE I NASTAVE 2015./16.</dc:title>
  <dc:creator>korisnik</dc:creator>
  <cp:lastModifiedBy>korisnik</cp:lastModifiedBy>
  <cp:revision>312</cp:revision>
  <dcterms:created xsi:type="dcterms:W3CDTF">2016-06-20T06:44:19Z</dcterms:created>
  <dcterms:modified xsi:type="dcterms:W3CDTF">2016-06-23T07:17:13Z</dcterms:modified>
</cp:coreProperties>
</file>