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4177" r:id="rId2"/>
    <p:sldMasterId id="2147484189" r:id="rId3"/>
  </p:sldMasterIdLst>
  <p:notesMasterIdLst>
    <p:notesMasterId r:id="rId57"/>
  </p:notesMasterIdLst>
  <p:sldIdLst>
    <p:sldId id="256" r:id="rId4"/>
    <p:sldId id="393" r:id="rId5"/>
    <p:sldId id="257" r:id="rId6"/>
    <p:sldId id="391" r:id="rId7"/>
    <p:sldId id="325" r:id="rId8"/>
    <p:sldId id="326" r:id="rId9"/>
    <p:sldId id="327" r:id="rId10"/>
    <p:sldId id="385" r:id="rId11"/>
    <p:sldId id="386" r:id="rId12"/>
    <p:sldId id="388" r:id="rId13"/>
    <p:sldId id="389" r:id="rId14"/>
    <p:sldId id="267" r:id="rId15"/>
    <p:sldId id="266" r:id="rId16"/>
    <p:sldId id="371" r:id="rId17"/>
    <p:sldId id="349" r:id="rId18"/>
    <p:sldId id="320" r:id="rId19"/>
    <p:sldId id="265" r:id="rId20"/>
    <p:sldId id="361" r:id="rId21"/>
    <p:sldId id="312" r:id="rId22"/>
    <p:sldId id="377" r:id="rId23"/>
    <p:sldId id="392" r:id="rId24"/>
    <p:sldId id="367" r:id="rId25"/>
    <p:sldId id="339" r:id="rId26"/>
    <p:sldId id="309" r:id="rId27"/>
    <p:sldId id="347" r:id="rId28"/>
    <p:sldId id="338" r:id="rId29"/>
    <p:sldId id="382" r:id="rId30"/>
    <p:sldId id="359" r:id="rId31"/>
    <p:sldId id="321" r:id="rId32"/>
    <p:sldId id="366" r:id="rId33"/>
    <p:sldId id="345" r:id="rId34"/>
    <p:sldId id="341" r:id="rId35"/>
    <p:sldId id="286" r:id="rId36"/>
    <p:sldId id="287" r:id="rId37"/>
    <p:sldId id="299" r:id="rId38"/>
    <p:sldId id="300" r:id="rId39"/>
    <p:sldId id="353" r:id="rId40"/>
    <p:sldId id="380" r:id="rId41"/>
    <p:sldId id="375" r:id="rId42"/>
    <p:sldId id="383" r:id="rId43"/>
    <p:sldId id="364" r:id="rId44"/>
    <p:sldId id="365" r:id="rId45"/>
    <p:sldId id="376" r:id="rId46"/>
    <p:sldId id="387" r:id="rId47"/>
    <p:sldId id="360" r:id="rId48"/>
    <p:sldId id="354" r:id="rId49"/>
    <p:sldId id="394" r:id="rId50"/>
    <p:sldId id="381" r:id="rId51"/>
    <p:sldId id="292" r:id="rId52"/>
    <p:sldId id="370" r:id="rId53"/>
    <p:sldId id="313" r:id="rId54"/>
    <p:sldId id="378" r:id="rId55"/>
    <p:sldId id="390" r:id="rId5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0404"/>
    <a:srgbClr val="CCFFCC"/>
    <a:srgbClr val="FFFFCC"/>
    <a:srgbClr val="FF99FF"/>
    <a:srgbClr val="00CC00"/>
    <a:srgbClr val="FFFFFF"/>
    <a:srgbClr val="EF4D9E"/>
    <a:srgbClr val="CC0099"/>
    <a:srgbClr val="FC4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211" autoAdjust="0"/>
  </p:normalViewPr>
  <p:slideViewPr>
    <p:cSldViewPr>
      <p:cViewPr varScale="1">
        <p:scale>
          <a:sx n="103" d="100"/>
          <a:sy n="103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0D5429-DD19-49E0-8D15-8344B39FD16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84E7C1B-F4D3-47DA-8541-92452EF79878}" type="slidenum">
              <a:rPr lang="en-US" altLang="sr-Latn-RS"/>
              <a:pPr>
                <a:spcBef>
                  <a:spcPct val="0"/>
                </a:spcBef>
              </a:pPr>
              <a:t>1</a:t>
            </a:fld>
            <a:endParaRPr lang="en-US" altLang="sr-Latn-R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4552D98-0911-4667-99DA-D701D4FDAF72}" type="slidenum">
              <a:rPr lang="en-US" altLang="sr-Latn-RS"/>
              <a:pPr>
                <a:spcBef>
                  <a:spcPct val="0"/>
                </a:spcBef>
              </a:pPr>
              <a:t>25</a:t>
            </a:fld>
            <a:endParaRPr lang="en-US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308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3B3480-C853-418D-9096-416008AE94CD}" type="slidenum">
              <a:rPr lang="en-US" altLang="sr-Latn-RS"/>
              <a:pPr>
                <a:spcBef>
                  <a:spcPct val="0"/>
                </a:spcBef>
              </a:pPr>
              <a:t>3</a:t>
            </a:fld>
            <a:endParaRPr lang="en-US" altLang="sr-Latn-R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8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44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993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48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239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53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6838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213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3" y="9428583"/>
            <a:ext cx="2971799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6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3645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40078F-F3A3-44A6-9506-B25CA39A6A7A}" type="slidenum">
              <a:rPr lang="en-US" altLang="sr-Latn-RS"/>
              <a:pPr>
                <a:spcBef>
                  <a:spcPct val="0"/>
                </a:spcBef>
              </a:pPr>
              <a:t>12</a:t>
            </a:fld>
            <a:endParaRPr lang="en-US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4146149-C573-4531-B199-6F6F0813AE19}" type="slidenum">
              <a:rPr lang="en-US" altLang="sr-Latn-RS"/>
              <a:pPr>
                <a:spcBef>
                  <a:spcPct val="0"/>
                </a:spcBef>
              </a:pPr>
              <a:t>13</a:t>
            </a:fld>
            <a:endParaRPr lang="en-US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57E6235-13A0-4CFA-AB6D-7811A1A3DBF8}" type="slidenum">
              <a:rPr lang="en-US" altLang="sr-Latn-RS"/>
              <a:pPr>
                <a:spcBef>
                  <a:spcPct val="0"/>
                </a:spcBef>
              </a:pPr>
              <a:t>17</a:t>
            </a:fld>
            <a:endParaRPr lang="en-US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u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Prostoručno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Ravni povezni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11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98CED2-621C-47C9-9574-8E2BB0DC5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144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F796-DB2C-4DC5-99D0-5ED0303759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9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E7F-9818-493E-AF1B-527F241405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28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1C00-DDB2-4623-A18A-CE6F4C4118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71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D940-0FB7-43E5-AC1B-550D4FA668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42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9A7F-B964-4477-9630-4797A75988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5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06EE-73B2-440B-8109-B694B462BE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02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ABD6-FF9F-4890-A91A-CA933D268E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65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6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6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3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215E-5B75-4342-B141-FC7ADAB52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164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9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3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2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9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3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4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52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Š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903D2-6126-4B74-965C-E2C0EE87EE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213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1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90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9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4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8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88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40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1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472BC-9A1D-4EB5-A92E-AE6642376C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9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2CA71-A537-47E6-A42C-6EE204BF2C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55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C281F-5098-4C8C-9808-6346BEB5CC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56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8B8E-FA4C-41CD-A92F-4DE7C7777B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33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733E9A-62AF-4F3E-BDAF-CCD180FAEC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17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Prostoručno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Pravokutni trokut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Š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54AE2-07D2-4BF4-B68A-A5C25F4A9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7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Prostoru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033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ED2F4C-98ED-48A4-AC79-953F5698D4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1" r:id="rId2"/>
    <p:sldLayoutId id="2147484171" r:id="rId3"/>
    <p:sldLayoutId id="2147484172" r:id="rId4"/>
    <p:sldLayoutId id="2147484173" r:id="rId5"/>
    <p:sldLayoutId id="2147484174" r:id="rId6"/>
    <p:sldLayoutId id="2147484162" r:id="rId7"/>
    <p:sldLayoutId id="2147484175" r:id="rId8"/>
    <p:sldLayoutId id="2147484176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24.4.2025.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 descr="data:image/jpeg;base64,/9j/4AAQSkZJRgABAQAAAQABAAD/2wCEAAkGBhQRDxQREhESEhITFhAUFRISEBASEA8UFBUWFhUQEhIXHCcfFxwjGRIXIC8gIycpLCwsFR4xNTAqNSYrLCkBCQoKDgwOGg8PGi8kHyI1NS8sMi0sNTQtKioqMCwpLzYqLCk1Lio1KS8sKikpLCkpLCksLCwpKS0sLCktLDUsLf/AABEIAOEA4QMBIgACEQEDEQH/xAAbAAEAAQUBAAAAAAAAAAAAAAAABQECAwQGB//EAEQQAAICAgAEAwMIBwQJBQAAAAECAAMEEQUSITEGE0EiUWEUMkJScYGRsQcjYnKhwdEVQ1OSFiQzNGOCs/DxVJOio+H/xAAaAQEAAwEBAQAAAAAAAAAAAAAAAQIDBAUG/8QALREBAAEDAwICCgMBAAAAAAAAAAECAxESITFBYSJRBDJxkaGxwdHh8BMUgfH/2gAMAwEAAhEDEQA/APcYiICIiAiIgIiICIiAiIgIiICIiAiIgIiICIiAiIgIiICIiAiIgIiICIiAiIgIiICIiAiIgIiYc3KWqt7WOlRWdvsUEn8oGaJgXLU2eWPnBQzD6gJ0Ob3E6Ov3TM8BERAREQEREBERAREQEREBERAREQEREBERAREQEREBETlOK2vn5T4NTtXjUhfllqMVexnHMuFUw6r7JDOw6gMAOpOg3MnxjVztVj13ZlqdGXGQMiHeir3uVqVh6qX38JC8YyOJ3spGDyUKQ3l+fjPe7KQQzAuEOiOi82tgE83adlhYSU1rVUi11oAFRFCqoHoAJngcz4d4zShGO6ZGPkWEsRmKBbk2EdWW5Sa7W0vzUboqgAAAAdNuaWfj1Xg0WqrhhzcjDuAR7an0IJHUdQSD7pq8FvsR3xbmLtVytXafnX0N0Vn6a51IKtrvpW6c2gEszaGz0A9fQTgb/wBIt+Ra9fDMM5Kp0NznVbfu9QNe7bAn3anS+M8S23h+RXQOa16yoXYBcEjnQE9NleYD7ZZ4J4X8nwKazUaX5d2IxUubD85mI6Hfce4aHpA5uv8ASRkYzqvEsF6FboLa9soP7vUN06+yxPwM7zGyVsRbEYOjgMrKdqwPYgzHxLhteRU1NqB63GiD+YPoR3BHYzhv0b5D42Vl8LsbmFBNlRPfkJHN6dNiytte92gehREQEREBERAREQEREBERAREQEREBERAREQMOXkCut7D2RWc/YoJP5SE8B4ZTh9TvvzcgHKt31PmZB81gT+zzBR8FEkPEVBswshF+c1Nyj7ShAlnhfMW7AxrV+a9FDD4brU6gSk0uK8PNyoFc1ullViuBs+w4Lpr3MnMh+DzdmrxPGayiytLDU7o6ravzqmZSFcfEEg/dAy2Y4ZlYj2k5tHZ+kNEH3j4fAe6R3FbUTIxmLIrl3qCkgPYliEsqDudNWjH4ITOX4Hwum8tRfbnUZif7XHPEswb/AOLQ3OPMqPow7djo7E6bhPhLGxn82usm3RXzrbbb7uU9SottZmAOuwMCYiJF+I/EVWDjtdaTrsqLrntc9q0B9en2AAk9BA3OIZ9dFTW2uErQbZj2Hw+J9APWcB+jtWy+I5nEyhRH3VXv6QJTY+0LTXvXTbEek0OH8Ly+OWLflHyMJTtakJ0/wr3rmPobCPeFA309PwsJKa1qqUIiDSqo6AQM8REBERAREQEREBERAREQEREBERAREQEREChnJcIyhw684Nx5ce13fCub5n6wl3wnY/NZWZiu+6kAdVM66anFOF1ZNTU3VrZW/Qq3b4EHuCPQjqIG3E884TxPKoutoxGGdRWxFa5VoS1gjcli0ZCBudUfaHnUHYPXQ2ZG7xVnM3JXhY9bdRz25nmAH3CulCX+wEfdKzXTTzKYpmeEt4s4bivQbcshFp263hzXbQR9Kq1faB9NDv20Zq+AkyDjG3IsufzWLUrkcnnV0DpX5vIoHOw9o9Ppa9JC8Pw1vzUXPubKuRrOSoIteDRbVXVaOWnZLsUvDAuT8w9BoGegSyCedeKfD13EeMV0urrh0VozPplRuYksqN2LMQq9OwUn3b9EZgBsnQHUk9AB7zMOFnV3ILKrEsRt6dGDodHR0w6dxAyU1BFCqAqqAAoGgoHQACXxEBERAREQEREBERAREQEREBERAREQEREBERATmvFmfY1tGBQ5rsyvMNlo+dRj1AGxk/bbmCg+nMT6TpZyPFNjj2GfR8bLUf8AKVLH/wCSwI/LKUZr49aBKqsbEpQLy7r29zuBzHWyAntHtonruZFvUbWsbHrrflgftuxBf7yF+Bl2Rgi3N4juzlKfJGA9n2lFHbrogb+OpgxmXlUuwAHZEVXYn4V65Qf2n2fhPn/TZri/vx0et6NFM2tuWtj8O8/KyK6LPLvrGFm0XMvMouCPQ6kaG62RAh5QOh6dpOf6Z30+zlcNylYd3xVXKob4qVPMB9qzVwcotx8Hl5OfhykrsHQXIPJsjp2Y/jO2nuWvUh5dfrS5Snj/APaHmYvyLMrotrtrsvurFAVXQj2A3Vid6+Hebvg/wqOH0NUtr287mwlgFC7VV5VUdh7O/tJk9E0VIiU3ArLLblUbZgo97EAfxmvn8VpoXmuurqHvsdU/MzjuN+MeHZYCfJn4mUPsrTiNeEY+odgFHT4y9FE1dFopmXbLloezofsZTMoaeJ8XUtkJjY/A8SiyzqqW1pZcy+tjKjDylHvbfwM9I8EeEBgUttua20hrOXYpTW+WqlPoqvMevc+voBpctRRTnK1VEUxnLpYiJgzIiICIiAiIgIiY7D11AuawAbJA18e0jm4sX6Y6eb6c++Wkf8/0vu3NHj9h82ury1dG6gM7IruPotrofToffMv9pZCLr5H0HQBbU19wnJXf8U07xjyiZ/Ck1b4SmGlgB8xwzHr7K8qr8B6n7TNiQY4xf64lg+xgf5R/blwPXEt/Ef0lov0RGN/dKdUJovqXSCfjV2x/qdn+Yf0lX41f2GG/+cf0k/2KO/un7GqE5LGpUsGKgsoIDEDmUNrYB9N6H4CQ39qZP/pG/wDdH9ITjd/ZsOz7mB/lH9ijv7pNUNDxt4XosxsnJ8vWSlT2LcrOtitXWeUbB+b7I2vY6HumjT4HtsRLF4lbplUqLMbFt5QwB11UA9/USe4lebcHIJRkJpyRyMPaHsMJd4TyvM4bh2fXxsVv81SkzSaaLkZmMtKa6o4lGeEvD2rPlzZVuTY9bUhrEoRfLSw60tajXVe3xPedZOT8D8TUUPjPYoyKcjMRqSwFqoci1qjyHqQa2VgexBBme2jiF1jL5tOHSGYK9Y+UZNq7PKw5wEqOtb2H7/fNYjKI3dFZaFBJIAHckgAfeZz2T+kHDViiWnIsH93io+S//wBYIH3mWJ4ExnbmyPNzHHrlXPam/eKdisfcsm8HBSpeSpErQa0qIqKPsVRqX8Ed07IE8c4hf/u+AtAPazOuAI+PkVcxP2FhLG8K5l/+9cTtCnX6rCrXGUfDzOrn8Z1JJEuZ+m4/kxxER+9zV5Ocwf0d4NTc/wAmW1zol8hmyHJHr+sJA+6bniXiLYmIz49Jss9lKqkToXc8qlgOygnZPwkqAT6xzEd5GuZnNW5qnO6E8J+FxiIz2N52XdpsjIbq1j/VX3IvYAdOkn5jJ0fhDN6CVqqmqcyiZzOZZIgRIQREQEREBERATE/eZZQiBp8WwPOqKg6YaZG+qw7Hf8Pvl9Afy18zXPoc2u2/hM/lCVC9NSmiNWpGN8qqZjtl3lCVVNS6Vj9x90N0aXlNyrLuBXcxDq0qahIHiHGXssONh6az+8uPWvHHx+s3uEpXXFEZlpbtzXOI/wCM3FeMclnkVILr3/uyfYRD3e0j5q6/GaWN4co4eRatmUE2tSUnJusx6/NYKAlLHQAJ+4SX4TwRMdCBtnbrZax3Za3vY/ymr4up/wBSsI7pyWD7UYN/KWs0zVVGvr8GfpNdNFEzb6RO/n+G9kcMqdkteqtrKztLGrVrKz1G0YjY6E9vfI3g3HmOQ+JkKqXAs9RXpXkUknlZN/SA6EfCTlZDKCOxAI+/rInxJ4f+U1DkY131HnpuHetx7/ep7ES0eUtrE258NfE9fL8eaZMsqkN4Z8QfKFau1fLyaTyXVH0Po6+9W7gyaFYiYwpct1W6ppq5LT0lrDoJeKxLiJCiinpLLTK+UJVU1Atc9NSiHR1LwnXcMm4F0QIgIiICIiAiIgIiICIiAiIgJa7ADZOgOpJ6AfbMWZmJUhssYIi9yfy+J+E5xUt4idsGpwvRfm25Xxb6qfn+WVdzT4Y3ny/eja3a1RqnamOv27r7+JWZzGrFJSgdLMr63vSj3n9r/wDNzfDeGV49YrqXlUfix9WY+pmfHx1rUIihVUaCgaAEyxRbxOqref3guXcxppjFPz9vf5E1OKY/mUW1/WR1/FTNuUIm0TicueqNUTEozwzkc+FQ3/DUH7VHKf4iSkg/CY5arav8K+9B+6W5l/g0nJe7GK5Z+jzm1Tnyc34n4E7MuZi9MukdB2GRX3ah/fv032Pu7iQ8P8ery6RYnskHletuj1OPnIw9CJKTleO8Fsou+X4a7s1+voHzcpB6gfXHof8AwYjfaXpW6ovUxarnePVn6T28p6T246qJo8I4vXlUrdU21PcdmRh3Rh6ESOwOKWNxPIoZv1aVUOi6HQnfMd9z6fhK4YRZq8UTtp59+Pqn4iJDIiIgIiICIiAiIgIiICIiAiWu4A2SAB6k6A++V3ArI3jPHa8ZQXJZm6JWvWyw+5V/nNPi/iIq/wAnxl87IPoP9nSPrWN6fZ/US/g/h3y3N9zedkt3sPZP2Kx6CYVXJqnTb/2ekfl002qaI13f8jrP2jv7mrh8EsyXF+b2HWvGB3XX+1Z9Zv8Av4DpAIErL0W4o4Z3LtVyd+I4jpBERNGRERAheGjkzcpPrii4fepQ/wDTk1IjI9nPqb0sqtrPxZCrr/DmktuaV74nt+GNnaJp8pn47/VWDEGZtnH8aobDyDl4vKxPXJxAw5rl/wAetfrj+P54OH8SS3jNV9Thq8jDYDX1ks2QR6Ea1qS/GvBGLlMXevktJB86slbAwGg2+xI0O49JzvA/AN+LxGq0OllKm0l9lbNMjLop6nZXqD6ek1iYw9qzcsV2apqr8cUzG8c7cZ7TjHE9PZ6FEoJWZPFIiICIiAiIgIiICIiAiIgQXi6z9TWn+JfjJ9o5wxH4LHGDk22fJ6B5VegXyTrej9Coe/4/l0mLxTVcz47VUm5arDayh1U7UaQdf3j+Es/0kyR34db91in+U466o1VRVmOOIn5x7XoW6J0UzTieeZjafZM9ktwjg1eMnJWO/VmPV7D9Zm9ZvASN4PxOy4t5mM9HLrRdlIfe9ga92v4yTnTb06Y08OO7q1zrnM+3JERLsyIiAiIgRHiD2fIt/wAO+vfwFm6j/wBSbORxHlvqpC8zWCxiQdcioPnH39SB98jeNcRS2u/F9qu7kc1hwB5hXqr1sCQ3UA+/4S3hOV5+a1o7DGx9fDzCzn8h+E6Io8Gaun7Dhm5H8mKZ5mPhnPwiHRRETndxERAREQEREBERAREQEREBERAREQKajUrEBERAREQEREBERA0eK8ITITlfoR1Vx0eth2ZTIvwtwSzHa3zCp35aIy9mRAdHXp37fnOilNTSLlUUzR0YVWKJuRc6wrERM25ERAREQEREBERAREQEREBERAREQEREBERASxbQWKgjmXWxvqN70SPjo/hL5C8UtGPkpfykm1TjsFXb2uu7KF36AbuHXp+s66gb2XxWupwjkgnk+iSP1li1IOnqXYD8fdNycbnC60WXOhqcXcMx1DAlC1WSrvcg2CyFrdDtsV/GbNnHrgaxYa8cmzKQtZ+rrtNWR5VfVwdB6xzhQQTscraBJDqYkPVnXPbka5BXj2BQgRmtvHkVWa5iwCnmsIGgew+Mp4X4s+RUXsehn2NpQ5cU7Ufq3J68wbmHUA9OoHYBM7iQ54i65/lO9aVNWhqUjT3WEtzqrE9SoQHQ9HExeG8+2wuLSxYLUXBr5BTcS62UIeUcyjkBG9nTb2QRAnZr5eQy8oVC7M3KBvSj2WbmdtHlHs63ruQPWRV/FrFyvK1oMxStTW3JYox2t8zze2+dCvL7gTr1mPEW6/H5bmtTdlQJ8vy7HXSNZVpOqLzcy83fQ7n5xCZwcsW1hwCNlgQdbVlYqw2Oh6qeo7zYllNKooVVCqoAVVACqB0AAHYS+AiIgIiICIiAiIgIiICIiAiIgIiICIiAjURApqOWViBTUBZWIFNSuoiBpW8O57ksZ2IrJZK9KFVyjIX3rZ9l2Gt/S+ybmpW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eg;base64,/9j/4AAQSkZJRgABAQAAAQABAAD/2wCEAAkGBhQRDxQREhESEhITFhAUFRISEBASEA8UFBUWFhUQEhIXHCcfFxwjGRIXIC8gIycpLCwsFR4xNTAqNSYrLCkBCQoKDgwOGg8PGi8kHyI1NS8sMi0sNTQtKioqMCwpLzYqLCk1Lio1KS8sKikpLCkpLCksLCwpKS0sLCktLDUsLf/AABEIAOEA4QMBIgACEQEDEQH/xAAbAAEAAQUBAAAAAAAAAAAAAAAABQECAwQGB//EAEQQAAICAgAEAwMIBwQJBQAAAAECAAMEEQUSITEGE0EiUWEUMkJScYGRsQcjYnKhwdEVQ1OSFiQzNGOCs/DxVJOio+H/xAAaAQEAAwEBAQAAAAAAAAAAAAAAAQIDBAUG/8QALREBAAEDAwICCgMBAAAAAAAAAAECAxESITFBYSJRBDJxkaGxwdHh8BMUgfH/2gAMAwEAAhEDEQA/APcYiICIiAiIgIiICIiAiIgIiICIiAiIgIiICIiAiIgIiICIiAiIgIiICIiAiIgIiICIiAiIgIiYc3KWqt7WOlRWdvsUEn8oGaJgXLU2eWPnBQzD6gJ0Ob3E6Ov3TM8BERAREQEREBERAREQEREBERAREQEREBERAREQEREBETlOK2vn5T4NTtXjUhfllqMVexnHMuFUw6r7JDOw6gMAOpOg3MnxjVztVj13ZlqdGXGQMiHeir3uVqVh6qX38JC8YyOJ3spGDyUKQ3l+fjPe7KQQzAuEOiOi82tgE83adlhYSU1rVUi11oAFRFCqoHoAJngcz4d4zShGO6ZGPkWEsRmKBbk2EdWW5Sa7W0vzUboqgAAAAdNuaWfj1Xg0WqrhhzcjDuAR7an0IJHUdQSD7pq8FvsR3xbmLtVytXafnX0N0Vn6a51IKtrvpW6c2gEszaGz0A9fQTgb/wBIt+Ra9fDMM5Kp0NznVbfu9QNe7bAn3anS+M8S23h+RXQOa16yoXYBcEjnQE9NleYD7ZZ4J4X8nwKazUaX5d2IxUubD85mI6Hfce4aHpA5uv8ASRkYzqvEsF6FboLa9soP7vUN06+yxPwM7zGyVsRbEYOjgMrKdqwPYgzHxLhteRU1NqB63GiD+YPoR3BHYzhv0b5D42Vl8LsbmFBNlRPfkJHN6dNiytte92gehREQEREBERAREQEREBERAREQEREBERAREQMOXkCut7D2RWc/YoJP5SE8B4ZTh9TvvzcgHKt31PmZB81gT+zzBR8FEkPEVBswshF+c1Nyj7ShAlnhfMW7AxrV+a9FDD4brU6gSk0uK8PNyoFc1ullViuBs+w4Lpr3MnMh+DzdmrxPGayiytLDU7o6ravzqmZSFcfEEg/dAy2Y4ZlYj2k5tHZ+kNEH3j4fAe6R3FbUTIxmLIrl3qCkgPYliEsqDudNWjH4ITOX4Hwum8tRfbnUZif7XHPEswb/AOLQ3OPMqPow7djo7E6bhPhLGxn82usm3RXzrbbb7uU9SottZmAOuwMCYiJF+I/EVWDjtdaTrsqLrntc9q0B9en2AAk9BA3OIZ9dFTW2uErQbZj2Hw+J9APWcB+jtWy+I5nEyhRH3VXv6QJTY+0LTXvXTbEek0OH8Ly+OWLflHyMJTtakJ0/wr3rmPobCPeFA309PwsJKa1qqUIiDSqo6AQM8REBERAREQEREBERAREQEREBERAREQEREChnJcIyhw684Nx5ce13fCub5n6wl3wnY/NZWZiu+6kAdVM66anFOF1ZNTU3VrZW/Qq3b4EHuCPQjqIG3E884TxPKoutoxGGdRWxFa5VoS1gjcli0ZCBudUfaHnUHYPXQ2ZG7xVnM3JXhY9bdRz25nmAH3CulCX+wEfdKzXTTzKYpmeEt4s4bivQbcshFp263hzXbQR9Kq1faB9NDv20Zq+AkyDjG3IsufzWLUrkcnnV0DpX5vIoHOw9o9Ppa9JC8Pw1vzUXPubKuRrOSoIteDRbVXVaOWnZLsUvDAuT8w9BoGegSyCedeKfD13EeMV0urrh0VozPplRuYksqN2LMQq9OwUn3b9EZgBsnQHUk9AB7zMOFnV3ILKrEsRt6dGDodHR0w6dxAyU1BFCqAqqAAoGgoHQACXxEBERAREQEREBERAREQEREBERAREQEREBERATmvFmfY1tGBQ5rsyvMNlo+dRj1AGxk/bbmCg+nMT6TpZyPFNjj2GfR8bLUf8AKVLH/wCSwI/LKUZr49aBKqsbEpQLy7r29zuBzHWyAntHtonruZFvUbWsbHrrflgftuxBf7yF+Bl2Rgi3N4juzlKfJGA9n2lFHbrogb+OpgxmXlUuwAHZEVXYn4V65Qf2n2fhPn/TZri/vx0et6NFM2tuWtj8O8/KyK6LPLvrGFm0XMvMouCPQ6kaG62RAh5QOh6dpOf6Z30+zlcNylYd3xVXKob4qVPMB9qzVwcotx8Hl5OfhykrsHQXIPJsjp2Y/jO2nuWvUh5dfrS5Snj/APaHmYvyLMrotrtrsvurFAVXQj2A3Vid6+Hebvg/wqOH0NUtr287mwlgFC7VV5VUdh7O/tJk9E0VIiU3ArLLblUbZgo97EAfxmvn8VpoXmuurqHvsdU/MzjuN+MeHZYCfJn4mUPsrTiNeEY+odgFHT4y9FE1dFopmXbLloezofsZTMoaeJ8XUtkJjY/A8SiyzqqW1pZcy+tjKjDylHvbfwM9I8EeEBgUttua20hrOXYpTW+WqlPoqvMevc+voBpctRRTnK1VEUxnLpYiJgzIiICIiAiIgIiY7D11AuawAbJA18e0jm4sX6Y6eb6c++Wkf8/0vu3NHj9h82ury1dG6gM7IruPotrofToffMv9pZCLr5H0HQBbU19wnJXf8U07xjyiZ/Ck1b4SmGlgB8xwzHr7K8qr8B6n7TNiQY4xf64lg+xgf5R/blwPXEt/Ef0lov0RGN/dKdUJovqXSCfjV2x/qdn+Yf0lX41f2GG/+cf0k/2KO/un7GqE5LGpUsGKgsoIDEDmUNrYB9N6H4CQ39qZP/pG/wDdH9ITjd/ZsOz7mB/lH9ijv7pNUNDxt4XosxsnJ8vWSlT2LcrOtitXWeUbB+b7I2vY6HumjT4HtsRLF4lbplUqLMbFt5QwB11UA9/USe4lebcHIJRkJpyRyMPaHsMJd4TyvM4bh2fXxsVv81SkzSaaLkZmMtKa6o4lGeEvD2rPlzZVuTY9bUhrEoRfLSw60tajXVe3xPedZOT8D8TUUPjPYoyKcjMRqSwFqoci1qjyHqQa2VgexBBme2jiF1jL5tOHSGYK9Y+UZNq7PKw5wEqOtb2H7/fNYjKI3dFZaFBJIAHckgAfeZz2T+kHDViiWnIsH93io+S//wBYIH3mWJ4ExnbmyPNzHHrlXPam/eKdisfcsm8HBSpeSpErQa0qIqKPsVRqX8Ed07IE8c4hf/u+AtAPazOuAI+PkVcxP2FhLG8K5l/+9cTtCnX6rCrXGUfDzOrn8Z1JJEuZ+m4/kxxER+9zV5Ocwf0d4NTc/wAmW1zol8hmyHJHr+sJA+6bniXiLYmIz49Jss9lKqkToXc8qlgOygnZPwkqAT6xzEd5GuZnNW5qnO6E8J+FxiIz2N52XdpsjIbq1j/VX3IvYAdOkn5jJ0fhDN6CVqqmqcyiZzOZZIgRIQREQEREBERATE/eZZQiBp8WwPOqKg6YaZG+qw7Hf8Pvl9Afy18zXPoc2u2/hM/lCVC9NSmiNWpGN8qqZjtl3lCVVNS6Vj9x90N0aXlNyrLuBXcxDq0qahIHiHGXssONh6az+8uPWvHHx+s3uEpXXFEZlpbtzXOI/wCM3FeMclnkVILr3/uyfYRD3e0j5q6/GaWN4co4eRatmUE2tSUnJusx6/NYKAlLHQAJ+4SX4TwRMdCBtnbrZax3Za3vY/ymr4up/wBSsI7pyWD7UYN/KWs0zVVGvr8GfpNdNFEzb6RO/n+G9kcMqdkteqtrKztLGrVrKz1G0YjY6E9vfI3g3HmOQ+JkKqXAs9RXpXkUknlZN/SA6EfCTlZDKCOxAI+/rInxJ4f+U1DkY131HnpuHetx7/ep7ES0eUtrE258NfE9fL8eaZMsqkN4Z8QfKFau1fLyaTyXVH0Po6+9W7gyaFYiYwpct1W6ppq5LT0lrDoJeKxLiJCiinpLLTK+UJVU1Atc9NSiHR1LwnXcMm4F0QIgIiICIiAiIgIiICIiAiIgJa7ADZOgOpJ6AfbMWZmJUhssYIi9yfy+J+E5xUt4idsGpwvRfm25Xxb6qfn+WVdzT4Y3ny/eja3a1RqnamOv27r7+JWZzGrFJSgdLMr63vSj3n9r/wDNzfDeGV49YrqXlUfix9WY+pmfHx1rUIihVUaCgaAEyxRbxOqref3guXcxppjFPz9vf5E1OKY/mUW1/WR1/FTNuUIm0TicueqNUTEozwzkc+FQ3/DUH7VHKf4iSkg/CY5arav8K+9B+6W5l/g0nJe7GK5Z+jzm1Tnyc34n4E7MuZi9MukdB2GRX3ah/fv032Pu7iQ8P8ery6RYnskHletuj1OPnIw9CJKTleO8Fsou+X4a7s1+voHzcpB6gfXHof8AwYjfaXpW6ovUxarnePVn6T28p6T246qJo8I4vXlUrdU21PcdmRh3Rh6ESOwOKWNxPIoZv1aVUOi6HQnfMd9z6fhK4YRZq8UTtp59+Pqn4iJDIiIgIiICIiAiIgIiICIiAiWu4A2SAB6k6A++V3ArI3jPHa8ZQXJZm6JWvWyw+5V/nNPi/iIq/wAnxl87IPoP9nSPrWN6fZ/US/g/h3y3N9zedkt3sPZP2Kx6CYVXJqnTb/2ekfl002qaI13f8jrP2jv7mrh8EsyXF+b2HWvGB3XX+1Z9Zv8Av4DpAIErL0W4o4Z3LtVyd+I4jpBERNGRERAheGjkzcpPrii4fepQ/wDTk1IjI9nPqb0sqtrPxZCrr/DmktuaV74nt+GNnaJp8pn47/VWDEGZtnH8aobDyDl4vKxPXJxAw5rl/wAetfrj+P54OH8SS3jNV9Thq8jDYDX1ks2QR6Ea1qS/GvBGLlMXevktJB86slbAwGg2+xI0O49JzvA/AN+LxGq0OllKm0l9lbNMjLop6nZXqD6ek1iYw9qzcsV2apqr8cUzG8c7cZ7TjHE9PZ6FEoJWZPFIiICIiAiIgIiICIiAiIgQXi6z9TWn+JfjJ9o5wxH4LHGDk22fJ6B5VegXyTrej9Coe/4/l0mLxTVcz47VUm5arDayh1U7UaQdf3j+Es/0kyR34db91in+U466o1VRVmOOIn5x7XoW6J0UzTieeZjafZM9ktwjg1eMnJWO/VmPV7D9Zm9ZvASN4PxOy4t5mM9HLrRdlIfe9ga92v4yTnTb06Y08OO7q1zrnM+3JERLsyIiAiIgRHiD2fIt/wAO+vfwFm6j/wBSbORxHlvqpC8zWCxiQdcioPnH39SB98jeNcRS2u/F9qu7kc1hwB5hXqr1sCQ3UA+/4S3hOV5+a1o7DGx9fDzCzn8h+E6Io8Gaun7Dhm5H8mKZ5mPhnPwiHRRETndxERAREQEREBERAREQEREBERAREQKajUrEBERAREQEREBERA0eK8ITITlfoR1Vx0eth2ZTIvwtwSzHa3zCp35aIy9mRAdHXp37fnOilNTSLlUUzR0YVWKJuRc6wrERM25ERAREQEREBERAREQEREBERAREQEREBERASxbQWKgjmXWxvqN70SPjo/hL5C8UtGPkpfykm1TjsFXb2uu7KF36AbuHXp+s66gb2XxWupwjkgnk+iSP1li1IOnqXYD8fdNycbnC60WXOhqcXcMx1DAlC1WSrvcg2CyFrdDtsV/GbNnHrgaxYa8cmzKQtZ+rrtNWR5VfVwdB6xzhQQTscraBJDqYkPVnXPbka5BXj2BQgRmtvHkVWa5iwCnmsIGgew+Mp4X4s+RUXsehn2NpQ5cU7Ufq3J68wbmHUA9OoHYBM7iQ54i65/lO9aVNWhqUjT3WEtzqrE9SoQHQ9HExeG8+2wuLSxYLUXBr5BTcS62UIeUcyjkBG9nTb2QRAnZr5eQy8oVC7M3KBvSj2WbmdtHlHs63ruQPWRV/FrFyvK1oMxStTW3JYox2t8zze2+dCvL7gTr1mPEW6/H5bmtTdlQJ8vy7HXSNZVpOqLzcy83fQ7n5xCZwcsW1hwCNlgQdbVlYqw2Oh6qeo7zYllNKooVVCqoAVVACqB0AAHYS+AiIgIiICIiAiIgIiICIiAiIgIiICIiAjURApqOWViBTUBZWIFNSuoiBpW8O57ksZ2IrJZK9KFVyjIX3rZ9l2Gt/S+ybmpW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0568" y="404664"/>
            <a:ext cx="100811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KAMO NAKON OSNOVNE ŠKOLE?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 rot="337627">
            <a:off x="125187" y="1867991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0000FF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Gimnazija?</a:t>
            </a:r>
            <a:endParaRPr lang="en-US" altLang="sr-Latn-RS" sz="1800" b="1" dirty="0">
              <a:solidFill>
                <a:srgbClr val="0000FF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 rot="-574551">
            <a:off x="-124691" y="2357658"/>
            <a:ext cx="190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solidFill>
                  <a:srgbClr val="FC40FC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Obrtničko zanimanje?</a:t>
            </a:r>
            <a:endParaRPr lang="en-US" altLang="sr-Latn-RS" sz="2400" b="1" dirty="0">
              <a:solidFill>
                <a:srgbClr val="FC40FC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 rot="21319728">
            <a:off x="-44594" y="3864680"/>
            <a:ext cx="1906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solidFill>
                  <a:srgbClr val="FC40FC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Mogu li dobiti stipendiju?</a:t>
            </a:r>
            <a:endParaRPr lang="en-US" altLang="sr-Latn-RS" sz="2400" b="1" dirty="0">
              <a:solidFill>
                <a:srgbClr val="FC40FC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-252536" y="3068960"/>
            <a:ext cx="247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Strukovna </a:t>
            </a:r>
            <a:br>
              <a:rPr lang="hr-HR" altLang="sr-Latn-RS" sz="2400" b="1" dirty="0" smtClean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škola?</a:t>
            </a:r>
            <a:endParaRPr lang="en-US" altLang="sr-Latn-RS" sz="2400" b="1" dirty="0">
              <a:solidFill>
                <a:srgbClr val="00B050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5076056" y="6021288"/>
            <a:ext cx="399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600" b="1" dirty="0">
                <a:solidFill>
                  <a:srgbClr val="002060"/>
                </a:solidFill>
                <a:latin typeface="Calibri" pitchFamily="34" charset="0"/>
              </a:rPr>
              <a:t>Pripremila pedagoginja </a:t>
            </a:r>
          </a:p>
          <a:p>
            <a:pPr algn="ctr" eaLnBrk="1" hangingPunct="1">
              <a:defRPr/>
            </a:pPr>
            <a:r>
              <a:rPr lang="hr-HR" sz="1600" b="1" dirty="0">
                <a:solidFill>
                  <a:srgbClr val="002060"/>
                </a:solidFill>
                <a:latin typeface="Calibri" pitchFamily="34" charset="0"/>
              </a:rPr>
              <a:t>Dolores Orbanić Biliškov, prof.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 rot="219099">
            <a:off x="7201123" y="2192352"/>
            <a:ext cx="1906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0070C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Hoću li naći posao u struci?</a:t>
            </a:r>
            <a:endParaRPr lang="en-US" altLang="sr-Latn-RS" sz="2400" b="1" dirty="0">
              <a:solidFill>
                <a:srgbClr val="0070C0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 rot="236300">
            <a:off x="6915229" y="3493003"/>
            <a:ext cx="190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FC0404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Koje zanimanje </a:t>
            </a:r>
            <a:r>
              <a:rPr lang="hr-HR" altLang="sr-Latn-RS" sz="2400" b="1" dirty="0" smtClean="0">
                <a:solidFill>
                  <a:srgbClr val="FC0404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odabrati</a:t>
            </a:r>
            <a:r>
              <a:rPr lang="hr-HR" altLang="sr-Latn-RS" sz="2400" b="1" dirty="0">
                <a:solidFill>
                  <a:srgbClr val="FC0404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?</a:t>
            </a:r>
            <a:endParaRPr lang="en-US" altLang="sr-Latn-RS" sz="2400" b="1" dirty="0">
              <a:solidFill>
                <a:srgbClr val="FC0404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55" name="Picture 8" descr="j02174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11" flipH="1">
            <a:off x="945630" y="5049283"/>
            <a:ext cx="1063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947804" y="6142523"/>
            <a:ext cx="3257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sz="1600" b="1" dirty="0" smtClean="0">
                <a:solidFill>
                  <a:srgbClr val="002060"/>
                </a:solidFill>
                <a:latin typeface="Calibri" pitchFamily="34" charset="0"/>
              </a:rPr>
              <a:t>Roditeljski sastanak 24. 4. 2025.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1" name="Picture 4" descr="Image result for help find jo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04864"/>
            <a:ext cx="5690617" cy="257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0" y="549275"/>
            <a:ext cx="882047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r-HR" sz="4000" b="1" i="0" u="none" strike="noStrike" cap="none" baseline="0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OSOBINE </a:t>
            </a:r>
            <a:r>
              <a:rPr lang="hr-HR" sz="4000" b="1" i="0" u="none" strike="noStrike" cap="none" baseline="0" dirty="0" smtClean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LIČNOSTI </a:t>
            </a:r>
            <a:endParaRPr lang="hr-HR" sz="4000" b="1" i="0" u="none" strike="noStrike" cap="none" baseline="0" dirty="0">
              <a:solidFill>
                <a:srgbClr val="00B0F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251520" y="1841077"/>
            <a:ext cx="8352928" cy="4680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Ličnost je skup osobina koje značajno utječu na način reagiranja ili ponašanja u različitim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situacijama. (npr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 druželjubivost, zatvorenost, prilagodljivost, toplina, dominacija, otvorenost, poslušnost, opreznost, maštovitost,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organiziranost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opuštenost)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20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</a:t>
            </a:r>
            <a:r>
              <a:rPr lang="hr-HR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svako su zanimanje poželjne neke osobine, što ne znači da su te iste osobine jednako poželjne i važne u svim zanimanjima </a:t>
            </a:r>
            <a:endParaRPr lang="hr-HR" sz="2000" b="0" i="0" u="none" strike="noStrike" cap="none" baseline="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None/>
            </a:pPr>
            <a:endParaRPr lang="hr-HR" sz="20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važno je osobine koje imamo uskladiti s tipom posla koji obavljamo, jer za pojedina zanimanja nisu sve osobine dobrodošle 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08520" y="130969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7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 bwMode="auto">
          <a:xfrm>
            <a:off x="7770849" y="4653136"/>
            <a:ext cx="1667197" cy="23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hape 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6256" y="1120775"/>
            <a:ext cx="2741612" cy="283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0943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LIČNOST - primjeri</a:t>
            </a: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22" y="1556792"/>
            <a:ext cx="475252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PRODAVAČ/</a:t>
            </a:r>
            <a:r>
              <a:rPr lang="hr-HR" sz="20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poželjna je otvorenost, komunikativnost, samostalnost, toplina, pažljivost prema drugima, prilagodljivost, pozornost, praktičnost, organiziranost, susretljivost, strpljivost, otpornost na stresne situacije.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KROVOPOKRIVAČ/</a:t>
            </a:r>
            <a:r>
              <a:rPr lang="hr-HR" sz="20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poželjna je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opreznost, visoka tolerancija na stresne situacije, pažljivost i pozornost, praktičnost, odvažnost, samouvjerenost, organiziranost, discipliniranost, opuštenost, strpljivost i kontroliranost.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08520" y="97042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96643"/>
            <a:ext cx="4089928" cy="1800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89" y="4149080"/>
            <a:ext cx="3305516" cy="20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0934" r="35233" b="37967"/>
          <a:stretch>
            <a:fillRect/>
          </a:stretch>
        </p:blipFill>
        <p:spPr bwMode="auto">
          <a:xfrm>
            <a:off x="251520" y="0"/>
            <a:ext cx="8388449" cy="70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niOkvir 6"/>
          <p:cNvSpPr txBox="1">
            <a:spLocks noChangeArrowheads="1"/>
          </p:cNvSpPr>
          <p:nvPr/>
        </p:nvSpPr>
        <p:spPr bwMode="auto">
          <a:xfrm>
            <a:off x="2773363" y="6165304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*PETOGODIŠNJE</a:t>
            </a:r>
          </a:p>
        </p:txBody>
      </p:sp>
      <p:sp>
        <p:nvSpPr>
          <p:cNvPr id="19460" name="TekstniOkvir 7"/>
          <p:cNvSpPr txBox="1">
            <a:spLocks noChangeArrowheads="1"/>
          </p:cNvSpPr>
          <p:nvPr/>
        </p:nvSpPr>
        <p:spPr bwMode="auto">
          <a:xfrm>
            <a:off x="4153922" y="3645024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548680"/>
            <a:ext cx="4824535" cy="9670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ZANIMANJA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340768"/>
            <a:ext cx="7678985" cy="5045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65920" y="-171400"/>
            <a:ext cx="8886599" cy="1143000"/>
          </a:xfrm>
        </p:spPr>
        <p:txBody>
          <a:bodyPr>
            <a:noAutofit/>
          </a:bodyPr>
          <a:lstStyle/>
          <a:p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razvojkarijere.hzz.hr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/zanimanje/</a:t>
            </a:r>
            <a:endParaRPr lang="hr-HR" sz="400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" y="836712"/>
            <a:ext cx="8712968" cy="59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55776" y="-243408"/>
            <a:ext cx="78485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samoprocjena.hzz.hr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hr-HR" sz="400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1630"/>
          <a:stretch/>
        </p:blipFill>
        <p:spPr>
          <a:xfrm>
            <a:off x="323850" y="836712"/>
            <a:ext cx="8337451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329850" y="116632"/>
            <a:ext cx="8785225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CISOK</a:t>
            </a:r>
            <a:r>
              <a:rPr lang="hr-HR" sz="2900" dirty="0" smtClean="0">
                <a:effectLst/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-</a:t>
            </a:r>
            <a:r>
              <a:rPr lang="hr-HR" sz="2500" dirty="0" smtClean="0">
                <a:effectLst/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Centar za informiranje i savjetovanje o karijeri</a:t>
            </a:r>
            <a:endParaRPr lang="en-US" sz="2500" dirty="0" smtClean="0">
              <a:effectLst/>
              <a:latin typeface="Calibri" panose="020F0502020204030204" pitchFamily="34" charset="0"/>
              <a:ea typeface="黑体" pitchFamily="49" charset="-122"/>
              <a:cs typeface="Calibri" panose="020F0502020204030204" pitchFamily="34" charset="0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5094395" y="6093296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www.cisok.hr</a:t>
            </a:r>
            <a:endParaRPr lang="en-US" altLang="sr-Latn-RS" sz="3600" b="1" u="sng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0" y="908720"/>
            <a:ext cx="8612793" cy="4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1" descr="bd055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1608"/>
            <a:ext cx="4929187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348" y="428604"/>
            <a:ext cx="75724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OBITELJSKE PRILIKE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 rot="262864">
            <a:off x="407061" y="2216750"/>
            <a:ext cx="257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Prijevoz do škole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 rot="333830">
            <a:off x="266425" y="4744620"/>
            <a:ext cx="1906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Obiteljski posao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236296" y="2132856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Sredina u kojoj će se dijete školovati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23528" y="3140968"/>
            <a:ext cx="1871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Mogućnosti za zapošljavanje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7236296" y="4077072"/>
            <a:ext cx="1584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Financijska sredstva za nastavak školovanja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80824" cy="1143000"/>
          </a:xfrm>
        </p:spPr>
        <p:txBody>
          <a:bodyPr>
            <a:noAutofit/>
          </a:bodyPr>
          <a:lstStyle/>
          <a:p>
            <a:r>
              <a:rPr lang="hr-HR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Propisi </a:t>
            </a:r>
            <a: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kojima </a:t>
            </a:r>
            <a:r>
              <a:rPr lang="hr-HR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regulira </a:t>
            </a:r>
            <a: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 </a:t>
            </a:r>
            <a:r>
              <a:rPr lang="hr-HR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srednju </a:t>
            </a:r>
            <a: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školu:</a:t>
            </a:r>
            <a:b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3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83568" y="1268760"/>
            <a:ext cx="81788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Pravilnik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o elementima i kriterijima za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izbor kandidata za upis u 1. razred srednje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škole 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(N.N. 49/2015)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Pravilnik o izmjenama i dopunama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Pravilnika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o elementima i kriterijima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izbor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kandidata za upis u 1. razred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srednje škole </a:t>
            </a:r>
            <a:b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(N.N. 47/2017 i N.N. 39/2022)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o upisu učenika u 1.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 srednje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škole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šk. god. 2025./2026. – </a:t>
            </a:r>
            <a:r>
              <a:rPr lang="hr-HR" sz="2800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 će objavljena u Narodnim novinama oko 20. 5. 2025.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87516"/>
            <a:ext cx="864096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se sve vrednuje za upis u srednju školu?</a:t>
            </a:r>
            <a:endParaRPr lang="en-US" sz="40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772" name="Picture 11" descr="sudionici_natjecan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7028">
            <a:off x="1057085" y="2144080"/>
            <a:ext cx="40179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http://www.dubrovnikportal.com/dbkPortalSites/psmjestaj/osmarindrzic_web/svjedodz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78">
            <a:off x="5842200" y="2094621"/>
            <a:ext cx="22669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ANd9GcTCbh_d1t-jtkgPFy0Y04kcA9af1xydN2ZgDvtF8h1ERYjtHkAGK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0699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949680" cy="1143000"/>
          </a:xfrm>
        </p:spPr>
        <p:txBody>
          <a:bodyPr>
            <a:noAutofit/>
          </a:bodyPr>
          <a:lstStyle/>
          <a:p>
            <a:pPr algn="ctr"/>
            <a:r>
              <a:rPr lang="hr-H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Pitanja…</a:t>
            </a:r>
            <a:r>
              <a:rPr lang="hr-H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slobodno postavite i tijekom predavanja</a:t>
            </a:r>
            <a:r>
              <a:rPr lang="hr-HR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3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9" y="1988840"/>
            <a:ext cx="8241848" cy="38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95311"/>
              </p:ext>
            </p:extLst>
          </p:nvPr>
        </p:nvGraphicFramePr>
        <p:xfrm>
          <a:off x="251520" y="1340768"/>
          <a:ext cx="864136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87">
                  <a:extLst>
                    <a:ext uri="{9D8B030D-6E8A-4147-A177-3AD203B41FA5}">
                      <a16:colId xmlns:a16="http://schemas.microsoft.com/office/drawing/2014/main" val="3995049687"/>
                    </a:ext>
                  </a:extLst>
                </a:gridCol>
                <a:gridCol w="2801223">
                  <a:extLst>
                    <a:ext uri="{9D8B030D-6E8A-4147-A177-3AD203B41FA5}">
                      <a16:colId xmlns:a16="http://schemas.microsoft.com/office/drawing/2014/main" val="2652915649"/>
                    </a:ext>
                  </a:extLst>
                </a:gridCol>
                <a:gridCol w="2880455">
                  <a:extLst>
                    <a:ext uri="{9D8B030D-6E8A-4147-A177-3AD203B41FA5}">
                      <a16:colId xmlns:a16="http://schemas.microsoft.com/office/drawing/2014/main" val="3357531795"/>
                    </a:ext>
                  </a:extLst>
                </a:gridCol>
              </a:tblGrid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ZAJEDNIČKI</a:t>
                      </a:r>
                      <a:endParaRPr lang="hr-HR" sz="2000" dirty="0">
                        <a:solidFill>
                          <a:srgbClr val="FC040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DODATNI</a:t>
                      </a:r>
                      <a:endParaRPr lang="hr-HR" sz="2000" dirty="0">
                        <a:solidFill>
                          <a:srgbClr val="FC040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POSEBNI</a:t>
                      </a:r>
                      <a:endParaRPr lang="hr-HR" sz="2000" dirty="0">
                        <a:solidFill>
                          <a:srgbClr val="FC040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95898"/>
                  </a:ext>
                </a:extLst>
              </a:tr>
              <a:tr h="1236762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Prosjek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ocjena na dvije decimale od 5. do 8. r.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Provjera posebnih znanja iz HJ, MAT, STR.J. + predmeta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važnih za upis</a:t>
                      </a:r>
                      <a:b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(najviše 10 bodova)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sa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zdravstvenim teškoćama 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77296"/>
                  </a:ext>
                </a:extLst>
              </a:tr>
              <a:tr h="1522168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ocjene u 7. i 8. razredu iz HJ, MAT, STR.J.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za upis u programe likovne, glazbene, plesne umjetnosti, odjele za sportaše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koji živi u otežanim uvjetima obrazovanja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74992"/>
                  </a:ext>
                </a:extLst>
              </a:tr>
              <a:tr h="951355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 ocjene 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7. i 8. </a:t>
                      </a:r>
                      <a:b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 predmeta posebno </a:t>
                      </a:r>
                      <a:b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važnih za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upis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uspjeha sportaša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Kandidati Romske nacionalne manjine </a:t>
                      </a:r>
                      <a:b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boda)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97000"/>
                  </a:ext>
                </a:extLst>
              </a:tr>
              <a:tr h="951355">
                <a:tc>
                  <a:txBody>
                    <a:bodyPr/>
                    <a:lstStyle/>
                    <a:p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rezultata natjecanja iz</a:t>
                      </a:r>
                      <a:r>
                        <a:rPr lang="hr-H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znanja i u sportu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koji je dijete bez roditelja ili odgovarajuće roditeljske skrbi (1 bod)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96093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43608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VREDNOVANJA</a:t>
            </a:r>
            <a:endParaRPr lang="hr-HR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5750"/>
              </p:ext>
            </p:extLst>
          </p:nvPr>
        </p:nvGraphicFramePr>
        <p:xfrm>
          <a:off x="4211960" y="753142"/>
          <a:ext cx="4464496" cy="29264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173986755"/>
                    </a:ext>
                  </a:extLst>
                </a:gridCol>
              </a:tblGrid>
              <a:tr h="549084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61452"/>
                  </a:ext>
                </a:extLst>
              </a:tr>
              <a:tr h="543552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OPĆI USPJEH </a:t>
                      </a:r>
                      <a:r>
                        <a:rPr lang="hr-H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5.-8. r.  </a:t>
                      </a:r>
                      <a:br>
                        <a:rPr lang="hr-H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 2 decimale)</a:t>
                      </a:r>
                      <a:endParaRPr lang="hr-H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10" marB="457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09614"/>
                  </a:ext>
                </a:extLst>
              </a:tr>
              <a:tr h="1283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 OCJENE </a:t>
                      </a:r>
                      <a:r>
                        <a:rPr lang="hr-HR" sz="24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 i 8.r.):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Hrvatski jezik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Matematika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 strani jezik</a:t>
                      </a:r>
                      <a:endParaRPr lang="hr-H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10" marB="457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408151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4839"/>
              </p:ext>
            </p:extLst>
          </p:nvPr>
        </p:nvGraphicFramePr>
        <p:xfrm>
          <a:off x="611560" y="1326972"/>
          <a:ext cx="2988332" cy="2293692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620790789"/>
                    </a:ext>
                  </a:extLst>
                </a:gridCol>
              </a:tblGrid>
              <a:tr h="22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TROGODIŠNJE</a:t>
                      </a: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ŠKOLE</a:t>
                      </a:r>
                      <a:endParaRPr lang="hr-HR" sz="2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hr-H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bodova)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2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96551"/>
              </p:ext>
            </p:extLst>
          </p:nvPr>
        </p:nvGraphicFramePr>
        <p:xfrm>
          <a:off x="611560" y="3679304"/>
          <a:ext cx="2988332" cy="2520279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620790789"/>
                    </a:ext>
                  </a:extLst>
                </a:gridCol>
              </a:tblGrid>
              <a:tr h="2520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ČETVEROGODIŠNJE</a:t>
                      </a: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 petogodišnje)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hr-H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80 bodova)</a:t>
                      </a:r>
                    </a:p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2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4048133" y="386104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hr-H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ZAKLJUČNE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OCJENE (7. i </a:t>
            </a:r>
            <a:r>
              <a:rPr lang="hr-HR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8.r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.):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iz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 predmeta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posebno važnih za upis </a:t>
            </a:r>
            <a:b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2 ista za sve + 1 određuje svaka škola)</a:t>
            </a:r>
          </a:p>
        </p:txBody>
      </p:sp>
      <p:sp>
        <p:nvSpPr>
          <p:cNvPr id="9" name="Pravokutnik 5"/>
          <p:cNvSpPr>
            <a:spLocks noChangeArrowheads="1"/>
          </p:cNvSpPr>
          <p:nvPr/>
        </p:nvSpPr>
        <p:spPr bwMode="auto">
          <a:xfrm>
            <a:off x="215516" y="177458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1. Zajednički element vrednovanja</a:t>
            </a:r>
            <a:endParaRPr lang="hr-HR" altLang="sr-Latn-RS" sz="3600" b="1" dirty="0">
              <a:latin typeface="Calibri" panose="020F0502020204030204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5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67544" y="1340768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Provjera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darovitosti kandidata za upis u umjetničke škole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ikovne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glazbene i plesne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</a:p>
          <a:p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Provjera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posebnih znanja kandidata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Srednje škole mogu, ako za to imaju suglasnost Ministarstva, provoditi provjere posebnih znanja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iz nastavnih predmeta posebno važnih za upis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kandidata u pojedini program obrazovanja. Posebna provjera znanja nije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eliminacijska, 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može ostvariti </a:t>
            </a:r>
            <a:r>
              <a:rPr lang="hr-H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najviše </a:t>
            </a:r>
            <a:r>
              <a:rPr lang="hr-HR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hr-H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bodova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druge provjere (</a:t>
            </a:r>
            <a:r>
              <a:rPr lang="hr-H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259632" y="4923978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sve dodatne provjere, srednje škole će javno objaviti rokove i mjesto ispitivanja, a svi podaci bit će dostupni na mrežnoj stranici: https://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srednje.e-upisi.hr</a:t>
            </a:r>
            <a:endParaRPr lang="hr-H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5"/>
          <p:cNvSpPr>
            <a:spLocks noChangeArrowheads="1"/>
          </p:cNvSpPr>
          <p:nvPr/>
        </p:nvSpPr>
        <p:spPr bwMode="auto">
          <a:xfrm>
            <a:off x="313792" y="148332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>
                <a:latin typeface="Calibri" panose="020F0502020204030204" pitchFamily="34" charset="0"/>
                <a:ea typeface="黑体" pitchFamily="49" charset="-122"/>
              </a:rPr>
              <a:t>2</a:t>
            </a: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. </a:t>
            </a:r>
            <a:r>
              <a:rPr lang="hr-HR" altLang="sr-Latn-RS" sz="3600" b="1" dirty="0">
                <a:latin typeface="Calibri" panose="020F0502020204030204" pitchFamily="34" charset="0"/>
                <a:ea typeface="黑体" pitchFamily="49" charset="-122"/>
              </a:rPr>
              <a:t>D</a:t>
            </a: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odatni element vrednovanja</a:t>
            </a:r>
            <a:endParaRPr lang="hr-HR" altLang="sr-Latn-RS" sz="3600" b="1" dirty="0">
              <a:latin typeface="Calibri" panose="020F0502020204030204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0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25391" r="27757" b="16016"/>
          <a:stretch>
            <a:fillRect/>
          </a:stretch>
        </p:blipFill>
        <p:spPr bwMode="auto">
          <a:xfrm>
            <a:off x="354774" y="1069537"/>
            <a:ext cx="5587662" cy="34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Pravokutnik 4"/>
          <p:cNvSpPr>
            <a:spLocks noChangeArrowheads="1"/>
          </p:cNvSpPr>
          <p:nvPr/>
        </p:nvSpPr>
        <p:spPr bwMode="auto">
          <a:xfrm>
            <a:off x="0" y="261066"/>
            <a:ext cx="933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Dodatni element vrednovanja </a:t>
            </a:r>
            <a:r>
              <a:rPr lang="hr-HR" altLang="sr-Latn-R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altLang="sr-Latn-R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natjecanja </a:t>
            </a:r>
            <a:r>
              <a:rPr lang="hr-HR" altLang="sr-Latn-R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</a:t>
            </a:r>
            <a:r>
              <a:rPr lang="hr-HR" altLang="sr-Latn-R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znanja i u sportu</a:t>
            </a:r>
            <a:endParaRPr lang="hr-HR" altLang="sr-Latn-R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Pravokutnik 5"/>
          <p:cNvSpPr>
            <a:spLocks noChangeArrowheads="1"/>
          </p:cNvSpPr>
          <p:nvPr/>
        </p:nvSpPr>
        <p:spPr bwMode="auto">
          <a:xfrm>
            <a:off x="3563888" y="6323405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vrednuje se isključivo jedno, najpovoljnije postignuće</a:t>
            </a:r>
          </a:p>
        </p:txBody>
      </p:sp>
      <p:sp>
        <p:nvSpPr>
          <p:cNvPr id="43013" name="Pravokutnik 6"/>
          <p:cNvSpPr>
            <a:spLocks noChangeArrowheads="1"/>
          </p:cNvSpPr>
          <p:nvPr/>
        </p:nvSpPr>
        <p:spPr bwMode="auto">
          <a:xfrm>
            <a:off x="6067307" y="1620488"/>
            <a:ext cx="26642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(iz hrvatskoga jezika, matematike, prvoga stranog  jezika, jednog od dvaju predmeta značajnih za upis ili jednog natjecanja koje odredi škola)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35156" r="27206" b="42383"/>
          <a:stretch>
            <a:fillRect/>
          </a:stretch>
        </p:blipFill>
        <p:spPr bwMode="auto">
          <a:xfrm>
            <a:off x="3023828" y="4488015"/>
            <a:ext cx="5832647" cy="192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51520" y="650769"/>
            <a:ext cx="88924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hr-HR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sa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zdravstvenim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teškoćama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stručno mišljenje Službe za prof. usmjeravanje HZZ-a za 3 do 6 obrazovnih programa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koji živi uz jednog ili oba roditelja s dugotrajnom teškom bolesti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liječnička potvrda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koji živi uz dugotrajno nezaposlena oba roditelja 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potvrda nadležnog HZZ-a)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koji živi uz samohranoga roditelja korisnika socijalne skrbi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potvrda CZSS o korištenju socijalne pomoći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kandidat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kojemu je jedan roditelj preminuo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isprava iz matice umrlih ili smrtni list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Novo: </a:t>
            </a:r>
            <a:br>
              <a:rPr lang="hr-HR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prednost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samo u slučaju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ako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dva ili više kandidata na zadnjem mjestu ljestvice poretka imaju isti ukupan broj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bodova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temelju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zajedničkog i dodatnog elementa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vrednovanja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914560" y="55892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priznaje </a:t>
            </a:r>
            <a:r>
              <a:rPr lang="hr-H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ostvarivanje jednog (najpovoljnijeg) 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roditelji učitavaju potvrde u sustav za upise</a:t>
            </a:r>
            <a:endParaRPr lang="hr-HR" sz="2400" b="1" dirty="0">
              <a:solidFill>
                <a:srgbClr val="FC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utnik 5"/>
          <p:cNvSpPr>
            <a:spLocks noChangeArrowheads="1"/>
          </p:cNvSpPr>
          <p:nvPr/>
        </p:nvSpPr>
        <p:spPr bwMode="auto">
          <a:xfrm>
            <a:off x="251520" y="116632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3. </a:t>
            </a: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Poseban </a:t>
            </a:r>
            <a:r>
              <a:rPr lang="hr-HR" altLang="sr-Latn-RS" sz="3600" b="1" dirty="0" smtClean="0">
                <a:latin typeface="Calibri" panose="020F0502020204030204" pitchFamily="34" charset="0"/>
                <a:ea typeface="黑体" pitchFamily="49" charset="-122"/>
              </a:rPr>
              <a:t>element vrednovanja</a:t>
            </a:r>
            <a:endParaRPr lang="hr-HR" altLang="sr-Latn-RS" sz="3600" b="1" dirty="0">
              <a:latin typeface="Calibri" panose="020F050202020403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2076450"/>
            <a:ext cx="7929563" cy="30087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 smtClean="0">
                <a:latin typeface="Calibri" panose="020F0502020204030204" pitchFamily="34" charset="0"/>
                <a:ea typeface="黑体" pitchFamily="49" charset="-122"/>
              </a:rPr>
              <a:t>Škola </a:t>
            </a:r>
            <a:r>
              <a:rPr lang="hr-HR" altLang="sr-Latn-R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黑体" pitchFamily="49" charset="-122"/>
              </a:rPr>
              <a:t>može</a:t>
            </a:r>
            <a:r>
              <a:rPr lang="hr-HR" altLang="sr-Latn-RS" sz="2800" b="1" dirty="0" smtClean="0">
                <a:latin typeface="Calibri" panose="020F0502020204030204" pitchFamily="34" charset="0"/>
                <a:ea typeface="黑体" pitchFamily="49" charset="-122"/>
              </a:rPr>
              <a:t> utvrditi minimalni bodovni prag za upis u pojedini program obrazovanja     </a:t>
            </a:r>
            <a:br>
              <a:rPr lang="hr-HR" altLang="sr-Latn-RS" sz="2800" b="1" dirty="0" smtClean="0">
                <a:latin typeface="Calibri" panose="020F0502020204030204" pitchFamily="34" charset="0"/>
                <a:ea typeface="黑体" pitchFamily="49" charset="-122"/>
              </a:rPr>
            </a:br>
            <a:r>
              <a:rPr lang="hr-HR" altLang="sr-Latn-RS" sz="2800" b="1" dirty="0" smtClean="0">
                <a:latin typeface="Calibri" panose="020F0502020204030204" pitchFamily="34" charset="0"/>
                <a:ea typeface="黑体" pitchFamily="49" charset="-122"/>
              </a:rPr>
              <a:t>(iz zajedničkog elementa vrednovanja)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 smtClean="0">
              <a:latin typeface="Calibri" panose="020F0502020204030204" pitchFamily="34" charset="0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 smtClean="0">
                <a:latin typeface="Calibri" panose="020F0502020204030204" pitchFamily="34" charset="0"/>
                <a:ea typeface="黑体" pitchFamily="49" charset="-122"/>
              </a:rPr>
              <a:t>Trogodišnje i obrtničke škole – nemaju minimalni bodovni prag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 smtClean="0">
              <a:solidFill>
                <a:srgbClr val="FC0404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 smtClean="0">
              <a:solidFill>
                <a:srgbClr val="FC0404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590" y="908720"/>
            <a:ext cx="576064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>
                <a:solidFill>
                  <a:srgbClr val="EF4D9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MINIMALNI BODOVNI PRAG</a:t>
            </a:r>
            <a:endParaRPr lang="en-US" sz="3200" dirty="0" smtClean="0">
              <a:solidFill>
                <a:srgbClr val="EF4D9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33089"/>
              </p:ext>
            </p:extLst>
          </p:nvPr>
        </p:nvGraphicFramePr>
        <p:xfrm>
          <a:off x="427038" y="1071563"/>
          <a:ext cx="8248651" cy="4878386"/>
        </p:xfrm>
        <a:graphic>
          <a:graphicData uri="http://schemas.openxmlformats.org/drawingml/2006/table">
            <a:tbl>
              <a:tblPr/>
              <a:tblGrid>
                <a:gridCol w="208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Element vrednovanja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5. razred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6. razred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7. razred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8. razred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Ukupno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Prosjek ocjena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4,33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3,95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17,28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Hrvatski jezik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Matematika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Engleski jezik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Povijest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Geografija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Tehnička kultura*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14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SVEUKUPNO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69,28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1489" y="121502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ln w="18415" cmpd="sng">
                  <a:noFill/>
                  <a:prstDash val="solid"/>
                </a:ln>
                <a:latin typeface="Arial" charset="0"/>
              </a:rPr>
              <a:t>IZRAČUN BODOVA ZA UPIS </a:t>
            </a:r>
          </a:p>
          <a:p>
            <a:pPr algn="ctr" eaLnBrk="1" hangingPunct="1">
              <a:defRPr/>
            </a:pPr>
            <a:r>
              <a:rPr lang="hr-HR" sz="2000" b="1" dirty="0">
                <a:ln w="18415" cmpd="sng">
                  <a:noFill/>
                  <a:prstDash val="solid"/>
                </a:ln>
                <a:latin typeface="Arial" charset="0"/>
              </a:rPr>
              <a:t>primjer za obrazovni program EKONOMIST</a:t>
            </a:r>
            <a:endParaRPr lang="en-US" sz="2000" b="1" dirty="0">
              <a:ln w="18415" cmpd="sng">
                <a:noFill/>
                <a:prstDash val="solid"/>
              </a:ln>
              <a:latin typeface="Arial" charset="0"/>
            </a:endParaRPr>
          </a:p>
        </p:txBody>
      </p:sp>
      <p:sp>
        <p:nvSpPr>
          <p:cNvPr id="37959" name="Text Box 97"/>
          <p:cNvSpPr txBox="1">
            <a:spLocks noChangeArrowheads="1"/>
          </p:cNvSpPr>
          <p:nvPr/>
        </p:nvSpPr>
        <p:spPr bwMode="auto">
          <a:xfrm>
            <a:off x="2123728" y="6069013"/>
            <a:ext cx="7129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*jedan nastavni predmet koji se vrednuje </a:t>
            </a:r>
            <a:r>
              <a:rPr lang="hr-HR" altLang="sr-Latn-RS" sz="180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određuje </a:t>
            </a:r>
            <a:r>
              <a:rPr lang="hr-HR" altLang="sr-Latn-RS" sz="1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srednja škola</a:t>
            </a:r>
            <a:endParaRPr lang="en-US" altLang="sr-Latn-RS" sz="18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3528" y="226095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Calibri" panose="020F0502020204030204" pitchFamily="34" charset="0"/>
                <a:ea typeface="Amiri" panose="00000500000000000000" pitchFamily="2" charset="-78"/>
                <a:cs typeface="Calibri" panose="020F0502020204030204" pitchFamily="34" charset="0"/>
              </a:rPr>
              <a:t>Prošlogodišnji broj bodova potrebnih za upis pojedinih programa</a:t>
            </a:r>
            <a:endParaRPr lang="hr-HR" sz="3200" b="1" dirty="0">
              <a:latin typeface="Calibri" panose="020F0502020204030204" pitchFamily="34" charset="0"/>
              <a:ea typeface="Amiri" panose="00000500000000000000" pitchFamily="2" charset="-78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400" t="12952" r="20474" b="23400"/>
          <a:stretch/>
        </p:blipFill>
        <p:spPr>
          <a:xfrm>
            <a:off x="0" y="1268761"/>
            <a:ext cx="11095232" cy="497000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051720" y="4005064"/>
            <a:ext cx="6336704" cy="139864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-108520" y="2996952"/>
            <a:ext cx="2368474" cy="648072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0868" t="17933" r="22039" b="9968"/>
          <a:stretch/>
        </p:blipFill>
        <p:spPr>
          <a:xfrm>
            <a:off x="-108520" y="116632"/>
            <a:ext cx="9864785" cy="70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701675"/>
            <a:ext cx="9144000" cy="7826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ZDRAVSTVENE KONTRAINDIKACIJE</a:t>
            </a:r>
            <a:endParaRPr lang="en-US" altLang="sr-Latn-R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12750" y="2132856"/>
            <a:ext cx="8318500" cy="27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r-HR" altLang="sr-Latn-RS" sz="32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Ako se za obrazovni program traži, dostavlja se</a:t>
            </a:r>
            <a:r>
              <a:rPr lang="hr-HR" altLang="sr-Latn-RS" sz="32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Potvrda </a:t>
            </a:r>
            <a:r>
              <a:rPr lang="hr-HR" altLang="sr-Latn-RS" sz="28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školskog liječnika o sposobnosti za program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Liječnička svjedodžba medicine rada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hr-HR" altLang="sr-Latn-RS" sz="2800" b="1" dirty="0" smtClean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idx="1"/>
          </p:nvPr>
        </p:nvSpPr>
        <p:spPr>
          <a:xfrm>
            <a:off x="900113" y="2492896"/>
            <a:ext cx="7632700" cy="317046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 smtClean="0">
                <a:latin typeface="Calibri" panose="020F0502020204030204" pitchFamily="34" charset="0"/>
                <a:ea typeface="黑体" pitchFamily="49" charset="-122"/>
              </a:rPr>
              <a:t>O SEBI</a:t>
            </a:r>
          </a:p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 smtClean="0">
                <a:latin typeface="Calibri" panose="020F0502020204030204" pitchFamily="34" charset="0"/>
                <a:ea typeface="黑体" pitchFamily="49" charset="-122"/>
              </a:rPr>
              <a:t>O ŠKOLAMA I PROGRAMIMA</a:t>
            </a:r>
          </a:p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 smtClean="0">
                <a:latin typeface="Calibri" panose="020F0502020204030204" pitchFamily="34" charset="0"/>
                <a:ea typeface="黑体" pitchFamily="49" charset="-122"/>
              </a:rPr>
              <a:t>O ZANIMANJIMA</a:t>
            </a:r>
          </a:p>
          <a:p>
            <a:pPr marL="609600" indent="-6096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 smtClean="0">
                <a:latin typeface="Calibri" panose="020F0502020204030204" pitchFamily="34" charset="0"/>
                <a:ea typeface="黑体" pitchFamily="49" charset="-122"/>
              </a:rPr>
              <a:t>O OBITELJSKIM PRILIKAMA</a:t>
            </a:r>
          </a:p>
          <a:p>
            <a:pPr marL="609600" indent="-6096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 smtClean="0">
                <a:latin typeface="Calibri" panose="020F0502020204030204" pitchFamily="34" charset="0"/>
                <a:ea typeface="黑体" pitchFamily="49" charset="-122"/>
              </a:rPr>
              <a:t>O BUDUĆNOSTI NA TRŽIŠTU RADA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0645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tx1"/>
                </a:solidFill>
                <a:latin typeface="Calibri" pitchFamily="34" charset="0"/>
              </a:rPr>
              <a:t>O čemu sve treba voditi računa kod izbora zanimanja/škole: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55576" y="548680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Potvrde školskog liječnika: 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obavijest o terminima podizanja potvrde (u 7. mj.)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Školska liječnica:</a:t>
            </a:r>
            <a:br>
              <a:rPr lang="hr-HR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Snježa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​na </a:t>
            </a:r>
            <a:r>
              <a:rPr lang="hr-H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Miter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dr. med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zdravlja Sveti Ivan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Zelina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Bocakova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01 2062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</a:p>
          <a:p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E-pošta: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skolska.medicina.zelina@zzjz-zz.hr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ravokutnik 1"/>
          <p:cNvSpPr>
            <a:spLocks noChangeArrowheads="1"/>
          </p:cNvSpPr>
          <p:nvPr/>
        </p:nvSpPr>
        <p:spPr bwMode="auto">
          <a:xfrm>
            <a:off x="755576" y="548680"/>
            <a:ext cx="777686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Upis učenika s teškoćama u razvoju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posebne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ljestvice za upis u srednju školu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programi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 prijavljuju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Upravnom odjelu za odgoj i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obrazovanje u županiji, Ispostava Sveti Ivan Zelina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(jedan roditelj i učenik)</a:t>
            </a: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400" dirty="0" smtClean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Obvezno se prilaže</a:t>
            </a: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  <a:b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hr-HR" altLang="sr-Latn-RS" sz="2400" dirty="0" smtClean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ClrTx/>
            </a:pP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rješenje Ureda o primjerenom obliku školovanja</a:t>
            </a:r>
          </a:p>
          <a:p>
            <a:pPr marL="800100" lvl="1" indent="-342900" eaLnBrk="1" hangingPunct="1">
              <a:spcBef>
                <a:spcPct val="0"/>
              </a:spcBef>
              <a:buClrTx/>
            </a:pP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stručno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mišljenje Službe za profesionalno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b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usmjeravanje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HZZ-a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316656"/>
            <a:ext cx="6480720" cy="8640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Obrtnička</a:t>
            </a:r>
            <a:r>
              <a:rPr lang="hr-H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zanimanja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3608" y="3212976"/>
            <a:ext cx="7848872" cy="3528392"/>
          </a:xfrm>
          <a:prstGeom prst="rect">
            <a:avLst/>
          </a:prstGeom>
        </p:spPr>
        <p:txBody>
          <a:bodyPr/>
          <a:lstStyle/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hr-HR" sz="28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obvezno </a:t>
            </a: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 dokazuje zdravstvena sposobnost </a:t>
            </a:r>
            <a:b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r-HR" sz="28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hr-HR" sz="2800" b="1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liječnička svjedodžba medicine </a:t>
            </a:r>
            <a:r>
              <a:rPr lang="hr-HR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rada</a:t>
            </a:r>
            <a:r>
              <a:rPr lang="hr-HR" sz="28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109537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nakon objave </a:t>
            </a:r>
            <a:r>
              <a:rPr lang="hr-HR" sz="28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konačnih ljestvica, </a:t>
            </a: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školi se </a:t>
            </a:r>
            <a:r>
              <a:rPr lang="hr-HR" sz="2800" b="1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dostavlja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liječnička svjedodžba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medicine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hr-HR" sz="2800" b="1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hr-HR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ugovor o </a:t>
            </a:r>
            <a:r>
              <a:rPr lang="hr-HR" sz="2800" b="1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naukovanju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(provjeriti u srednjoj školi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537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7633"/>
            <a:ext cx="2550617" cy="17004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49048"/>
            <a:ext cx="2377925" cy="1778996"/>
          </a:xfrm>
          <a:prstGeom prst="rect">
            <a:avLst/>
          </a:prstGeom>
        </p:spPr>
      </p:pic>
      <p:sp>
        <p:nvSpPr>
          <p:cNvPr id="6" name="AutoShape 2" descr="Poziv Udruženja obrtnika Sinj - FE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00" y="310179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30" y="1337061"/>
            <a:ext cx="8725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UPISI U SREDNJE ŠKOLE</a:t>
            </a:r>
          </a:p>
        </p:txBody>
      </p:sp>
      <p:pic>
        <p:nvPicPr>
          <p:cNvPr id="55299" name="Picture 8" descr="ANd9GcSxRo4r3Y5feNX5pMo7a01YPjTThc4TaytA9sI84uonbipeol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38500"/>
            <a:ext cx="3959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0" descr="620_400_1352452402internet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48025"/>
            <a:ext cx="4073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188640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srednje.e-upisi.hr</a:t>
            </a:r>
            <a:endParaRPr lang="hr-H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8937927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1560" y="0"/>
            <a:ext cx="799338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UČENICI - postupak prijave 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OŠ dobivaju elektronički identitet  (</a:t>
            </a: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AAI@EduHr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prijava u sustav </a:t>
            </a:r>
            <a:b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potrebno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je provjeriti točnost svih podataka u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sustavu (osobni podatci, ocjene, predmeti i dr.)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dabiru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najviše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obrazovnih programa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 redaju ih prema redoslijedu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želja (mogu biti i različiti programi u istoj školi)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kstniOkvir 2"/>
          <p:cNvSpPr txBox="1">
            <a:spLocks noChangeArrowheads="1"/>
          </p:cNvSpPr>
          <p:nvPr/>
        </p:nvSpPr>
        <p:spPr bwMode="auto">
          <a:xfrm>
            <a:off x="611560" y="1124744"/>
            <a:ext cx="864096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renutno </a:t>
            </a: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bodovno stanje i </a:t>
            </a:r>
            <a:r>
              <a:rPr lang="hr-HR" altLang="sr-Latn-RS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poredak</a:t>
            </a: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na rang listama vidljivo je po prijavi </a:t>
            </a: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programa (ažuriranje svakih sat vremena)</a:t>
            </a:r>
            <a:b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sustav </a:t>
            </a: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automatski raspoređuje učenika na najbolji mogući </a:t>
            </a: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odabir (konačne ljestvice)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hr-HR" altLang="sr-Latn-RS" sz="2800" dirty="0" smtClean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 srednju školu dostavlja se </a:t>
            </a:r>
            <a:r>
              <a:rPr lang="hr-HR" altLang="sr-Latn-RS" sz="2800" b="1" dirty="0" smtClean="0">
                <a:solidFill>
                  <a:srgbClr val="FC0404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upisnica </a:t>
            </a: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 ostala dokumentacija koja je potrebna</a:t>
            </a:r>
            <a:b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r>
              <a:rPr lang="hr-HR" altLang="sr-Latn-RS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281168" cy="5832946"/>
          </a:xfrm>
        </p:spPr>
        <p:txBody>
          <a:bodyPr/>
          <a:lstStyle/>
          <a:p>
            <a:pPr marR="0" algn="l">
              <a:defRPr/>
            </a:pPr>
            <a:endParaRPr lang="hr-HR" altLang="sr-Latn-R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endParaRPr lang="hr-HR" alt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r>
              <a:rPr lang="hr-HR" alt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  <a:cs typeface="Calibri" pitchFamily="34" charset="0"/>
              </a:rPr>
              <a:t>UPISNICA</a:t>
            </a:r>
            <a:br>
              <a:rPr lang="hr-HR" alt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  <a:cs typeface="Calibri" pitchFamily="34" charset="0"/>
              </a:rPr>
            </a:br>
            <a:endParaRPr lang="hr-HR" altLang="sr-Latn-R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 smtClean="0">
                <a:solidFill>
                  <a:schemeClr val="tx1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ispisuje se u sustavu </a:t>
            </a:r>
            <a:r>
              <a:rPr lang="hr-HR" altLang="sr-Latn-RS" sz="2800" b="1" u="sng" dirty="0" smtClean="0">
                <a:solidFill>
                  <a:srgbClr val="0000FF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srednje.e-upisi.hr</a:t>
            </a: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solidFill>
                  <a:schemeClr val="tx1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dostavlja se potpisana u srednju školu </a:t>
            </a:r>
            <a:r>
              <a:rPr lang="hr-HR" altLang="sr-Latn-R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elektroničkim </a:t>
            </a:r>
            <a:r>
              <a:rPr lang="hr-HR" altLang="sr-Latn-RS" sz="28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putem ili osobno – provjeriti u srednjoj </a:t>
            </a:r>
            <a:r>
              <a:rPr lang="hr-HR" altLang="sr-Latn-R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školi</a:t>
            </a:r>
            <a:endParaRPr lang="hr-HR" altLang="sr-Latn-RS" sz="2800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endParaRPr lang="hr-HR" altLang="sr-Latn-RS" sz="3200" b="1" dirty="0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endParaRPr lang="hr-HR" altLang="sr-Latn-RS" sz="3200" dirty="0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Česta pitanja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392" r="48411" b="32727"/>
          <a:stretch/>
        </p:blipFill>
        <p:spPr>
          <a:xfrm>
            <a:off x="0" y="1072678"/>
            <a:ext cx="9760290" cy="594685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076056" y="749513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srednje.e-upisi.hr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3448963"/>
            <a:ext cx="3710243" cy="288032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Upisni rokovi  - </a:t>
            </a:r>
            <a:r>
              <a:rPr lang="hr-HR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Odluka od prošle godine</a:t>
            </a:r>
            <a:endParaRPr lang="hr-HR" dirty="0">
              <a:solidFill>
                <a:srgbClr val="FC0404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755576" y="1340768"/>
            <a:ext cx="7931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LJETNI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(prijave od 28.6. do 8.7. – </a:t>
            </a:r>
            <a:r>
              <a:rPr lang="hr-HR" sz="2800" b="1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lani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JESENSKI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(prijave od 19.8. do 23.8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 - </a:t>
            </a:r>
            <a:r>
              <a:rPr lang="hr-HR" sz="2800" b="1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lani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NAKNADNI (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prijave u srednjoj školi tijekom rujna) 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394631"/>
            <a:ext cx="3960440" cy="649379"/>
          </a:xfrm>
        </p:spPr>
        <p:txBody>
          <a:bodyPr/>
          <a:lstStyle/>
          <a:p>
            <a:pPr marL="109537" indent="0">
              <a:buNone/>
            </a:pPr>
            <a:r>
              <a:rPr lang="hr-HR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Osobna obilježja</a:t>
            </a:r>
            <a:endParaRPr lang="hr-HR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lak 3"/>
          <p:cNvSpPr/>
          <p:nvPr/>
        </p:nvSpPr>
        <p:spPr>
          <a:xfrm>
            <a:off x="490474" y="1480900"/>
            <a:ext cx="2376916" cy="1520515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OSOBINE</a:t>
            </a:r>
            <a:endParaRPr lang="hr-H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lak 9"/>
          <p:cNvSpPr/>
          <p:nvPr/>
        </p:nvSpPr>
        <p:spPr>
          <a:xfrm>
            <a:off x="3289789" y="1044010"/>
            <a:ext cx="2376916" cy="1520515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INTERESI</a:t>
            </a:r>
            <a:endParaRPr lang="hr-H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lak 10"/>
          <p:cNvSpPr/>
          <p:nvPr/>
        </p:nvSpPr>
        <p:spPr>
          <a:xfrm>
            <a:off x="5932839" y="1008942"/>
            <a:ext cx="2987824" cy="1942197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SPOSOBNOSTI I VJEŠTINE</a:t>
            </a:r>
            <a:endParaRPr lang="hr-H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lak 11"/>
          <p:cNvSpPr/>
          <p:nvPr/>
        </p:nvSpPr>
        <p:spPr>
          <a:xfrm>
            <a:off x="558682" y="4060685"/>
            <a:ext cx="2952328" cy="1654026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VRIJEDNOSTI</a:t>
            </a:r>
            <a:endParaRPr lang="hr-H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lak 12"/>
          <p:cNvSpPr/>
          <p:nvPr/>
        </p:nvSpPr>
        <p:spPr>
          <a:xfrm>
            <a:off x="3851920" y="3244118"/>
            <a:ext cx="2520280" cy="1664531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</a:t>
            </a:r>
            <a:endParaRPr lang="hr-H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lak 13"/>
          <p:cNvSpPr/>
          <p:nvPr/>
        </p:nvSpPr>
        <p:spPr>
          <a:xfrm>
            <a:off x="5975390" y="4617143"/>
            <a:ext cx="2987824" cy="1942197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RADNE NAVIKE I POSTIGNUĆA</a:t>
            </a:r>
            <a:endParaRPr lang="hr-H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0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/>
          <p:cNvSpPr>
            <a:spLocks noGrp="1"/>
          </p:cNvSpPr>
          <p:nvPr>
            <p:ph type="title"/>
          </p:nvPr>
        </p:nvSpPr>
        <p:spPr>
          <a:xfrm>
            <a:off x="1115616" y="5922"/>
            <a:ext cx="7344816" cy="288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Ljetni upisni rok – </a:t>
            </a:r>
            <a:r>
              <a:rPr lang="hr-HR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prošle godine</a:t>
            </a:r>
            <a:endParaRPr lang="hr-HR" dirty="0">
              <a:solidFill>
                <a:srgbClr val="FC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22534" r="24619" b="21227"/>
          <a:stretch/>
        </p:blipFill>
        <p:spPr bwMode="auto">
          <a:xfrm>
            <a:off x="683568" y="476672"/>
            <a:ext cx="741682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6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/>
          <a:srcRect l="36090" t="21722" r="24278" b="16944"/>
          <a:stretch/>
        </p:blipFill>
        <p:spPr bwMode="auto">
          <a:xfrm>
            <a:off x="827584" y="603216"/>
            <a:ext cx="763284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Naslov 2"/>
          <p:cNvSpPr>
            <a:spLocks noGrp="1"/>
          </p:cNvSpPr>
          <p:nvPr>
            <p:ph type="title"/>
          </p:nvPr>
        </p:nvSpPr>
        <p:spPr>
          <a:xfrm>
            <a:off x="-324544" y="8477"/>
            <a:ext cx="9937104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hr-HR" sz="3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Ljetni upisni rok učenici s teškoćama - </a:t>
            </a:r>
            <a:r>
              <a:rPr lang="hr-HR" sz="3600" dirty="0" smtClean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lani</a:t>
            </a:r>
            <a:endParaRPr lang="hr-HR" sz="3600" dirty="0">
              <a:solidFill>
                <a:srgbClr val="FC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16963"/>
            <a:ext cx="5904656" cy="100811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Razredni odjeli za sportaše</a:t>
            </a:r>
            <a:endParaRPr lang="hr-HR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95420"/>
              </p:ext>
            </p:extLst>
          </p:nvPr>
        </p:nvGraphicFramePr>
        <p:xfrm>
          <a:off x="539552" y="3527734"/>
          <a:ext cx="7776864" cy="1280160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val="12257012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044492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Opis postupaka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</a:t>
                      </a:r>
                      <a:endParaRPr lang="hr-HR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52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Kandidati koji se upisuju u razredne odjele za sportaše iskazuju interes za upis u razredne odjele za sportaše u NISpuSŠ-u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 5. do 7. 6. </a:t>
                      </a:r>
                      <a:r>
                        <a:rPr lang="hr-H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2024.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77568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467544" y="210323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4141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Pravo prijave za upis u razredne odjele za sportaše ima kandidat koji je uvršten na rang-listu određenoga nacionalnoga sportskoga saveza.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916832"/>
            <a:ext cx="7344816" cy="4525962"/>
          </a:xfrm>
        </p:spPr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Upisi u učeničke domove provode se online </a:t>
            </a:r>
          </a:p>
          <a:p>
            <a:pPr marL="109537" indent="0">
              <a:buNone/>
            </a:pP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Javiti se razrednicima ili upisnom povjerenstvu ako učenik namjerava tražiti smještaj u učeničkome domu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11560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Upisi u učeničke domove </a:t>
            </a:r>
            <a:endParaRPr lang="hr-HR" sz="3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Upisi u učeničke </a:t>
            </a:r>
            <a:r>
              <a:rPr lang="hr-H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domove</a:t>
            </a:r>
            <a:br>
              <a:rPr lang="hr-H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r-H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domovi.e-upisi.hr </a:t>
            </a:r>
            <a:endParaRPr lang="hr-H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-399" t="12901" r="47837" b="15000"/>
          <a:stretch/>
        </p:blipFill>
        <p:spPr>
          <a:xfrm>
            <a:off x="0" y="1200329"/>
            <a:ext cx="9612560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548680"/>
            <a:ext cx="3779548" cy="554461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69431" y="1916832"/>
            <a:ext cx="4764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detaljan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pregled srednjih škola, </a:t>
            </a:r>
            <a:endParaRPr lang="hr-H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 stipendija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opis učeničkih domova</a:t>
            </a: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dostupna na mrežnim stranicama</a:t>
            </a:r>
            <a:b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HZZ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na mrežnoj stranici naše škole </a:t>
            </a:r>
            <a:b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(Upisi -&gt;Upisi u srednju školu)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slov 2"/>
          <p:cNvSpPr>
            <a:spLocks noGrp="1"/>
          </p:cNvSpPr>
          <p:nvPr>
            <p:ph type="title"/>
          </p:nvPr>
        </p:nvSpPr>
        <p:spPr>
          <a:xfrm>
            <a:off x="416451" y="548680"/>
            <a:ext cx="450329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EF4D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Brošura za učenike </a:t>
            </a:r>
            <a:endParaRPr lang="hr-HR" dirty="0">
              <a:solidFill>
                <a:srgbClr val="EF4D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339752" y="321297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spjeh u školovanju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ocijalni status obitelji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čenici koji se školuju za deficitarna zanimanja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rugi kriteriji…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otražiti i proučiti na mrežnim stranicama</a:t>
            </a:r>
            <a:endParaRPr lang="hr-HR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22311" y="4766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EF4D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Stipendije</a:t>
            </a:r>
            <a:endParaRPr lang="hr-HR" sz="3600" b="1" dirty="0">
              <a:solidFill>
                <a:srgbClr val="EF4D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59632" y="1383159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Zagrebačka županija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 Sveti Ivan Zelina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 Zagreb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335688" y="263691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Otvoreni dani srednjih škola</a:t>
            </a:r>
            <a:endParaRPr lang="hr-HR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>
          <a:xfrm>
            <a:off x="395536" y="332656"/>
            <a:ext cx="5811487" cy="5760640"/>
          </a:xfrm>
        </p:spPr>
      </p:pic>
    </p:spTree>
    <p:extLst>
      <p:ext uri="{BB962C8B-B14F-4D97-AF65-F5344CB8AC3E}">
        <p14:creationId xmlns:p14="http://schemas.microsoft.com/office/powerpoint/2010/main" val="448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5744" t="12201" r="17713" b="3801"/>
          <a:stretch/>
        </p:blipFill>
        <p:spPr>
          <a:xfrm>
            <a:off x="539552" y="116632"/>
            <a:ext cx="9494094" cy="6741368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>
            <a:off x="12359" y="4869160"/>
            <a:ext cx="86409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77" y="24849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r-HR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Budućnost na tržištu rada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7827" name="Picture 7" descr="http://ukustax.co.uk/wp-content/uploads/2012/12/Man-With-Question-01_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0" y="3172958"/>
            <a:ext cx="1660702" cy="22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kstniOkvir 5"/>
          <p:cNvSpPr txBox="1">
            <a:spLocks noChangeArrowheads="1"/>
          </p:cNvSpPr>
          <p:nvPr/>
        </p:nvSpPr>
        <p:spPr bwMode="auto">
          <a:xfrm>
            <a:off x="3888729" y="1931093"/>
            <a:ext cx="5429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prilagoditi se promjenama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učiti</a:t>
            </a:r>
            <a:endParaRPr lang="hr-HR" altLang="sr-Latn-RS" sz="32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zanimanja u budućnosti ?</a:t>
            </a:r>
            <a:endParaRPr lang="hr-HR" altLang="sr-Latn-RS" sz="32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 for buduÄnost na trÅ¾iÅ¡tu r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832648"/>
            <a:ext cx="2003360" cy="1124744"/>
          </a:xfrm>
          <a:prstGeom prst="rect">
            <a:avLst/>
          </a:prstGeom>
          <a:noFill/>
        </p:spPr>
      </p:pic>
      <p:pic>
        <p:nvPicPr>
          <p:cNvPr id="7172" name="Picture 4" descr="Image result for mladi poduzetn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804503"/>
            <a:ext cx="1404663" cy="1053497"/>
          </a:xfrm>
          <a:prstGeom prst="rect">
            <a:avLst/>
          </a:prstGeom>
          <a:noFill/>
        </p:spPr>
      </p:pic>
      <p:pic>
        <p:nvPicPr>
          <p:cNvPr id="7174" name="Picture 6" descr="mlad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488" y="3779658"/>
            <a:ext cx="5472608" cy="3078342"/>
          </a:xfrm>
          <a:prstGeom prst="rect">
            <a:avLst/>
          </a:prstGeom>
          <a:noFill/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50" y="1277686"/>
            <a:ext cx="2986643" cy="188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1"/>
          <p:cNvSpPr>
            <a:spLocks noGrp="1"/>
          </p:cNvSpPr>
          <p:nvPr>
            <p:ph idx="1"/>
          </p:nvPr>
        </p:nvSpPr>
        <p:spPr>
          <a:xfrm>
            <a:off x="3194050" y="1196975"/>
            <a:ext cx="5554663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Intelektualno stvaralaštvo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Pomaganje drugima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Putovanje i uzbudljiv život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Fizička aktivnost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Jako dobra zarada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Smireni religijski život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Estetski ugođaj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2" descr="http://i1.wp.com/www.pozitivne.info/wp-content/uploads/2013/08/6-nacina-pozitivno.jpg?resize=300%2C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24sata.hr/image/zasto-su-danas-materijalizam-i-snobizam-pozitivne-osobine-504x335-20121252-20121227140553-0f29555919238fc450c9217e4aaf2a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925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403648" y="1628800"/>
            <a:ext cx="6696744" cy="40324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ravnatelj Matej Škaro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pedagoginja Dolores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Orbanić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Biliškov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psihologinja Danijela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Čuljak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ogopedinja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Sanja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Lanović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razrednica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8.a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Vlasta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Tržil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razrednica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8.b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Draženka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Jarec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Tomorad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azrednica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8.c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Iva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Bebek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razrednica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8.n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Lidija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Vešligaj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Upisno povjerenstvo Škole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84248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Za pitanja, savjete, individualno savjetovanje, </a:t>
            </a: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možete se javiti</a:t>
            </a:r>
            <a:b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telefonom, </a:t>
            </a: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putem elektroničke </a:t>
            </a: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pošte ili putem aplikacije </a:t>
            </a:r>
            <a:r>
              <a:rPr lang="hr-HR" altLang="sr-Latn-RS" sz="2400" b="1" dirty="0" err="1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Teams</a:t>
            </a: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  <a:endParaRPr lang="hr-HR" altLang="sr-Latn-RS" sz="2400" b="1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Razrednicima</a:t>
            </a:r>
            <a:endParaRPr lang="hr-HR" altLang="sr-Latn-RS" sz="2400" b="1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Pedagoginja: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Dolores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Orbanić Biliškov,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prof.</a:t>
            </a:r>
            <a:b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E-pošta</a:t>
            </a: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 </a:t>
            </a:r>
            <a:r>
              <a:rPr lang="en-US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dolores.biliskov-orbanic1@skole.hr</a:t>
            </a: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Psihologinja: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Danijela </a:t>
            </a:r>
            <a:r>
              <a:rPr lang="hr-HR" altLang="sr-Latn-RS" sz="2400" dirty="0" err="1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Čuljak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prof.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E-pošta: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danijela.culjak@skole.hr</a:t>
            </a: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2400" dirty="0" smtClean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Telefon:  </a:t>
            </a:r>
            <a: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01/2020 795</a:t>
            </a:r>
            <a:br>
              <a:rPr lang="hr-HR" altLang="sr-Latn-RS" sz="2400" dirty="0" smtClean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 smtClean="0">
                <a:latin typeface="Courier New" panose="02070309020205020404" pitchFamily="49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               </a:t>
            </a:r>
            <a:endParaRPr lang="en-US" altLang="sr-Latn-RS" sz="2400" b="1" dirty="0">
              <a:latin typeface="Courier New" panose="02070309020205020404" pitchFamily="49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hr-H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9" y="1340768"/>
            <a:ext cx="8241848" cy="38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Sretno našim </a:t>
            </a:r>
            <a:r>
              <a:rPr lang="hr-HR" dirty="0" err="1" smtClean="0"/>
              <a:t>osmašima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1028" name="Picture 4" descr="7 Beautiful Sunrise, sunrise over the mountains HD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0" y="1705575"/>
            <a:ext cx="9180512" cy="51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Dobra kondicija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Fizička snaga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mi ide matematika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Brzo razmišljam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crtam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Znam slušati druge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Lijepo se izražavam u pisanju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Odlično se snalazim u prostoru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argumentiram svoj stav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Sposobnosti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2" descr="http://www.zdravje.si/wp-content/uploads/2012/10/otrok-sposob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60350"/>
            <a:ext cx="33083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fitnesstrener.s4w.com.hr/files/dijagnostika-anaerobna_naslov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62263"/>
            <a:ext cx="26400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adržaja 1"/>
          <p:cNvSpPr>
            <a:spLocks noGrp="1"/>
          </p:cNvSpPr>
          <p:nvPr>
            <p:ph idx="1"/>
          </p:nvPr>
        </p:nvSpPr>
        <p:spPr>
          <a:xfrm>
            <a:off x="539750" y="1524000"/>
            <a:ext cx="8229600" cy="4525963"/>
          </a:xfrm>
        </p:spPr>
        <p:txBody>
          <a:bodyPr/>
          <a:lstStyle/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Tehnika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Umjetnost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Prirodne znanosti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Jezici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Poljoprivreda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Rad s djecom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Kuhanje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Pravo i pravda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Ekologija</a:t>
            </a:r>
          </a:p>
          <a:p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Izrađivanje predmeta </a:t>
            </a:r>
            <a:b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</a:br>
            <a:r>
              <a:rPr lang="hr-HR" altLang="sr-Latn-RS" dirty="0" smtClean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                              od drva 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Interesi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6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430">
            <a:off x="5716588" y="623888"/>
            <a:ext cx="29162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89">
            <a:off x="4037013" y="2541588"/>
            <a:ext cx="3094037" cy="2278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81575"/>
            <a:ext cx="31702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hr-H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hr-H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89992" y="1417637"/>
            <a:ext cx="8229600" cy="44378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Zdravstveni </a:t>
            </a:r>
            <a:r>
              <a:rPr lang="hr-H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zahtjevi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podrazumijevaju zdravstveno stanje učenika koje treba zadovoljiti kako bi bio u mogućnosti završiti obrazovni program te kako bi nakon završetka obrazovanja svojim stečenim kompetencijama ispunjavao uvjete potrebne za tržište </a:t>
            </a:r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hr-H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1" dirty="0">
                <a:latin typeface="Calibri" panose="020F0502020204030204" pitchFamily="34" charset="0"/>
                <a:cs typeface="Calibri" panose="020F0502020204030204" pitchFamily="34" charset="0"/>
              </a:rPr>
              <a:t>JEDINSTVENI POPIS ZDRAVSTVENIH </a:t>
            </a:r>
            <a:r>
              <a:rPr lang="hr-H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ZAHTJEVA SREDNJOŠKOLSKIH </a:t>
            </a:r>
            <a:r>
              <a:rPr lang="hr-H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OBRAZOVNIH PROGRAMA U S</a:t>
            </a:r>
            <a:r>
              <a:rPr lang="hr-H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VRHU </a:t>
            </a:r>
            <a:r>
              <a:rPr lang="hr-HR" sz="2200" b="1" dirty="0">
                <a:latin typeface="Calibri" panose="020F0502020204030204" pitchFamily="34" charset="0"/>
                <a:cs typeface="Calibri" panose="020F0502020204030204" pitchFamily="34" charset="0"/>
              </a:rPr>
              <a:t>UPISA U I. RAZRED SREDNJE </a:t>
            </a:r>
            <a:r>
              <a:rPr lang="hr-H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ŠKOLE </a:t>
            </a:r>
            <a:endParaRPr lang="hr-H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														</a:t>
            </a:r>
            <a:endParaRPr sz="22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80528" y="135482"/>
            <a:ext cx="1584325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5015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8426"/>
            <a:ext cx="8229600" cy="1143000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ZDRAVLJE- primjeri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73" y="1196752"/>
            <a:ext cx="8928992" cy="4781128"/>
          </a:xfrm>
        </p:spPr>
        <p:txBody>
          <a:bodyPr/>
          <a:lstStyle/>
          <a:p>
            <a:r>
              <a:rPr lang="hr-HR" sz="1800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Vozač/</a:t>
            </a:r>
            <a:r>
              <a:rPr lang="hr-HR" sz="1800" u="sng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Marko ima izraženu skoliozu (nosi </a:t>
            </a:r>
            <a:r>
              <a:rPr lang="hr-H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ortozu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Želio bi postati vozač autobusa. 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Prema jedinstvenom popisu zdravstvenih zahtjeva između ostalih za ovo zanimanje 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kontraindikacije su 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kronični poremećaji 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mišićno-koštanog sustava.</a:t>
            </a:r>
          </a:p>
          <a:p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r-HR" sz="1800" u="sng" dirty="0" smtClean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Geološki/a tehničar/ka</a:t>
            </a:r>
            <a:r>
              <a:rPr lang="hr-HR" sz="1800" dirty="0" smtClean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Marta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jako želi upisati školu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 geološku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tehničarku. Boluje od epilepsije. Mora redovito koristiti terapiju.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Prema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jedinstvenom popisu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zdravstvenih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zahtjeva između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ostalih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kontraindikacije za ovo zanimanje su i kronični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poremećaji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koji mogu dovesti do gubitka svijesti i poremećaja </a:t>
            </a:r>
            <a:r>
              <a:rPr lang="hr-HR" sz="1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ravnoteže.</a:t>
            </a:r>
            <a:endParaRPr lang="hr-HR" sz="1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Zdravstvena </a:t>
            </a:r>
            <a:r>
              <a:rPr lang="pl-PL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sposobnost učenika za gimnazijske </a:t>
            </a:r>
            <a:r>
              <a:rPr lang="pl-PL" sz="1800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- zdravstveni zahtjevi </a:t>
            </a:r>
          </a:p>
          <a:p>
            <a:pPr marL="0" indent="0">
              <a:buNone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svode se isključivo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na uredno kognitivno funkcioniranje kao preduvjet za svladavanje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nastavnoga programa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u intelektualnome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smislu.</a:t>
            </a:r>
            <a:r>
              <a:rPr lang="hr-H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lvl="0" indent="0">
              <a:buNone/>
            </a:pPr>
            <a:endParaRPr lang="hr-HR" sz="1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endParaRPr lang="hr-H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hape 93"/>
          <p:cNvPicPr preferRelativeResize="0"/>
          <p:nvPr/>
        </p:nvPicPr>
        <p:blipFill rotWithShape="1">
          <a:blip r:embed="rId2">
            <a:alphaModFix/>
          </a:blip>
          <a:srcRect r="4167" b="14055"/>
          <a:stretch/>
        </p:blipFill>
        <p:spPr>
          <a:xfrm>
            <a:off x="-108520" y="97042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imajvald\Desktop\geologist-600x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290640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7075</TotalTime>
  <Words>1446</Words>
  <Application>Microsoft Office PowerPoint</Application>
  <PresentationFormat>Prikaz na zaslonu (4:3)</PresentationFormat>
  <Paragraphs>324</Paragraphs>
  <Slides>53</Slides>
  <Notes>25</Notes>
  <HiddenSlides>2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53</vt:i4>
      </vt:variant>
    </vt:vector>
  </HeadingPairs>
  <TitlesOfParts>
    <vt:vector size="68" baseType="lpstr">
      <vt:lpstr>宋体</vt:lpstr>
      <vt:lpstr>Amiri</vt:lpstr>
      <vt:lpstr>Arial</vt:lpstr>
      <vt:lpstr>Calibri</vt:lpstr>
      <vt:lpstr>Courier New</vt:lpstr>
      <vt:lpstr>Kozuka Mincho Pr6N R</vt:lpstr>
      <vt:lpstr>Lucida Sans Unicode</vt:lpstr>
      <vt:lpstr>黑体</vt:lpstr>
      <vt:lpstr>Verdana</vt:lpstr>
      <vt:lpstr>Wingdings</vt:lpstr>
      <vt:lpstr>Wingdings 2</vt:lpstr>
      <vt:lpstr>Wingdings 3</vt:lpstr>
      <vt:lpstr>Gomilanje</vt:lpstr>
      <vt:lpstr>1_Office Theme</vt:lpstr>
      <vt:lpstr>2_Office Theme</vt:lpstr>
      <vt:lpstr>PowerPoint prezentacija</vt:lpstr>
      <vt:lpstr>Pitanja… slobodno postavite i tijekom predavanja </vt:lpstr>
      <vt:lpstr>O čemu sve treba voditi računa kod izbora zanimanja/škole:</vt:lpstr>
      <vt:lpstr>PowerPoint prezentacija</vt:lpstr>
      <vt:lpstr>Vrijednosti</vt:lpstr>
      <vt:lpstr>Sposobnosti</vt:lpstr>
      <vt:lpstr>Interesi</vt:lpstr>
      <vt:lpstr>ZDRAVLJE </vt:lpstr>
      <vt:lpstr>ZDRAVLJE- primjeri</vt:lpstr>
      <vt:lpstr>OSOBINE LIČNOSTI </vt:lpstr>
      <vt:lpstr>LIČNOST - primjeri</vt:lpstr>
      <vt:lpstr>PowerPoint prezentacija</vt:lpstr>
      <vt:lpstr>ZANIMANJA</vt:lpstr>
      <vt:lpstr>https://razvojkarijere.hzz.hr/zanimanje/</vt:lpstr>
      <vt:lpstr>http://samoprocjena.hzz.hr/</vt:lpstr>
      <vt:lpstr>CISOK-Centar za informiranje i savjetovanje o karijeri</vt:lpstr>
      <vt:lpstr>PowerPoint prezentacija</vt:lpstr>
      <vt:lpstr>Propisi kojima se regulira upis u srednju školu: </vt:lpstr>
      <vt:lpstr>Što se sve vrednuje za upis u srednju školu?</vt:lpstr>
      <vt:lpstr>ELEMENTI VREDNOVANJA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Česta pitanja</vt:lpstr>
      <vt:lpstr>Upisni rokovi  - Odluka od prošle godine</vt:lpstr>
      <vt:lpstr>Ljetni upisni rok – prošle godine</vt:lpstr>
      <vt:lpstr>Ljetni upisni rok učenici s teškoćama - lani</vt:lpstr>
      <vt:lpstr>Razredni odjeli za sportaše</vt:lpstr>
      <vt:lpstr>PowerPoint prezentacija</vt:lpstr>
      <vt:lpstr>Upisi u učeničke domove    domovi.e-upisi.hr </vt:lpstr>
      <vt:lpstr>Brošura za učenike </vt:lpstr>
      <vt:lpstr>PowerPoint prezentacija</vt:lpstr>
      <vt:lpstr>PowerPoint prezentacija</vt:lpstr>
      <vt:lpstr>PowerPoint prezentacija</vt:lpstr>
      <vt:lpstr>PowerPoint prezentacija</vt:lpstr>
      <vt:lpstr>Upisno povjerenstvo Škole</vt:lpstr>
      <vt:lpstr>PowerPoint prezentacija</vt:lpstr>
      <vt:lpstr>Pitanja </vt:lpstr>
      <vt:lpstr>Sretno našim osmašima!</vt:lpstr>
    </vt:vector>
  </TitlesOfParts>
  <Company>naš stan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Dolores</dc:creator>
  <cp:lastModifiedBy>dorbanic@gmail.com</cp:lastModifiedBy>
  <cp:revision>577</cp:revision>
  <cp:lastPrinted>2019-05-27T15:20:57Z</cp:lastPrinted>
  <dcterms:created xsi:type="dcterms:W3CDTF">2009-03-29T17:50:13Z</dcterms:created>
  <dcterms:modified xsi:type="dcterms:W3CDTF">2025-04-24T14:31:29Z</dcterms:modified>
</cp:coreProperties>
</file>