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7200-9F48-E091-6A70-516810376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168DA-8FA7-ABDD-3BD4-54B82487A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F33F4-18F6-8B96-50B1-25E3100E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DB97F-6843-E0EF-6192-688A9F08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1E0D-9BB1-5B4E-5916-67C1751D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055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EADF-8BB9-734A-8B38-533D6FD3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348E5-96E0-FA5C-97B0-3CC470A04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8B60-A857-3A24-5BAE-D9FB3E17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F8059-B21B-B3F3-90D9-C2C1D15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052B0-9CD6-7394-A8FC-C9BA9C7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468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36EE2-F448-C9AD-6A88-253A46416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EA065-807B-0C22-5AC1-B89F10E7E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3BE6-ACFE-F2CB-4E18-99FC47A7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9EB14-D87C-D2F4-A7E2-F97E6BCD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0160F-D832-8BA4-B330-E235552F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253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90A1-655C-E541-D2BE-6908ED28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B0BD-6E5E-1286-F9E7-DDAD5C406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DA210-740F-BEDF-44FC-D511AFCE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6FDCA-7455-A33E-BBBA-C4A258A1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08063-C34C-405C-1E5B-F1BA6563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471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6310-FDE6-B172-4113-A0A1B469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E9271-CF04-F57C-6089-43226AA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45702-0EEB-A698-8E07-723CCA60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E2574-38EC-29B2-A9A0-F262605A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9EB3A-C6F6-B3F8-3248-47D13C5F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021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53D7-F170-0BED-7E93-60191A0E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B0B18-8A1A-E083-C62D-0600849FF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D72CF-340A-DFFB-0C5E-53D72A9C7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1D38B-8554-1B94-2B16-281E24B9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5DD30-4A7D-55FC-D60D-BC905178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EF7E9-FE59-29F4-0DA7-AF6C5D17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137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BD27-E7AA-7CE2-0056-356F4987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1C5A0-AA22-51CD-7C67-3C1388B03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873AD-C09F-1641-AB21-018B8DA80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60FD0-A2A0-D168-5BA3-F494325A3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AFEFC-BF3F-19B1-1B2C-C89CA9909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45F82-87FB-31C1-7924-781369BD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B0E066-B328-2028-1A13-2248D0C2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0369B-F77D-C389-69C8-A99DDB5C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847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FDED-6705-D17B-4974-0C004095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3673B-3839-DB34-E459-80DCC638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2AF8F-499F-8C88-3918-C89C2602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7868E-CC5B-6A17-113B-1170E0C1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223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C0409-666F-C66C-149F-6665FEF0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F8BC9-D1B9-E842-5944-C3663A92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1C5CA-99A7-8994-129E-2C7C45CA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18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CB65-A543-B2F0-51EC-F80FD896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0B89-FA34-DAA5-4676-1BD57FF4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02DA2-BD4B-F0A8-4A4C-7BA15F1DD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11E91-4597-0481-F1C2-2DEE41A3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62703-0484-A288-9547-1199E6EA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3DED7-A9AB-D6AF-0135-9F83EA4D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3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D624-2B4B-323A-72C0-31D4FEF6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68E63-7B80-2466-ADAF-0AACCA936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A341C-8A46-79B7-04E1-A2AA1E9EA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0C99B-1237-2FF4-117D-DC8A2371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9F551-FFD1-21E6-B8A2-06102854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5B904-89F1-569E-378B-0AA38461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242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4C807-E699-7A6F-7950-8B3B707A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92112-1E17-5755-0D89-7175125B4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CCFB-7C23-A21A-1986-9BF598667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DF16-BDDF-4798-8216-6470D056E650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568A2-0A27-F43D-316A-3081EFAE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F55E0-8189-B03D-69DA-BD9A80D10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4A86-076D-4086-B03A-049E3D5AA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42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2A90A3-355A-59F7-5CAD-DDA3E7B91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983" y="-746540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3EF3C5-3DAF-0051-72AD-8863F234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28" y="298431"/>
            <a:ext cx="9583743" cy="6261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C329A-EFA3-7BA0-4D9A-329EFC6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968625">
            <a:off x="1002489" y="1065766"/>
            <a:ext cx="7797945" cy="1909763"/>
          </a:xfrm>
        </p:spPr>
        <p:txBody>
          <a:bodyPr>
            <a:normAutofit/>
          </a:bodyPr>
          <a:lstStyle/>
          <a:p>
            <a:r>
              <a:rPr lang="hr-HR" sz="8000" dirty="0"/>
              <a:t>Svemirski otpad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6A54E-ACEB-3957-AB41-2D445EC28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>
            <a:off x="3641621" y="4367260"/>
            <a:ext cx="4647375" cy="1655762"/>
          </a:xfrm>
        </p:spPr>
        <p:txBody>
          <a:bodyPr>
            <a:normAutofit/>
          </a:bodyPr>
          <a:lstStyle/>
          <a:p>
            <a:r>
              <a:rPr lang="hr-HR" sz="3200" dirty="0"/>
              <a:t>Komadi smeća koji lete daleko oko nas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50DDE-5DBB-099F-BD37-94BF5E53A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906">
            <a:off x="7645052" y="2575693"/>
            <a:ext cx="2350210" cy="1760389"/>
          </a:xfrm>
          <a:prstGeom prst="roundRect">
            <a:avLst>
              <a:gd name="adj" fmla="val 29586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stA="20000" endPos="50000" dir="5400000" sy="-100000" algn="bl" rotWithShape="0"/>
            <a:softEdge rad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6555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CC53D-65FD-EA42-42D9-1FE9C5EC6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37C62-FE96-DDF4-DA4C-6951B0D25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3966" y="-1493079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9F8196-501F-B326-3A2D-C951C681C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4818">
            <a:off x="418667" y="-159522"/>
            <a:ext cx="10985699" cy="7177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F816B-393D-F9D7-49D7-C241665B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06972">
            <a:off x="2909680" y="99741"/>
            <a:ext cx="8718269" cy="2193395"/>
          </a:xfrm>
        </p:spPr>
        <p:txBody>
          <a:bodyPr>
            <a:normAutofit/>
          </a:bodyPr>
          <a:lstStyle/>
          <a:p>
            <a:r>
              <a:rPr lang="hr-HR" sz="5400" dirty="0"/>
              <a:t>Što je svemirski otpad?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73396-9D61-DE7B-F511-A5E30A63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>
            <a:off x="2908424" y="4155315"/>
            <a:ext cx="6006184" cy="1655762"/>
          </a:xfrm>
        </p:spPr>
        <p:txBody>
          <a:bodyPr>
            <a:normAutofit/>
          </a:bodyPr>
          <a:lstStyle/>
          <a:p>
            <a:endParaRPr lang="hr-H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AC07D-1B1D-E47C-0CFA-EB664DCA06FC}"/>
              </a:ext>
            </a:extLst>
          </p:cNvPr>
          <p:cNvSpPr txBox="1"/>
          <p:nvPr/>
        </p:nvSpPr>
        <p:spPr>
          <a:xfrm rot="727964">
            <a:off x="1379644" y="2756129"/>
            <a:ext cx="710665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 umjetni objekti ili njihovi dijelovi u orbiti koji više ne služe nikakvoj svrhi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170AC-7163-B5EF-5AC5-EEA38BDF2454}"/>
              </a:ext>
            </a:extLst>
          </p:cNvPr>
          <p:cNvSpPr txBox="1"/>
          <p:nvPr/>
        </p:nvSpPr>
        <p:spPr>
          <a:xfrm rot="20953618">
            <a:off x="4581153" y="4484563"/>
            <a:ext cx="711467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Neaktivni sateliti i instrumenti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D8476-F5D9-7ECF-DA89-1E1D2EF27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191">
            <a:off x="1333343" y="3777878"/>
            <a:ext cx="2619375" cy="1743075"/>
          </a:xfrm>
          <a:prstGeom prst="roundRect">
            <a:avLst>
              <a:gd name="adj" fmla="val 33648"/>
            </a:avLst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stA="20000" endPos="5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2601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1B3F0-4388-92AA-ECDB-56A3A06E4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790DBB-0218-BF3C-DA60-C7F440EC7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984" y="-1493079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AD9C07-85CD-16FD-9FB6-A26DCA98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7223">
            <a:off x="701057" y="-95558"/>
            <a:ext cx="10789885" cy="7049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8AED0-FF80-CDB5-5AED-E170DF875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7625">
            <a:off x="3664334" y="146913"/>
            <a:ext cx="7214481" cy="2361130"/>
          </a:xfrm>
        </p:spPr>
        <p:txBody>
          <a:bodyPr>
            <a:normAutofit/>
          </a:bodyPr>
          <a:lstStyle/>
          <a:p>
            <a:pPr algn="r"/>
            <a:r>
              <a:rPr lang="hr-HR" sz="5400" dirty="0"/>
              <a:t>Kako je nastao svemirski otpad?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31DDA-535A-075F-BDF9-67D6D64B6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 flipH="1" flipV="1">
            <a:off x="9578727" y="11125970"/>
            <a:ext cx="1969258" cy="134598"/>
          </a:xfrm>
        </p:spPr>
        <p:txBody>
          <a:bodyPr>
            <a:normAutofit fontScale="25000" lnSpcReduction="20000"/>
          </a:bodyPr>
          <a:lstStyle/>
          <a:p>
            <a:endParaRPr lang="hr-HR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C0784-E143-629E-1023-785DF2389AA4}"/>
              </a:ext>
            </a:extLst>
          </p:cNvPr>
          <p:cNvSpPr txBox="1"/>
          <p:nvPr/>
        </p:nvSpPr>
        <p:spPr>
          <a:xfrm rot="21371475">
            <a:off x="1424331" y="2054672"/>
            <a:ext cx="711467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Posljedica ljudskih aktivnosti u svemiru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42768-2DA1-087E-413D-0F8F02026902}"/>
              </a:ext>
            </a:extLst>
          </p:cNvPr>
          <p:cNvSpPr txBox="1"/>
          <p:nvPr/>
        </p:nvSpPr>
        <p:spPr>
          <a:xfrm rot="928114">
            <a:off x="1321219" y="5405193"/>
            <a:ext cx="345424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Eksplozije i sudari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D147C-B445-0D6E-E541-55E814FD492C}"/>
              </a:ext>
            </a:extLst>
          </p:cNvPr>
          <p:cNvSpPr txBox="1"/>
          <p:nvPr/>
        </p:nvSpPr>
        <p:spPr>
          <a:xfrm rot="20465616">
            <a:off x="3267609" y="3400719"/>
            <a:ext cx="613235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Napušteni sateliti i dijelovi raketa (dok raketa lansira)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5DBE2-7831-1240-7899-1E15DC661D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25" r="3966" b="7045"/>
          <a:stretch>
            <a:fillRect/>
          </a:stretch>
        </p:blipFill>
        <p:spPr>
          <a:xfrm rot="21212098">
            <a:off x="7360727" y="3357398"/>
            <a:ext cx="3490901" cy="1780741"/>
          </a:xfrm>
          <a:prstGeom prst="roundRect">
            <a:avLst>
              <a:gd name="adj" fmla="val 400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20000" endPos="5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199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17015-C2C4-D445-D1C1-CB1D8BDFB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9ED986-B8A2-2CE0-C1CC-5BAEDBBD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447" y="-1493079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4D15C4-DC01-8560-0F19-AFB8C38D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7414">
            <a:off x="768116" y="-150880"/>
            <a:ext cx="10655769" cy="6961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DCD73-ADAF-7677-F429-33D974CA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38147" flipH="1" flipV="1">
            <a:off x="10901360" y="10859470"/>
            <a:ext cx="80516" cy="101380"/>
          </a:xfrm>
        </p:spPr>
        <p:txBody>
          <a:bodyPr>
            <a:normAutofit fontScale="90000"/>
          </a:bodyPr>
          <a:lstStyle/>
          <a:p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3D547-B371-0C02-6A73-AB61DCB16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 flipH="1" flipV="1">
            <a:off x="9578727" y="11125970"/>
            <a:ext cx="1969258" cy="134598"/>
          </a:xfrm>
        </p:spPr>
        <p:txBody>
          <a:bodyPr>
            <a:normAutofit fontScale="25000" lnSpcReduction="20000"/>
          </a:bodyPr>
          <a:lstStyle/>
          <a:p>
            <a:endParaRPr lang="hr-HR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FDB7-F05E-9244-408A-7423F8B818F6}"/>
              </a:ext>
            </a:extLst>
          </p:cNvPr>
          <p:cNvSpPr txBox="1"/>
          <p:nvPr/>
        </p:nvSpPr>
        <p:spPr>
          <a:xfrm rot="879190">
            <a:off x="6907729" y="1190053"/>
            <a:ext cx="379644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Izgubljeni predmet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74BAE-B07C-0160-6E7E-83AC00FD0101}"/>
              </a:ext>
            </a:extLst>
          </p:cNvPr>
          <p:cNvSpPr txBox="1"/>
          <p:nvPr/>
        </p:nvSpPr>
        <p:spPr>
          <a:xfrm rot="20411333">
            <a:off x="4837735" y="4455068"/>
            <a:ext cx="624291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Testiranja protusatelitskih oružja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6EE3A-0C8B-87D9-9AD3-74626503C7FB}"/>
              </a:ext>
            </a:extLst>
          </p:cNvPr>
          <p:cNvSpPr txBox="1"/>
          <p:nvPr/>
        </p:nvSpPr>
        <p:spPr>
          <a:xfrm rot="20237273">
            <a:off x="1353687" y="1611451"/>
            <a:ext cx="597167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Prirodna erozija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31D6-515D-90AE-DD7E-D2A1B492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167">
            <a:off x="3999335" y="1925705"/>
            <a:ext cx="3911868" cy="2660646"/>
          </a:xfrm>
          <a:prstGeom prst="roundRect">
            <a:avLst>
              <a:gd name="adj" fmla="val 325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20000" endPos="5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4018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24A3-D72A-5A1A-7361-85E2BB36E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87C52-E9F9-83F8-667E-E5BFF5A87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650" y="-746540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F3C849-D8F1-B4BA-2CD2-D3B9B3743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27069">
            <a:off x="1044032" y="20794"/>
            <a:ext cx="10110208" cy="6605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51B90-DB86-08EC-7B1E-F4AC78486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38147" flipH="1" flipV="1">
            <a:off x="10901360" y="10859470"/>
            <a:ext cx="80516" cy="101380"/>
          </a:xfrm>
        </p:spPr>
        <p:txBody>
          <a:bodyPr>
            <a:normAutofit fontScale="90000"/>
          </a:bodyPr>
          <a:lstStyle/>
          <a:p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1C6FD-FAD1-57E6-2971-C9FF9B43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 flipH="1" flipV="1">
            <a:off x="9578727" y="11125970"/>
            <a:ext cx="1969258" cy="134598"/>
          </a:xfrm>
        </p:spPr>
        <p:txBody>
          <a:bodyPr>
            <a:normAutofit fontScale="25000" lnSpcReduction="20000"/>
          </a:bodyPr>
          <a:lstStyle/>
          <a:p>
            <a:endParaRPr lang="hr-H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C99D1-53A4-530A-F085-D6DC8FE69275}"/>
              </a:ext>
            </a:extLst>
          </p:cNvPr>
          <p:cNvSpPr txBox="1"/>
          <p:nvPr/>
        </p:nvSpPr>
        <p:spPr>
          <a:xfrm rot="442332">
            <a:off x="5320320" y="186389"/>
            <a:ext cx="55233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Koliko ima svemirskog otpada u svemiru?</a:t>
            </a:r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339DB-51C4-4FA7-E184-5EDC1E9DC99C}"/>
              </a:ext>
            </a:extLst>
          </p:cNvPr>
          <p:cNvSpPr txBox="1"/>
          <p:nvPr/>
        </p:nvSpPr>
        <p:spPr>
          <a:xfrm rot="21349468">
            <a:off x="1403477" y="2365704"/>
            <a:ext cx="547101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Više od 129 milijuna poznatih ostataka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6B7D8-89B1-14B6-8BE8-94C96F9195C3}"/>
              </a:ext>
            </a:extLst>
          </p:cNvPr>
          <p:cNvSpPr txBox="1"/>
          <p:nvPr/>
        </p:nvSpPr>
        <p:spPr>
          <a:xfrm rot="20980868">
            <a:off x="4753762" y="4483954"/>
            <a:ext cx="730717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Sveukupno teže 6.600 tona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D1835-D974-4E43-6E80-DAA93F0B20E4}"/>
              </a:ext>
            </a:extLst>
          </p:cNvPr>
          <p:cNvSpPr txBox="1"/>
          <p:nvPr/>
        </p:nvSpPr>
        <p:spPr>
          <a:xfrm rot="637305">
            <a:off x="6968087" y="3598436"/>
            <a:ext cx="730717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Lete oko 28000 km/h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7CA7C-E7AE-25FC-C6E5-75C06C37607C}"/>
              </a:ext>
            </a:extLst>
          </p:cNvPr>
          <p:cNvSpPr txBox="1"/>
          <p:nvPr/>
        </p:nvSpPr>
        <p:spPr>
          <a:xfrm rot="505112">
            <a:off x="1934284" y="5295506"/>
            <a:ext cx="37596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Svakidašnje nastaje oko 1 tona</a:t>
            </a:r>
          </a:p>
        </p:txBody>
      </p:sp>
      <p:pic>
        <p:nvPicPr>
          <p:cNvPr id="1028" name="Picture 4" descr="Što Kesslerov sindrom govori o svemirskom otpadu? - Kozmos">
            <a:extLst>
              <a:ext uri="{FF2B5EF4-FFF2-40B4-BE49-F238E27FC236}">
                <a16:creationId xmlns:a16="http://schemas.microsoft.com/office/drawing/2014/main" id="{ADAEC09C-D171-8023-D0BC-64A9D624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158">
            <a:off x="3985367" y="2787350"/>
            <a:ext cx="2759858" cy="2157702"/>
          </a:xfrm>
          <a:prstGeom prst="roundRect">
            <a:avLst>
              <a:gd name="adj" fmla="val 22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20000" endPos="5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6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4928B-F39B-BC04-CC14-93D4BBB2E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FE87F5-F4D3-5F3F-E774-CDDA590D1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6397" y="-101600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0397C9-3B83-8017-1526-57AA21B5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5680">
            <a:off x="768114" y="-51748"/>
            <a:ext cx="10655769" cy="6961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5DD1D-7544-0E63-805E-FE033AB14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38147" flipH="1" flipV="1">
            <a:off x="10901360" y="10859470"/>
            <a:ext cx="80516" cy="101380"/>
          </a:xfrm>
        </p:spPr>
        <p:txBody>
          <a:bodyPr>
            <a:normAutofit fontScale="90000"/>
          </a:bodyPr>
          <a:lstStyle/>
          <a:p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F01BE-D26B-39EB-A861-EEDFE22B3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 flipH="1" flipV="1">
            <a:off x="9578727" y="11125970"/>
            <a:ext cx="1969258" cy="134598"/>
          </a:xfrm>
        </p:spPr>
        <p:txBody>
          <a:bodyPr>
            <a:normAutofit fontScale="25000" lnSpcReduction="20000"/>
          </a:bodyPr>
          <a:lstStyle/>
          <a:p>
            <a:endParaRPr lang="hr-H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EF235-0761-257D-9A3E-1F282F45A81F}"/>
              </a:ext>
            </a:extLst>
          </p:cNvPr>
          <p:cNvSpPr txBox="1"/>
          <p:nvPr/>
        </p:nvSpPr>
        <p:spPr>
          <a:xfrm rot="20991893">
            <a:off x="3128366" y="853731"/>
            <a:ext cx="7337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Kako može utjecati na Zemlju?</a:t>
            </a:r>
            <a:endParaRPr lang="hr-H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93FDA-0F55-398F-CAE5-6721AB9C9106}"/>
              </a:ext>
            </a:extLst>
          </p:cNvPr>
          <p:cNvSpPr txBox="1"/>
          <p:nvPr/>
        </p:nvSpPr>
        <p:spPr>
          <a:xfrm rot="252066">
            <a:off x="1550756" y="4429849"/>
            <a:ext cx="629356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Kesslerov efekt- hipotetski scenarij kojim se svemirski otpad množi svakim sudarom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58C1D-EB84-6AEB-5EC2-8712518CDD08}"/>
              </a:ext>
            </a:extLst>
          </p:cNvPr>
          <p:cNvSpPr txBox="1"/>
          <p:nvPr/>
        </p:nvSpPr>
        <p:spPr>
          <a:xfrm rot="20401331">
            <a:off x="5183271" y="2607647"/>
            <a:ext cx="730717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Onečišćivanje atmosfere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05CE2C-65F3-FBEF-4A51-465D7804172C}"/>
              </a:ext>
            </a:extLst>
          </p:cNvPr>
          <p:cNvSpPr txBox="1"/>
          <p:nvPr/>
        </p:nvSpPr>
        <p:spPr>
          <a:xfrm rot="21391113">
            <a:off x="1154069" y="2329232"/>
            <a:ext cx="730717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Dijelovi raketa mogu sadržavati otrovne ostatke goriva koji štete biljkama i životinjama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FC057-F8BC-BFF4-008F-F4B77BE5A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>
            <a:fillRect/>
          </a:stretch>
        </p:blipFill>
        <p:spPr>
          <a:xfrm rot="20712216">
            <a:off x="7924375" y="3256005"/>
            <a:ext cx="2789427" cy="2007990"/>
          </a:xfrm>
          <a:prstGeom prst="roundRect">
            <a:avLst>
              <a:gd name="adj" fmla="val 274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20000" endPos="5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7852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A14EE-86EF-EAE8-C752-34D1907D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3F7262-E7D4-4BA8-3576-034550336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984" y="-114300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6B3865-36E1-65C3-4062-347574461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3036">
            <a:off x="582184" y="-173219"/>
            <a:ext cx="11027631" cy="7204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668A1-4B19-367A-DF45-62B1D2942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38147" flipH="1" flipV="1">
            <a:off x="10901360" y="10859470"/>
            <a:ext cx="80516" cy="101380"/>
          </a:xfrm>
        </p:spPr>
        <p:txBody>
          <a:bodyPr>
            <a:normAutofit fontScale="90000"/>
          </a:bodyPr>
          <a:lstStyle/>
          <a:p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D88A9-A052-C839-6CE7-7EAE9D43F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 flipH="1" flipV="1">
            <a:off x="9578727" y="11125970"/>
            <a:ext cx="1969258" cy="134598"/>
          </a:xfrm>
        </p:spPr>
        <p:txBody>
          <a:bodyPr>
            <a:normAutofit fontScale="25000" lnSpcReduction="20000"/>
          </a:bodyPr>
          <a:lstStyle/>
          <a:p>
            <a:endParaRPr lang="hr-H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8D646-84B4-93A5-A1A7-8CC4488AE2C7}"/>
              </a:ext>
            </a:extLst>
          </p:cNvPr>
          <p:cNvSpPr txBox="1"/>
          <p:nvPr/>
        </p:nvSpPr>
        <p:spPr>
          <a:xfrm rot="20991893">
            <a:off x="1137442" y="1119561"/>
            <a:ext cx="7337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Kako može utjecati na </a:t>
            </a:r>
            <a:r>
              <a:rPr lang="hr-HR" sz="5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život na Zemlji</a:t>
            </a:r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?</a:t>
            </a:r>
            <a:endParaRPr lang="hr-H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CC0159-E05D-4923-0806-BD192893BE53}"/>
              </a:ext>
            </a:extLst>
          </p:cNvPr>
          <p:cNvSpPr txBox="1"/>
          <p:nvPr/>
        </p:nvSpPr>
        <p:spPr>
          <a:xfrm rot="20979371">
            <a:off x="4896122" y="4808767"/>
            <a:ext cx="730717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Otežavanje svemirskih istraživanja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45062-621A-790B-5399-2D587C5E893D}"/>
              </a:ext>
            </a:extLst>
          </p:cNvPr>
          <p:cNvSpPr txBox="1"/>
          <p:nvPr/>
        </p:nvSpPr>
        <p:spPr>
          <a:xfrm rot="994569">
            <a:off x="5463982" y="2777372"/>
            <a:ext cx="730717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Ugrožavanje ključnih usluga (GPS, društvene mreže…)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FFD5ED-EFA1-358C-E0D0-81D5FC759386}"/>
              </a:ext>
            </a:extLst>
          </p:cNvPr>
          <p:cNvSpPr txBox="1"/>
          <p:nvPr/>
        </p:nvSpPr>
        <p:spPr>
          <a:xfrm rot="1421212">
            <a:off x="1329917" y="4481319"/>
            <a:ext cx="398886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Moguća razaranja manjih mjesta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762DE-5AEC-B728-59AA-2ADE1CB8B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314">
            <a:off x="3669895" y="2982220"/>
            <a:ext cx="2215715" cy="1575694"/>
          </a:xfrm>
          <a:prstGeom prst="roundRect">
            <a:avLst>
              <a:gd name="adj" fmla="val 346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3F7034-72C3-44CA-C2E9-47751B4DA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314">
            <a:off x="5956383" y="3400293"/>
            <a:ext cx="2215716" cy="1564035"/>
          </a:xfrm>
          <a:prstGeom prst="roundRect">
            <a:avLst>
              <a:gd name="adj" fmla="val 332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1469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38EEF-08F2-FEF2-82BE-AF6F10A7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D2923-AD1B-EC02-3DE8-56DB70405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3966" y="-138612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1CEED6-8118-7F13-AEAE-C0628BA0E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11" y="215015"/>
            <a:ext cx="10099178" cy="6597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714A5C-26C7-6956-E518-F1DEA8BA1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38147" flipH="1" flipV="1">
            <a:off x="10901360" y="10859470"/>
            <a:ext cx="80516" cy="101380"/>
          </a:xfrm>
        </p:spPr>
        <p:txBody>
          <a:bodyPr>
            <a:normAutofit fontScale="90000"/>
          </a:bodyPr>
          <a:lstStyle/>
          <a:p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A20D6-10B2-CC75-08EE-C42EC9187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 flipH="1" flipV="1">
            <a:off x="9578727" y="11125970"/>
            <a:ext cx="1969258" cy="134598"/>
          </a:xfrm>
        </p:spPr>
        <p:txBody>
          <a:bodyPr>
            <a:normAutofit fontScale="25000" lnSpcReduction="20000"/>
          </a:bodyPr>
          <a:lstStyle/>
          <a:p>
            <a:endParaRPr lang="hr-HR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486FF-7A0A-D143-94D0-CB8E3E2E22EE}"/>
              </a:ext>
            </a:extLst>
          </p:cNvPr>
          <p:cNvSpPr txBox="1"/>
          <p:nvPr/>
        </p:nvSpPr>
        <p:spPr>
          <a:xfrm rot="20979371">
            <a:off x="5684124" y="4940846"/>
            <a:ext cx="730717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Japan pravi drvene satelite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F89A5-28C5-0963-727F-4E7A97491EC8}"/>
              </a:ext>
            </a:extLst>
          </p:cNvPr>
          <p:cNvSpPr txBox="1"/>
          <p:nvPr/>
        </p:nvSpPr>
        <p:spPr>
          <a:xfrm rot="994569">
            <a:off x="4610720" y="2505352"/>
            <a:ext cx="730717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Vjeruje se da ima više od 100 bilijuna neotkrivenih dijelova satelita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5C1B6-C9B1-2F1F-3258-99C1680A970D}"/>
              </a:ext>
            </a:extLst>
          </p:cNvPr>
          <p:cNvSpPr txBox="1"/>
          <p:nvPr/>
        </p:nvSpPr>
        <p:spPr>
          <a:xfrm rot="1637569">
            <a:off x="1275884" y="3734267"/>
            <a:ext cx="3988864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Očekuje se da će se broj satelita u orbiti povećati za 6.7 puta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6BC57-04E6-6186-C4F1-1584D6CBA366}"/>
              </a:ext>
            </a:extLst>
          </p:cNvPr>
          <p:cNvSpPr txBox="1"/>
          <p:nvPr/>
        </p:nvSpPr>
        <p:spPr>
          <a:xfrm rot="20797159">
            <a:off x="1646552" y="671785"/>
            <a:ext cx="711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Zanimljivosti</a:t>
            </a: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E2DE9-249C-69FE-9527-E26690C43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662">
            <a:off x="4642974" y="3128155"/>
            <a:ext cx="3163747" cy="1776607"/>
          </a:xfrm>
          <a:prstGeom prst="roundRect">
            <a:avLst>
              <a:gd name="adj" fmla="val 390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20000" endPos="5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7231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11DAC-3832-959A-673F-CFA6EB585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73FDD-E140-DAF7-5CC1-0B1F397F2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3966" y="-746540"/>
            <a:ext cx="14225966" cy="8351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B2277D-18D8-219C-267F-DB9BAD89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3915">
            <a:off x="1046411" y="130064"/>
            <a:ext cx="10099178" cy="6597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ACFC3-10B5-7E0F-D9B8-1AB17DF3A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38147" flipH="1" flipV="1">
            <a:off x="10901360" y="10859470"/>
            <a:ext cx="80516" cy="101380"/>
          </a:xfrm>
        </p:spPr>
        <p:txBody>
          <a:bodyPr>
            <a:normAutofit fontScale="90000"/>
          </a:bodyPr>
          <a:lstStyle/>
          <a:p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8AD48-CE00-7B58-494F-1D1E7C909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9367" flipH="1" flipV="1">
            <a:off x="9578727" y="11125970"/>
            <a:ext cx="1969258" cy="134598"/>
          </a:xfrm>
        </p:spPr>
        <p:txBody>
          <a:bodyPr>
            <a:normAutofit fontScale="25000" lnSpcReduction="20000"/>
          </a:bodyPr>
          <a:lstStyle/>
          <a:p>
            <a:endParaRPr lang="hr-HR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96BB7E-0DD7-7623-8E92-0EA2B5CA8170}"/>
              </a:ext>
            </a:extLst>
          </p:cNvPr>
          <p:cNvSpPr txBox="1"/>
          <p:nvPr/>
        </p:nvSpPr>
        <p:spPr>
          <a:xfrm rot="21086512">
            <a:off x="5301370" y="4675088"/>
            <a:ext cx="5237273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Petar Ninković, Leon Hržić, Filip Hasan i Stjepan Šuliček, 8.a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D5449-C812-C9CC-8889-DDBA7C2492D9}"/>
              </a:ext>
            </a:extLst>
          </p:cNvPr>
          <p:cNvSpPr txBox="1"/>
          <p:nvPr/>
        </p:nvSpPr>
        <p:spPr>
          <a:xfrm rot="20994766">
            <a:off x="1668728" y="994189"/>
            <a:ext cx="711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Hvala na pažnji!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7ABD5-5C02-B8EA-75F7-8B2F88D7D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540">
            <a:off x="5024436" y="2357435"/>
            <a:ext cx="2143125" cy="2143125"/>
          </a:xfrm>
          <a:prstGeom prst="roundRect">
            <a:avLst>
              <a:gd name="adj" fmla="val 2259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20000" endPos="5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2390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194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Svemirski otpad</vt:lpstr>
      <vt:lpstr>Što je svemirski otpad?</vt:lpstr>
      <vt:lpstr>Kako je nastao svemirski otpad?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Miro Ninković</dc:creator>
  <cp:lastModifiedBy>Miro Ninković</cp:lastModifiedBy>
  <cp:revision>3</cp:revision>
  <dcterms:created xsi:type="dcterms:W3CDTF">2025-10-17T13:38:26Z</dcterms:created>
  <dcterms:modified xsi:type="dcterms:W3CDTF">2025-10-17T19:40:42Z</dcterms:modified>
</cp:coreProperties>
</file>