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63" r:id="rId4"/>
    <p:sldId id="260" r:id="rId5"/>
    <p:sldId id="257" r:id="rId6"/>
    <p:sldId id="259" r:id="rId7"/>
    <p:sldId id="261" r:id="rId8"/>
    <p:sldId id="262" r:id="rId9"/>
    <p:sldId id="268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A47E1D-CF93-4215-8E49-6C2334DB6A2B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DB7BAAF-3366-427A-BE27-1EDD7219E03C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27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7E1D-CF93-4215-8E49-6C2334DB6A2B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BAAF-3366-427A-BE27-1EDD7219E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688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7E1D-CF93-4215-8E49-6C2334DB6A2B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BAAF-3366-427A-BE27-1EDD7219E03C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924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7E1D-CF93-4215-8E49-6C2334DB6A2B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BAAF-3366-427A-BE27-1EDD7219E03C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813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7E1D-CF93-4215-8E49-6C2334DB6A2B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BAAF-3366-427A-BE27-1EDD7219E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292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7E1D-CF93-4215-8E49-6C2334DB6A2B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BAAF-3366-427A-BE27-1EDD7219E03C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787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7E1D-CF93-4215-8E49-6C2334DB6A2B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BAAF-3366-427A-BE27-1EDD7219E03C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935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7E1D-CF93-4215-8E49-6C2334DB6A2B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BAAF-3366-427A-BE27-1EDD7219E03C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54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7E1D-CF93-4215-8E49-6C2334DB6A2B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BAAF-3366-427A-BE27-1EDD7219E03C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2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7E1D-CF93-4215-8E49-6C2334DB6A2B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BAAF-3366-427A-BE27-1EDD7219E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267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7E1D-CF93-4215-8E49-6C2334DB6A2B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BAAF-3366-427A-BE27-1EDD7219E03C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74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7E1D-CF93-4215-8E49-6C2334DB6A2B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BAAF-3366-427A-BE27-1EDD7219E03C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88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7E1D-CF93-4215-8E49-6C2334DB6A2B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BAAF-3366-427A-BE27-1EDD7219E03C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2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7E1D-CF93-4215-8E49-6C2334DB6A2B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BAAF-3366-427A-BE27-1EDD7219E03C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77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7E1D-CF93-4215-8E49-6C2334DB6A2B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BAAF-3366-427A-BE27-1EDD7219E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826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7E1D-CF93-4215-8E49-6C2334DB6A2B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BAAF-3366-427A-BE27-1EDD7219E03C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08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7E1D-CF93-4215-8E49-6C2334DB6A2B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BAAF-3366-427A-BE27-1EDD7219E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650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A47E1D-CF93-4215-8E49-6C2334DB6A2B}" type="datetimeFigureOut">
              <a:rPr lang="hr-HR" smtClean="0"/>
              <a:t>3.11.2025.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B7BAAF-3366-427A-BE27-1EDD7219E0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228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14C202-1AC9-BBCA-AF80-37C228C4A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Život u svemiru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82A1D2B-A0C6-E931-7049-5935ACE3F9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Tin Petek, David Vurajić, Mihael Petek, 8.n</a:t>
            </a:r>
          </a:p>
          <a:p>
            <a:r>
              <a:rPr lang="hr-HR" dirty="0"/>
              <a:t>OŠ Ksavera Šandora </a:t>
            </a:r>
            <a:r>
              <a:rPr lang="hr-HR" dirty="0" err="1"/>
              <a:t>Đalskog</a:t>
            </a:r>
            <a:r>
              <a:rPr lang="hr-HR" dirty="0"/>
              <a:t>, </a:t>
            </a:r>
            <a:r>
              <a:rPr lang="hr-HR" dirty="0" err="1"/>
              <a:t>Nespeš</a:t>
            </a:r>
            <a:endParaRPr lang="hr-HR" dirty="0"/>
          </a:p>
          <a:p>
            <a:r>
              <a:rPr lang="hr-HR" dirty="0"/>
              <a:t>24.10.2025.</a:t>
            </a:r>
          </a:p>
        </p:txBody>
      </p:sp>
    </p:spTree>
    <p:extLst>
      <p:ext uri="{BB962C8B-B14F-4D97-AF65-F5344CB8AC3E}">
        <p14:creationId xmlns:p14="http://schemas.microsoft.com/office/powerpoint/2010/main" val="32105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A1241C-134E-5C87-FE9D-7C2883CC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45574"/>
            <a:ext cx="9601196" cy="1303867"/>
          </a:xfrm>
        </p:spPr>
        <p:txBody>
          <a:bodyPr/>
          <a:lstStyle/>
          <a:p>
            <a:r>
              <a:rPr lang="hr-HR" dirty="0"/>
              <a:t>Kviz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B0C2A0-B2CE-3041-29EC-6D8BF4AB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910" y="2556387"/>
            <a:ext cx="9601196" cy="3289984"/>
          </a:xfrm>
        </p:spPr>
        <p:txBody>
          <a:bodyPr/>
          <a:lstStyle/>
          <a:p>
            <a:r>
              <a:rPr lang="hr-HR" dirty="0"/>
              <a:t>Koji su osnovni uvjeti za život?</a:t>
            </a:r>
          </a:p>
          <a:p>
            <a:r>
              <a:rPr lang="hr-HR" dirty="0"/>
              <a:t>A)ugljikov dioksid</a:t>
            </a:r>
            <a:r>
              <a:rPr lang="hr-HR" dirty="0" smtClean="0"/>
              <a:t>, kuća, auto</a:t>
            </a:r>
            <a:endParaRPr lang="hr-HR" dirty="0"/>
          </a:p>
          <a:p>
            <a:r>
              <a:rPr lang="hr-HR" dirty="0"/>
              <a:t>B)Prijatelji</a:t>
            </a:r>
            <a:r>
              <a:rPr lang="hr-HR" dirty="0" smtClean="0"/>
              <a:t>, hrana, fosfor</a:t>
            </a:r>
            <a:endParaRPr lang="hr-HR" dirty="0"/>
          </a:p>
          <a:p>
            <a:r>
              <a:rPr lang="hr-HR" dirty="0"/>
              <a:t>C)Voda</a:t>
            </a:r>
            <a:r>
              <a:rPr lang="hr-HR" dirty="0" smtClean="0"/>
              <a:t>, kisik</a:t>
            </a:r>
            <a:r>
              <a:rPr lang="hr-HR" dirty="0"/>
              <a:t>, atmosfera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C)Voda</a:t>
            </a:r>
            <a:r>
              <a:rPr lang="hr-HR" dirty="0" smtClean="0"/>
              <a:t>, kisik, atmosfera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253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05E48D-9BD3-F057-C979-2A15CCFE6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Kviz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37DE5B-E0B4-6934-48DE-6E8BF7554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Ima li na drugim planetima uvjeta za život</a:t>
            </a:r>
          </a:p>
          <a:p>
            <a:r>
              <a:rPr lang="hr-HR" dirty="0"/>
              <a:t>A)Da</a:t>
            </a:r>
          </a:p>
          <a:p>
            <a:r>
              <a:rPr lang="hr-HR" dirty="0"/>
              <a:t>B)Ne</a:t>
            </a:r>
          </a:p>
          <a:p>
            <a:endParaRPr lang="hr-HR" dirty="0"/>
          </a:p>
          <a:p>
            <a:r>
              <a:rPr lang="hr-HR" dirty="0"/>
              <a:t>A)Da</a:t>
            </a:r>
          </a:p>
        </p:txBody>
      </p:sp>
    </p:spTree>
    <p:extLst>
      <p:ext uri="{BB962C8B-B14F-4D97-AF65-F5344CB8AC3E}">
        <p14:creationId xmlns:p14="http://schemas.microsoft.com/office/powerpoint/2010/main" val="36003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CE973C-B72B-0EE6-B834-CDC8551A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Kviz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1878F9-9C87-9BD2-7B54-12C7C3ABE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 čega se sastoji svemir</a:t>
            </a:r>
          </a:p>
          <a:p>
            <a:r>
              <a:rPr lang="hr-HR" dirty="0"/>
              <a:t>A)Od puno sunca</a:t>
            </a:r>
            <a:r>
              <a:rPr lang="hr-HR" dirty="0" smtClean="0"/>
              <a:t>, puno zvijezda, puno </a:t>
            </a:r>
            <a:r>
              <a:rPr lang="hr-HR" dirty="0"/>
              <a:t>eksplozivnih materijala</a:t>
            </a:r>
          </a:p>
          <a:p>
            <a:r>
              <a:rPr lang="hr-HR" dirty="0"/>
              <a:t>B)vidljive materije</a:t>
            </a:r>
            <a:r>
              <a:rPr lang="hr-HR" dirty="0" smtClean="0"/>
              <a:t>, tamne </a:t>
            </a:r>
            <a:r>
              <a:rPr lang="hr-HR" dirty="0"/>
              <a:t>materije</a:t>
            </a:r>
            <a:r>
              <a:rPr lang="hr-HR" dirty="0" smtClean="0"/>
              <a:t>, zvijezde</a:t>
            </a:r>
            <a:endParaRPr lang="hr-HR" dirty="0"/>
          </a:p>
          <a:p>
            <a:r>
              <a:rPr lang="hr-HR" dirty="0"/>
              <a:t>C)Od ugljikovog dioksida</a:t>
            </a:r>
            <a:r>
              <a:rPr lang="hr-HR" dirty="0" smtClean="0"/>
              <a:t>, velikog </a:t>
            </a:r>
            <a:r>
              <a:rPr lang="hr-HR" dirty="0"/>
              <a:t>praska</a:t>
            </a:r>
            <a:r>
              <a:rPr lang="hr-HR" dirty="0" smtClean="0"/>
              <a:t>, prašine</a:t>
            </a:r>
            <a:endParaRPr lang="hr-HR" dirty="0"/>
          </a:p>
          <a:p>
            <a:endParaRPr lang="hr-HR" dirty="0"/>
          </a:p>
          <a:p>
            <a:r>
              <a:rPr lang="hr-HR" dirty="0"/>
              <a:t>B)vidljive materije</a:t>
            </a:r>
            <a:r>
              <a:rPr lang="hr-HR" dirty="0" smtClean="0"/>
              <a:t>, tamne </a:t>
            </a:r>
            <a:r>
              <a:rPr lang="hr-HR" dirty="0"/>
              <a:t>materije</a:t>
            </a:r>
            <a:r>
              <a:rPr lang="hr-HR" dirty="0" smtClean="0"/>
              <a:t>, prašine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928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40BB0C-71A0-6813-A65C-48EFF50C4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Kviz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7DC3CD-4A9C-B087-FE00-508296074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Postoje li vanzemaljci</a:t>
            </a:r>
          </a:p>
          <a:p>
            <a:r>
              <a:rPr lang="hr-HR" dirty="0"/>
              <a:t>A)Da</a:t>
            </a:r>
          </a:p>
          <a:p>
            <a:r>
              <a:rPr lang="hr-HR" dirty="0"/>
              <a:t>B)Ne</a:t>
            </a:r>
          </a:p>
          <a:p>
            <a:r>
              <a:rPr lang="hr-HR" dirty="0"/>
              <a:t>C)Nije utvrđeno</a:t>
            </a:r>
          </a:p>
          <a:p>
            <a:endParaRPr lang="hr-HR" dirty="0"/>
          </a:p>
          <a:p>
            <a:r>
              <a:rPr lang="hr-HR" dirty="0"/>
              <a:t>C)Nije utvrđeno</a:t>
            </a:r>
          </a:p>
        </p:txBody>
      </p:sp>
    </p:spTree>
    <p:extLst>
      <p:ext uri="{BB962C8B-B14F-4D97-AF65-F5344CB8AC3E}">
        <p14:creationId xmlns:p14="http://schemas.microsoft.com/office/powerpoint/2010/main" val="406377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2" name="Rectangle 6171">
            <a:extLst>
              <a:ext uri="{FF2B5EF4-FFF2-40B4-BE49-F238E27FC236}">
                <a16:creationId xmlns:a16="http://schemas.microsoft.com/office/drawing/2014/main" id="{72A4EC06-1934-41CA-947A-1A2AD66340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6" name="Picture 12" descr="Astronautkinja objavila fotke Zemlje iz Svemira: Neki i dalje vjeruju da je  planet ravne površine i lupetaju gluposti - Novi list">
            <a:extLst>
              <a:ext uri="{FF2B5EF4-FFF2-40B4-BE49-F238E27FC236}">
                <a16:creationId xmlns:a16="http://schemas.microsoft.com/office/drawing/2014/main" id="{9C2F7BFB-A032-A0B7-826C-5BCE00B83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2"/>
          <a:stretch>
            <a:fillRect/>
          </a:stretch>
        </p:blipFill>
        <p:spPr bwMode="auto">
          <a:xfrm>
            <a:off x="2295" y="10"/>
            <a:ext cx="7493441" cy="451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iprema se lansiranje prvog hrvatskog satelita u svemir / Zagorje.com">
            <a:extLst>
              <a:ext uri="{FF2B5EF4-FFF2-40B4-BE49-F238E27FC236}">
                <a16:creationId xmlns:a16="http://schemas.microsoft.com/office/drawing/2014/main" id="{4C64C743-5C4B-A3FE-3A6B-A33C3079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" r="2" b="15729"/>
          <a:stretch>
            <a:fillRect/>
          </a:stretch>
        </p:blipFill>
        <p:spPr bwMode="auto">
          <a:xfrm>
            <a:off x="7581163" y="-1"/>
            <a:ext cx="4607118" cy="218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NASA's telescope recently found a big &quot;question mark&quot; in deep space. :  r/BeAmazed">
            <a:extLst>
              <a:ext uri="{FF2B5EF4-FFF2-40B4-BE49-F238E27FC236}">
                <a16:creationId xmlns:a16="http://schemas.microsoft.com/office/drawing/2014/main" id="{476D7D4A-76AB-CDB4-EFF7-797AE91BF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0" r="1" b="8225"/>
          <a:stretch>
            <a:fillRect/>
          </a:stretch>
        </p:blipFill>
        <p:spPr bwMode="auto">
          <a:xfrm>
            <a:off x="7581165" y="2274491"/>
            <a:ext cx="4601105" cy="22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of a 'cosmic question mark' in the stars released by NASA | CNN  Business">
            <a:extLst>
              <a:ext uri="{FF2B5EF4-FFF2-40B4-BE49-F238E27FC236}">
                <a16:creationId xmlns:a16="http://schemas.microsoft.com/office/drawing/2014/main" id="{6BCB28A6-73AD-9F54-5085-38B603F0D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8" b="-4"/>
          <a:stretch>
            <a:fillRect/>
          </a:stretch>
        </p:blipFill>
        <p:spPr bwMode="auto">
          <a:xfrm>
            <a:off x="-3717" y="4607392"/>
            <a:ext cx="3707011" cy="22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unčev sustav | Zagonetna Zemlja">
            <a:extLst>
              <a:ext uri="{FF2B5EF4-FFF2-40B4-BE49-F238E27FC236}">
                <a16:creationId xmlns:a16="http://schemas.microsoft.com/office/drawing/2014/main" id="{B43CC442-3F47-FC18-6A33-E871F945C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7" r="-5" b="11076"/>
          <a:stretch>
            <a:fillRect/>
          </a:stretch>
        </p:blipFill>
        <p:spPr bwMode="auto">
          <a:xfrm>
            <a:off x="3794735" y="4607393"/>
            <a:ext cx="3694988" cy="22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nanstvenici vjeruju da su saznali zašto se svemir širi: 'Ovo daje odgovor  na dvadeset godina staro pitanje' - tportal">
            <a:extLst>
              <a:ext uri="{FF2B5EF4-FFF2-40B4-BE49-F238E27FC236}">
                <a16:creationId xmlns:a16="http://schemas.microsoft.com/office/drawing/2014/main" id="{2E8B19CA-97A3-F1A2-8C7F-54015ECBB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2" b="2805"/>
          <a:stretch>
            <a:fillRect/>
          </a:stretch>
        </p:blipFill>
        <p:spPr bwMode="auto">
          <a:xfrm>
            <a:off x="7581164" y="4607392"/>
            <a:ext cx="4595097" cy="22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64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0FD382-A9F4-19F2-5B57-09E4B5E9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  <p:pic>
        <p:nvPicPr>
          <p:cNvPr id="7170" name="Picture 2" descr="Happy Emoji With Thumbs Up PNG Transparent Images Free Download | Vector  Files | Pngtree">
            <a:extLst>
              <a:ext uri="{FF2B5EF4-FFF2-40B4-BE49-F238E27FC236}">
                <a16:creationId xmlns:a16="http://schemas.microsoft.com/office/drawing/2014/main" id="{C5C7E709-36C2-8381-B707-63A03FC90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66" y="2508164"/>
            <a:ext cx="3697531" cy="36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miley Face GIFs | Tenor">
            <a:extLst>
              <a:ext uri="{FF2B5EF4-FFF2-40B4-BE49-F238E27FC236}">
                <a16:creationId xmlns:a16="http://schemas.microsoft.com/office/drawing/2014/main" id="{EA046BA2-CA64-AD33-A700-BAF14C6D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095" y="2508164"/>
            <a:ext cx="4258198" cy="337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89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6E0A39-CB3A-32B3-3B07-139D066B0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Koji su osnovni uvjeti na zemlji i mogu li oni biti mogući i na drugim planetima?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54A493-B62A-ABB7-59F2-41227E320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Osnovni uvjeti za život na zemlji su voda, hrana, kisik, atmosfera, izvori energije…</a:t>
            </a:r>
          </a:p>
          <a:p>
            <a:r>
              <a:rPr lang="hr-HR" dirty="0"/>
              <a:t>Vrlo je </a:t>
            </a:r>
            <a:r>
              <a:rPr lang="hr-HR" dirty="0" err="1"/>
              <a:t>vjerovatno</a:t>
            </a:r>
            <a:r>
              <a:rPr lang="hr-HR" dirty="0"/>
              <a:t> da osnovni uvjeti za život postoje i na drugim zemljama </a:t>
            </a:r>
          </a:p>
          <a:p>
            <a:r>
              <a:rPr lang="hr-HR" dirty="0"/>
              <a:t>Dan danas znanstvenici istražuju to pitanje  </a:t>
            </a:r>
          </a:p>
        </p:txBody>
      </p:sp>
    </p:spTree>
    <p:extLst>
      <p:ext uri="{BB962C8B-B14F-4D97-AF65-F5344CB8AC3E}">
        <p14:creationId xmlns:p14="http://schemas.microsoft.com/office/powerpoint/2010/main" val="223123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824FB2-0837-4FB5-BD83-F32303E59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6A90022-5417-4ECC-BC1A-3055E8A32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026" name="Picture 2" descr="K2-18b: The Distant Exoplanet That Could Be Our Next Home">
            <a:extLst>
              <a:ext uri="{FF2B5EF4-FFF2-40B4-BE49-F238E27FC236}">
                <a16:creationId xmlns:a16="http://schemas.microsoft.com/office/drawing/2014/main" id="{3F8D42E7-1A5F-9778-E5E1-6A1508138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816"/>
          <a:stretch>
            <a:fillRect/>
          </a:stretch>
        </p:blipFill>
        <p:spPr bwMode="auto">
          <a:xfrm>
            <a:off x="486138" y="486353"/>
            <a:ext cx="11227442" cy="58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60E9E22-B18F-41BA-B265-B5EC4E88A9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7B66297-53D6-7D27-9063-1EB6D472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 dirty="0">
                <a:solidFill>
                  <a:schemeClr val="tx1"/>
                </a:solidFill>
              </a:rPr>
              <a:t>Ima li na drugim planetima uvjeta</a:t>
            </a:r>
            <a:br>
              <a:rPr lang="hr-HR" sz="4100" dirty="0">
                <a:solidFill>
                  <a:schemeClr val="tx1"/>
                </a:solidFill>
              </a:rPr>
            </a:br>
            <a:r>
              <a:rPr lang="hr-HR" sz="4100" dirty="0">
                <a:solidFill>
                  <a:schemeClr val="tx1"/>
                </a:solidFill>
              </a:rPr>
              <a:t>za život?</a:t>
            </a: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197422B7-70DC-4B4A-A29D-3FEFBC52F9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3CF1D8-8595-92BF-C158-8AA796FD2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Za sada jedini planet na kojem zasigurno postoje uvjeti za život je Zemlja</a:t>
            </a:r>
          </a:p>
          <a:p>
            <a:r>
              <a:rPr lang="hr-HR" dirty="0">
                <a:solidFill>
                  <a:schemeClr val="tx1"/>
                </a:solidFill>
              </a:rPr>
              <a:t>Postoje drugi planeti unutar našeg Sunčevog sustava poput Marsa za koje znanstvenici smatraju da bi mogli podržavati život </a:t>
            </a:r>
          </a:p>
          <a:p>
            <a:r>
              <a:rPr lang="hr-HR" dirty="0">
                <a:solidFill>
                  <a:schemeClr val="tx1"/>
                </a:solidFill>
              </a:rPr>
              <a:t>Postoje nekoliko </a:t>
            </a:r>
            <a:r>
              <a:rPr lang="hr-HR" dirty="0" err="1">
                <a:solidFill>
                  <a:schemeClr val="tx1"/>
                </a:solidFill>
              </a:rPr>
              <a:t>izvansunčevih</a:t>
            </a:r>
            <a:r>
              <a:rPr lang="hr-HR" dirty="0">
                <a:solidFill>
                  <a:schemeClr val="tx1"/>
                </a:solidFill>
              </a:rPr>
              <a:t> planeta poput K2-18b koji bi mogli biti kandidat za život (i dalje ih istražuju)</a:t>
            </a:r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8BB24324-5A4E-4C42-935B-753C3E59F3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1040" name="Rounded Rectangle 24">
              <a:extLst>
                <a:ext uri="{FF2B5EF4-FFF2-40B4-BE49-F238E27FC236}">
                  <a16:creationId xmlns:a16="http://schemas.microsoft.com/office/drawing/2014/main" id="{08C64383-1D43-4B64-9FEE-83A353A014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1" name="Picture 1040">
              <a:extLst>
                <a:ext uri="{FF2B5EF4-FFF2-40B4-BE49-F238E27FC236}">
                  <a16:creationId xmlns:a16="http://schemas.microsoft.com/office/drawing/2014/main" id="{F3794BD8-B07A-436C-ABAE-C8332F2EEC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1042" name="Rounded Rectangle 26">
              <a:extLst>
                <a:ext uri="{FF2B5EF4-FFF2-40B4-BE49-F238E27FC236}">
                  <a16:creationId xmlns:a16="http://schemas.microsoft.com/office/drawing/2014/main" id="{67CC6EE7-19BF-4297-B8A8-674EEFDB9F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3" name="Picture 1042">
              <a:extLst>
                <a:ext uri="{FF2B5EF4-FFF2-40B4-BE49-F238E27FC236}">
                  <a16:creationId xmlns:a16="http://schemas.microsoft.com/office/drawing/2014/main" id="{F7B947B7-61FC-4697-BB5C-F6A89C4E68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1631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098CAA-0725-BD99-67FA-AA1DFBBF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/>
              <a:t>Od čega se svemir sastoji?</a:t>
            </a:r>
          </a:p>
        </p:txBody>
      </p:sp>
      <p:pic>
        <p:nvPicPr>
          <p:cNvPr id="2052" name="Picture 4" descr="Kako svemir utječe na klimatske promjene - Portal za škole">
            <a:extLst>
              <a:ext uri="{FF2B5EF4-FFF2-40B4-BE49-F238E27FC236}">
                <a16:creationId xmlns:a16="http://schemas.microsoft.com/office/drawing/2014/main" id="{61A3E8AC-12BA-763F-0BA3-86C8D1310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4" r="19814" b="-1"/>
          <a:stretch>
            <a:fillRect/>
          </a:stretch>
        </p:blipFill>
        <p:spPr bwMode="auto">
          <a:xfrm>
            <a:off x="1434269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BCB04C-99BE-1005-B89D-F8AE1AC3F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/>
          </a:bodyPr>
          <a:lstStyle/>
          <a:p>
            <a:r>
              <a:rPr lang="hr-HR" dirty="0"/>
              <a:t>Svemir se sastoji od vidljive materije(zvijezda, plina i prašina) tamne materije i tamne energije, a sve skupa čini samo oko 5% ukupne mase svemira</a:t>
            </a:r>
          </a:p>
          <a:p>
            <a:r>
              <a:rPr lang="hr-HR" dirty="0"/>
              <a:t>Sastoji se od puno planeta, puno galaksija i puno stvari koje nikada nismo istražili</a:t>
            </a:r>
          </a:p>
        </p:txBody>
      </p:sp>
    </p:spTree>
    <p:extLst>
      <p:ext uri="{BB962C8B-B14F-4D97-AF65-F5344CB8AC3E}">
        <p14:creationId xmlns:p14="http://schemas.microsoft.com/office/powerpoint/2010/main" val="9513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A4603F-C075-EC8D-E100-BE38CB13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/>
              <a:t>Važnost svemirske znanosti i tehnologije u poboljšanju ljudskog života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5B42AA-28B1-133E-0D73-183F2348D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-imaju ogromno značenje za poboljšanje ljudskog života</a:t>
            </a:r>
          </a:p>
          <a:p>
            <a:pPr marL="0" indent="0">
              <a:buNone/>
            </a:pPr>
            <a:r>
              <a:rPr lang="hr-HR" dirty="0"/>
              <a:t>-važni su za komunikaciju i globalno povezivanje, promatraju Zemlje i zaštitu okoliša, za napredak znanosti i medicine, tehnološki napredak i inovacije, obrazovanje, inspiraciju i međunarodnu suradnju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522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806C51-A029-D429-B8BF-7DA5CEF2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dirty="0"/>
              <a:t>Jesmo li sami u svemiru?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E11813-BA0D-295A-C8BE-C2AA51D4A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468278"/>
            <a:ext cx="5852652" cy="3407590"/>
          </a:xfrm>
        </p:spPr>
        <p:txBody>
          <a:bodyPr>
            <a:noAutofit/>
          </a:bodyPr>
          <a:lstStyle/>
          <a:p>
            <a:r>
              <a:rPr lang="hr-HR" dirty="0"/>
              <a:t>Iako je svemir velik i sadrži trilijune zvijezda i planeta na to pitanje još ne možemo odgovoriti</a:t>
            </a:r>
          </a:p>
          <a:p>
            <a:r>
              <a:rPr lang="hr-HR" dirty="0"/>
              <a:t>Neki tvrde da smo sami , a neki tvrde da nismo</a:t>
            </a:r>
          </a:p>
          <a:p>
            <a:r>
              <a:rPr lang="hr-HR" dirty="0"/>
              <a:t>Mi mislimo da još netko živi u svemiru jer bi bilo čudno da od toliko zvijezda i planeta samo mi živimo u njemu 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09C56D8-3563-63B5-973D-5E97827D6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735268" y="2422559"/>
            <a:ext cx="45719" cy="45719"/>
          </a:xfrm>
        </p:spPr>
        <p:txBody>
          <a:bodyPr/>
          <a:lstStyle/>
          <a:p>
            <a:r>
              <a:rPr lang="hr-HR" dirty="0"/>
              <a:t>.</a:t>
            </a:r>
          </a:p>
        </p:txBody>
      </p:sp>
      <p:pic>
        <p:nvPicPr>
          <p:cNvPr id="3076" name="Picture 4" descr="Jesmo li sami u svemiru">
            <a:extLst>
              <a:ext uri="{FF2B5EF4-FFF2-40B4-BE49-F238E27FC236}">
                <a16:creationId xmlns:a16="http://schemas.microsoft.com/office/drawing/2014/main" id="{2EDB157C-E453-52AD-0813-D66B249E762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53" y="765822"/>
            <a:ext cx="3500658" cy="551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1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06824FB2-0837-4FB5-BD83-F32303E59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26A90022-5417-4ECC-BC1A-3055E8A32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098" name="Picture 2" descr="Višekratne rakete su tu, a lansiranja sve skuplja – kako to? - Biznis @  Bug.hr">
            <a:extLst>
              <a:ext uri="{FF2B5EF4-FFF2-40B4-BE49-F238E27FC236}">
                <a16:creationId xmlns:a16="http://schemas.microsoft.com/office/drawing/2014/main" id="{84179589-B812-2CAE-CFA7-922C58024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2" r="1" b="1"/>
          <a:stretch>
            <a:fillRect/>
          </a:stretch>
        </p:blipFill>
        <p:spPr bwMode="auto">
          <a:xfrm>
            <a:off x="486138" y="486353"/>
            <a:ext cx="11227442" cy="58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Rectangle 4113">
            <a:extLst>
              <a:ext uri="{FF2B5EF4-FFF2-40B4-BE49-F238E27FC236}">
                <a16:creationId xmlns:a16="http://schemas.microsoft.com/office/drawing/2014/main" id="{E60E9E22-B18F-41BA-B265-B5EC4E88A9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13E3562-3945-C7D3-2976-0AD0D50C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 dirty="0">
                <a:solidFill>
                  <a:schemeClr val="tx1"/>
                </a:solidFill>
              </a:rPr>
              <a:t>Razvoj komercijalne svemirske industrije i</a:t>
            </a:r>
            <a:br>
              <a:rPr lang="hr-HR" sz="4100" dirty="0">
                <a:solidFill>
                  <a:schemeClr val="tx1"/>
                </a:solidFill>
              </a:rPr>
            </a:br>
            <a:r>
              <a:rPr lang="hr-HR" sz="4100" dirty="0">
                <a:solidFill>
                  <a:schemeClr val="tx1"/>
                </a:solidFill>
              </a:rPr>
              <a:t>njen rastući utjecaj</a:t>
            </a:r>
          </a:p>
        </p:txBody>
      </p:sp>
      <p:cxnSp>
        <p:nvCxnSpPr>
          <p:cNvPr id="4116" name="Straight Connector 4115">
            <a:extLst>
              <a:ext uri="{FF2B5EF4-FFF2-40B4-BE49-F238E27FC236}">
                <a16:creationId xmlns:a16="http://schemas.microsoft.com/office/drawing/2014/main" id="{197422B7-70DC-4B4A-A29D-3FEFBC52F9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28B398-4228-8667-ECE7-6D6AFB14E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On je pristup svemiru, pretvarajući ga iz domene isključivo vladinih agencija u dinamično globalno tržište gdje su privatne tvrtke </a:t>
            </a:r>
          </a:p>
          <a:p>
            <a:r>
              <a:rPr lang="hr-HR" dirty="0">
                <a:solidFill>
                  <a:schemeClr val="tx1"/>
                </a:solidFill>
              </a:rPr>
              <a:t>Smanjenje troškova lansiranja i tehnološke inovacije ubrzale su rast sektora</a:t>
            </a:r>
          </a:p>
        </p:txBody>
      </p:sp>
      <p:grpSp>
        <p:nvGrpSpPr>
          <p:cNvPr id="4118" name="Group 4117">
            <a:extLst>
              <a:ext uri="{FF2B5EF4-FFF2-40B4-BE49-F238E27FC236}">
                <a16:creationId xmlns:a16="http://schemas.microsoft.com/office/drawing/2014/main" id="{8BB24324-5A4E-4C42-935B-753C3E59F3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4119" name="Rounded Rectangle 24">
              <a:extLst>
                <a:ext uri="{FF2B5EF4-FFF2-40B4-BE49-F238E27FC236}">
                  <a16:creationId xmlns:a16="http://schemas.microsoft.com/office/drawing/2014/main" id="{08C64383-1D43-4B64-9FEE-83A353A014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20" name="Picture 4119">
              <a:extLst>
                <a:ext uri="{FF2B5EF4-FFF2-40B4-BE49-F238E27FC236}">
                  <a16:creationId xmlns:a16="http://schemas.microsoft.com/office/drawing/2014/main" id="{F3794BD8-B07A-436C-ABAE-C8332F2EEC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4121" name="Rounded Rectangle 26">
              <a:extLst>
                <a:ext uri="{FF2B5EF4-FFF2-40B4-BE49-F238E27FC236}">
                  <a16:creationId xmlns:a16="http://schemas.microsoft.com/office/drawing/2014/main" id="{67CC6EE7-19BF-4297-B8A8-674EEFDB9F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22" name="Picture 4121">
              <a:extLst>
                <a:ext uri="{FF2B5EF4-FFF2-40B4-BE49-F238E27FC236}">
                  <a16:creationId xmlns:a16="http://schemas.microsoft.com/office/drawing/2014/main" id="{F7B947B7-61FC-4697-BB5C-F6A89C4E68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59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Group 5128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130" name="Rectangle 5129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31" name="Group 5130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132" name="Picture 5131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133" name="Rectangle 5132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hr-HR"/>
              </a:p>
            </p:txBody>
          </p:sp>
          <p:pic>
            <p:nvPicPr>
              <p:cNvPr id="5134" name="Picture 5133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5135" name="Picture 5134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CEEB2EF-1355-8456-36D8-9A802B12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 dirty="0"/>
              <a:t>Razvoj malih satelita i </a:t>
            </a:r>
            <a:br>
              <a:rPr lang="hr-HR" sz="4100" dirty="0"/>
            </a:br>
            <a:r>
              <a:rPr lang="hr-HR" sz="4100" dirty="0"/>
              <a:t>inovativnih podataka</a:t>
            </a:r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Exploring aquatic realms: CubeSat applications for water research |  Space4Water Portal">
            <a:extLst>
              <a:ext uri="{FF2B5EF4-FFF2-40B4-BE49-F238E27FC236}">
                <a16:creationId xmlns:a16="http://schemas.microsoft.com/office/drawing/2014/main" id="{08992BBC-4A73-ECB5-EC55-8EBDE6708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r="37817" b="-1"/>
          <a:stretch>
            <a:fillRect/>
          </a:stretch>
        </p:blipFill>
        <p:spPr bwMode="auto">
          <a:xfrm>
            <a:off x="1412683" y="1410208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9" name="Straight Connector 5138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261DF6-70C5-FC09-9CA1-2946D4406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Prikupljaju podatke, predstavljaju revolucionarni pomak u svemirskoj industriji(čine svemirske tehnologije dostupnijima i jeftinijima)</a:t>
            </a:r>
          </a:p>
          <a:p>
            <a:pPr>
              <a:lnSpc>
                <a:spcPct val="90000"/>
              </a:lnSpc>
            </a:pPr>
            <a:r>
              <a:rPr lang="hr-HR" dirty="0"/>
              <a:t>Za razliku od nekadašnjih velikih satelita, mali sateliti(</a:t>
            </a:r>
            <a:r>
              <a:rPr lang="hr-HR" dirty="0" err="1"/>
              <a:t>CubeSata</a:t>
            </a:r>
            <a:r>
              <a:rPr lang="hr-HR" dirty="0"/>
              <a:t>)omogućuju stvaranje cijelih konstelacija pružaju važne podatke </a:t>
            </a:r>
          </a:p>
        </p:txBody>
      </p:sp>
    </p:spTree>
    <p:extLst>
      <p:ext uri="{BB962C8B-B14F-4D97-AF65-F5344CB8AC3E}">
        <p14:creationId xmlns:p14="http://schemas.microsoft.com/office/powerpoint/2010/main" val="317084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9AF40D-9883-F83A-A239-7F1E4C47F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Postoji li mogućnost života u svemiru ili na drugim planetima?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96C90E-6442-8FF2-D722-13203E54F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Trenutno nema točnih dokaza u životu izvan zemlje, ali znanstvena zajednica vjeruje da je </a:t>
            </a:r>
            <a:r>
              <a:rPr lang="hr-HR" dirty="0" smtClean="0"/>
              <a:t>mogućnost </a:t>
            </a:r>
            <a:r>
              <a:rPr lang="hr-HR" dirty="0"/>
              <a:t>postojanja života u svemiru jako velika</a:t>
            </a:r>
          </a:p>
          <a:p>
            <a:r>
              <a:rPr lang="hr-HR" dirty="0"/>
              <a:t>To misle zbog otkrića </a:t>
            </a:r>
            <a:r>
              <a:rPr lang="hr-HR" dirty="0" smtClean="0"/>
              <a:t>posljednjih </a:t>
            </a:r>
            <a:r>
              <a:rPr lang="hr-HR" dirty="0"/>
              <a:t>godina pojačala je tu mogućnost, a nastavlja se potraga za tim </a:t>
            </a:r>
          </a:p>
        </p:txBody>
      </p:sp>
    </p:spTree>
    <p:extLst>
      <p:ext uri="{BB962C8B-B14F-4D97-AF65-F5344CB8AC3E}">
        <p14:creationId xmlns:p14="http://schemas.microsoft.com/office/powerpoint/2010/main" val="321746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181</TotalTime>
  <Words>500</Words>
  <Application>Microsoft Office PowerPoint</Application>
  <PresentationFormat>Široki zaslon</PresentationFormat>
  <Paragraphs>61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Organski</vt:lpstr>
      <vt:lpstr>Život u svemiru</vt:lpstr>
      <vt:lpstr>Koji su osnovni uvjeti na zemlji i mogu li oni biti mogući i na drugim planetima?</vt:lpstr>
      <vt:lpstr>Ima li na drugim planetima uvjeta za život?</vt:lpstr>
      <vt:lpstr>Od čega se svemir sastoji?</vt:lpstr>
      <vt:lpstr>Važnost svemirske znanosti i tehnologije u poboljšanju ljudskog života</vt:lpstr>
      <vt:lpstr>Jesmo li sami u svemiru?</vt:lpstr>
      <vt:lpstr>Razvoj komercijalne svemirske industrije i njen rastući utjecaj</vt:lpstr>
      <vt:lpstr>Razvoj malih satelita i  inovativnih podataka</vt:lpstr>
      <vt:lpstr>Postoji li mogućnost života u svemiru ili na drugim planetima?</vt:lpstr>
      <vt:lpstr>Kviz </vt:lpstr>
      <vt:lpstr>Kviz</vt:lpstr>
      <vt:lpstr>Kviz</vt:lpstr>
      <vt:lpstr>Kviz</vt:lpstr>
      <vt:lpstr>PowerPoint prezentacija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u svemiru</dc:title>
  <dc:creator>Jelena Hrdelja</dc:creator>
  <cp:lastModifiedBy>Renata Smaić</cp:lastModifiedBy>
  <cp:revision>2</cp:revision>
  <dcterms:created xsi:type="dcterms:W3CDTF">2025-10-22T12:29:44Z</dcterms:created>
  <dcterms:modified xsi:type="dcterms:W3CDTF">2025-11-03T14:58:32Z</dcterms:modified>
</cp:coreProperties>
</file>