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  <p:sldMasterId id="2147484177" r:id="rId2"/>
    <p:sldMasterId id="2147484189" r:id="rId3"/>
  </p:sldMasterIdLst>
  <p:notesMasterIdLst>
    <p:notesMasterId r:id="rId52"/>
  </p:notesMasterIdLst>
  <p:sldIdLst>
    <p:sldId id="256" r:id="rId4"/>
    <p:sldId id="257" r:id="rId5"/>
    <p:sldId id="391" r:id="rId6"/>
    <p:sldId id="325" r:id="rId7"/>
    <p:sldId id="326" r:id="rId8"/>
    <p:sldId id="327" r:id="rId9"/>
    <p:sldId id="385" r:id="rId10"/>
    <p:sldId id="386" r:id="rId11"/>
    <p:sldId id="388" r:id="rId12"/>
    <p:sldId id="389" r:id="rId13"/>
    <p:sldId id="267" r:id="rId14"/>
    <p:sldId id="266" r:id="rId15"/>
    <p:sldId id="371" r:id="rId16"/>
    <p:sldId id="349" r:id="rId17"/>
    <p:sldId id="320" r:id="rId18"/>
    <p:sldId id="265" r:id="rId19"/>
    <p:sldId id="361" r:id="rId20"/>
    <p:sldId id="312" r:id="rId21"/>
    <p:sldId id="377" r:id="rId22"/>
    <p:sldId id="392" r:id="rId23"/>
    <p:sldId id="367" r:id="rId24"/>
    <p:sldId id="339" r:id="rId25"/>
    <p:sldId id="309" r:id="rId26"/>
    <p:sldId id="347" r:id="rId27"/>
    <p:sldId id="338" r:id="rId28"/>
    <p:sldId id="382" r:id="rId29"/>
    <p:sldId id="359" r:id="rId30"/>
    <p:sldId id="321" r:id="rId31"/>
    <p:sldId id="366" r:id="rId32"/>
    <p:sldId id="345" r:id="rId33"/>
    <p:sldId id="341" r:id="rId34"/>
    <p:sldId id="286" r:id="rId35"/>
    <p:sldId id="287" r:id="rId36"/>
    <p:sldId id="299" r:id="rId37"/>
    <p:sldId id="300" r:id="rId38"/>
    <p:sldId id="353" r:id="rId39"/>
    <p:sldId id="380" r:id="rId40"/>
    <p:sldId id="383" r:id="rId41"/>
    <p:sldId id="365" r:id="rId42"/>
    <p:sldId id="376" r:id="rId43"/>
    <p:sldId id="387" r:id="rId44"/>
    <p:sldId id="360" r:id="rId45"/>
    <p:sldId id="354" r:id="rId46"/>
    <p:sldId id="394" r:id="rId47"/>
    <p:sldId id="381" r:id="rId48"/>
    <p:sldId id="292" r:id="rId49"/>
    <p:sldId id="313" r:id="rId50"/>
    <p:sldId id="390" r:id="rId51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C0404"/>
    <a:srgbClr val="CCFFCC"/>
    <a:srgbClr val="FFFFCC"/>
    <a:srgbClr val="FF99FF"/>
    <a:srgbClr val="00CC00"/>
    <a:srgbClr val="FFFFFF"/>
    <a:srgbClr val="EF4D9E"/>
    <a:srgbClr val="CC0099"/>
    <a:srgbClr val="FC40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Srednji stil 1 - Isticanj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Svijetli stil 3 - Isticanj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vijetli stil 1 - Isticanj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Srednji stil 2 - Isticanj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76" autoAdjust="0"/>
    <p:restoredTop sz="89211" autoAdjust="0"/>
  </p:normalViewPr>
  <p:slideViewPr>
    <p:cSldViewPr>
      <p:cViewPr varScale="1">
        <p:scale>
          <a:sx n="101" d="100"/>
          <a:sy n="101" d="100"/>
        </p:scale>
        <p:origin x="1512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740"/>
    </p:cViewPr>
  </p:sorterViewPr>
  <p:notesViewPr>
    <p:cSldViewPr>
      <p:cViewPr varScale="1">
        <p:scale>
          <a:sx n="88" d="100"/>
          <a:sy n="88" d="100"/>
        </p:scale>
        <p:origin x="-382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40D5429-DD19-49E0-8D15-8344B39FD160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F84E7C1B-F4D3-47DA-8541-92452EF79878}" type="slidenum">
              <a:rPr lang="en-US" altLang="sr-Latn-RS"/>
              <a:pPr>
                <a:spcBef>
                  <a:spcPct val="0"/>
                </a:spcBef>
              </a:pPr>
              <a:t>1</a:t>
            </a:fld>
            <a:endParaRPr lang="en-US" altLang="sr-Latn-R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r-Latn-R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sr-Latn-R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sr-Latn-R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14552D98-0911-4667-99DA-D701D4FDAF72}" type="slidenum">
              <a:rPr lang="en-US" altLang="sr-Latn-RS"/>
              <a:pPr>
                <a:spcBef>
                  <a:spcPct val="0"/>
                </a:spcBef>
              </a:pPr>
              <a:t>24</a:t>
            </a:fld>
            <a:endParaRPr lang="en-US" altLang="sr-Latn-R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r-Latn-R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sr-Latn-R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0D5429-DD19-49E0-8D15-8344B39FD160}" type="slidenum">
              <a:rPr lang="en-US" altLang="sr-Latn-RS" smtClean="0"/>
              <a:pPr>
                <a:defRPr/>
              </a:pPr>
              <a:t>27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5830848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sr-Latn-R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sr-Latn-R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sr-Latn-R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sr-Latn-R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sr-Latn-R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F73B3480-C853-418D-9096-416008AE94CD}" type="slidenum">
              <a:rPr lang="en-US" altLang="sr-Latn-RS"/>
              <a:pPr>
                <a:spcBef>
                  <a:spcPct val="0"/>
                </a:spcBef>
              </a:pPr>
              <a:t>2</a:t>
            </a:fld>
            <a:endParaRPr lang="en-US" altLang="sr-Latn-R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r-Latn-R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185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0D5429-DD19-49E0-8D15-8344B39FD160}" type="slidenum">
              <a:rPr lang="en-US" altLang="sr-Latn-RS" smtClean="0"/>
              <a:pPr>
                <a:defRPr/>
              </a:pPr>
              <a:t>41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79932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0D5429-DD19-49E0-8D15-8344B39FD160}" type="slidenum">
              <a:rPr lang="en-US" altLang="sr-Latn-RS" smtClean="0"/>
              <a:pPr>
                <a:defRPr/>
              </a:pPr>
              <a:t>45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602399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sr-Latn-R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sr-Latn-R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0D5429-DD19-49E0-8D15-8344B39FD160}" type="slidenum">
              <a:rPr lang="en-US" altLang="sr-Latn-RS" smtClean="0"/>
              <a:pPr>
                <a:defRPr/>
              </a:pPr>
              <a:t>48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768387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1" y="4715153"/>
            <a:ext cx="548639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92135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1" y="4715153"/>
            <a:ext cx="5486399" cy="44669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3884613" y="9428583"/>
            <a:ext cx="2971799" cy="496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hr-HR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hr-HR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768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0D5429-DD19-49E0-8D15-8344B39FD160}" type="slidenum">
              <a:rPr lang="en-US" altLang="sr-Latn-RS" smtClean="0"/>
              <a:pPr>
                <a:defRPr/>
              </a:pPr>
              <a:t>10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736453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C740078F-F3A3-44A6-9506-B25CA39A6A7A}" type="slidenum">
              <a:rPr lang="en-US" altLang="sr-Latn-RS"/>
              <a:pPr>
                <a:spcBef>
                  <a:spcPct val="0"/>
                </a:spcBef>
              </a:pPr>
              <a:t>11</a:t>
            </a:fld>
            <a:endParaRPr lang="en-US" altLang="sr-Latn-R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r-Latn-R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A4146149-C573-4531-B199-6F6F0813AE19}" type="slidenum">
              <a:rPr lang="en-US" altLang="sr-Latn-RS"/>
              <a:pPr>
                <a:spcBef>
                  <a:spcPct val="0"/>
                </a:spcBef>
              </a:pPr>
              <a:t>12</a:t>
            </a:fld>
            <a:endParaRPr lang="en-US" altLang="sr-Latn-R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r-Latn-R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sr-Latn-R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F57E6235-13A0-4CFA-AB6D-7811A1A3DBF8}" type="slidenum">
              <a:rPr lang="en-US" altLang="sr-Latn-RS"/>
              <a:pPr>
                <a:spcBef>
                  <a:spcPct val="0"/>
                </a:spcBef>
              </a:pPr>
              <a:t>16</a:t>
            </a:fld>
            <a:endParaRPr lang="en-US" altLang="sr-Latn-R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r-Latn-R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 trokut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Grupa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Prostoručno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" name="Prostoručno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6 w 5760"/>
                <a:gd name="T3" fmla="*/ 0 h 528"/>
                <a:gd name="T4" fmla="*/ 2147483646 w 5760"/>
                <a:gd name="T5" fmla="*/ 2147483646 h 528"/>
                <a:gd name="T6" fmla="*/ 2147483646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8" name="Prostoručno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10" name="Ravni poveznik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hr-HR"/>
              <a:t>Kliknite da biste uredili stil podnaslova matrice</a:t>
            </a:r>
            <a:endParaRPr lang="en-US"/>
          </a:p>
        </p:txBody>
      </p:sp>
      <p:sp>
        <p:nvSpPr>
          <p:cNvPr id="11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 altLang="zh-CN"/>
          </a:p>
        </p:txBody>
      </p:sp>
      <p:sp>
        <p:nvSpPr>
          <p:cNvPr id="12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altLang="zh-CN"/>
          </a:p>
        </p:txBody>
      </p:sp>
      <p:sp>
        <p:nvSpPr>
          <p:cNvPr id="13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698CED2-621C-47C9-9574-8E2BB0DC5FC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41445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zervirano mjesto podnožj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zervirano mjesto broja slajd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2F796-DB2C-4DC5-99D0-5ED03037599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58981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zervirano mjesto podnožj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zervirano mjesto broja slajd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56E7F-9818-493E-AF1B-527F241405D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42289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zervirano mjesto podnožj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zervirano mjesto broja slajd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11C00-DDB2-4623-A18A-CE6F4C41183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77139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3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zervirano mjesto podnožj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zervirano mjesto broja slajd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1D940-0FB7-43E5-AC1B-550D4FA668F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3427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zervirano mjesto podnožj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zervirano mjesto broja slajd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19A7F-B964-4477-9630-4797A759881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0358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slov, tekst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zervirano mjesto podnožj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zervirano mjesto broja slajd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806EE-73B2-440B-8109-B694B462BEF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97029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732462"/>
          </a:xfrm>
        </p:spPr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3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zervirano mjesto podnožj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zervirano mjesto broja slajd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2ABD6-FF9F-4890-A91A-CA933D268EC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31650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76250"/>
            <a:ext cx="23939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1788" y="0"/>
            <a:ext cx="62722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63CE9-41AC-44B6-97E9-7CA224A38917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3.2.2026.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0D03F-50DE-4C8B-BFE4-355903FCC507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6560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850" y="188913"/>
            <a:ext cx="1727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63CE9-41AC-44B6-97E9-7CA224A38917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3.2.2026.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0D03F-50DE-4C8B-BFE4-355903FCC507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1461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63CE9-41AC-44B6-97E9-7CA224A38917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3.2.2026.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0D03F-50DE-4C8B-BFE4-355903FCC507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230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4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zervirano mjesto podnožj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zervirano mjesto broja slajd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E215E-5B75-4342-B141-FC7ADAB527A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716415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63CE9-41AC-44B6-97E9-7CA224A38917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3.2.2026.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0D03F-50DE-4C8B-BFE4-355903FCC507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0698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63CE9-41AC-44B6-97E9-7CA224A38917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3.2.2026.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0D03F-50DE-4C8B-BFE4-355903FCC507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88313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63CE9-41AC-44B6-97E9-7CA224A38917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3.2.2026.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0D03F-50DE-4C8B-BFE4-355903FCC507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523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63CE9-41AC-44B6-97E9-7CA224A38917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3.2.2026.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0D03F-50DE-4C8B-BFE4-355903FCC507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79999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63CE9-41AC-44B6-97E9-7CA224A38917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3.2.2026.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0D03F-50DE-4C8B-BFE4-355903FCC507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79370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63CE9-41AC-44B6-97E9-7CA224A38917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3.2.2026.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0D03F-50DE-4C8B-BFE4-355903FCC507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07321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63CE9-41AC-44B6-97E9-7CA224A38917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3.2.2026.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0D03F-50DE-4C8B-BFE4-355903FCC507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94436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63CE9-41AC-44B6-97E9-7CA224A38917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3.2.2026.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0D03F-50DE-4C8B-BFE4-355903FCC507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3526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76250"/>
            <a:ext cx="23939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1788" y="0"/>
            <a:ext cx="62722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63CE9-41AC-44B6-97E9-7CA224A38917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3.2.2026.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0D03F-50DE-4C8B-BFE4-355903FCC507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500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850" y="188913"/>
            <a:ext cx="1727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63CE9-41AC-44B6-97E9-7CA224A38917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3.2.2026.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0D03F-50DE-4C8B-BFE4-355903FCC507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8913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Š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5" name="Š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6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A903D2-6126-4B74-965C-E2C0EE87EE0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521339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63CE9-41AC-44B6-97E9-7CA224A38917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3.2.2026.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0D03F-50DE-4C8B-BFE4-355903FCC507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66189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63CE9-41AC-44B6-97E9-7CA224A38917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3.2.2026.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0D03F-50DE-4C8B-BFE4-355903FCC507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31905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63CE9-41AC-44B6-97E9-7CA224A38917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3.2.2026.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0D03F-50DE-4C8B-BFE4-355903FCC507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28987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63CE9-41AC-44B6-97E9-7CA224A38917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3.2.2026.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0D03F-50DE-4C8B-BFE4-355903FCC507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9406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63CE9-41AC-44B6-97E9-7CA224A38917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3.2.2026.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0D03F-50DE-4C8B-BFE4-355903FCC507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4484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63CE9-41AC-44B6-97E9-7CA224A38917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3.2.2026.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0D03F-50DE-4C8B-BFE4-355903FCC507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5881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63CE9-41AC-44B6-97E9-7CA224A38917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3.2.2026.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0D03F-50DE-4C8B-BFE4-355903FCC507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8405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63CE9-41AC-44B6-97E9-7CA224A38917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3.2.2026.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0D03F-50DE-4C8B-BFE4-355903FCC507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12139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63CE9-41AC-44B6-97E9-7CA224A38917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3.2.2026.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0D03F-50DE-4C8B-BFE4-355903FCC507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094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06472BC-9A1D-4EB5-A92E-AE6642376CC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3499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BB2CA71-A537-47E6-A42C-6EE204BF2CF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045594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3C281F-5098-4C8C-9808-6346BEB5CC0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115603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zervirano mjesto podnožj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zervirano mjesto broja slajd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28B8E-FA4C-41CD-A92F-4DE7C7777B6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63326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733E9A-62AF-4F3E-BDAF-CCD180FAEC0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30171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ručno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" name="Prostoručno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7" name="Pravokutni trokut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8" name="Ravni poveznik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Š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" name="Š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hr-HR" noProof="0"/>
              <a:t>Pritisnite ikonu za dodavanje slike</a:t>
            </a:r>
            <a:endParaRPr lang="en-US" noProof="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11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altLang="zh-CN"/>
          </a:p>
        </p:txBody>
      </p:sp>
      <p:sp>
        <p:nvSpPr>
          <p:cNvPr id="12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altLang="zh-CN"/>
          </a:p>
        </p:txBody>
      </p:sp>
      <p:sp>
        <p:nvSpPr>
          <p:cNvPr id="13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BC54AE2-07D2-4BF4-B68A-A5C25F4A912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17700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ručno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27" name="Prostoručno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4" name="Pravokutni trokut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8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5" name="Ravni poveznik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1033" name="Rezervirano mjesto teksta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Kliknite da biste uredili stilove teksta matrice</a:t>
            </a:r>
          </a:p>
          <a:p>
            <a:pPr lvl="1"/>
            <a:r>
              <a:rPr lang="hr-HR" altLang="sr-Latn-RS"/>
              <a:t>Druga razina</a:t>
            </a:r>
          </a:p>
          <a:p>
            <a:pPr lvl="2"/>
            <a:r>
              <a:rPr lang="hr-HR" altLang="sr-Latn-RS"/>
              <a:t>Treća razina</a:t>
            </a:r>
          </a:p>
          <a:p>
            <a:pPr lvl="3"/>
            <a:r>
              <a:rPr lang="hr-HR" altLang="sr-Latn-RS"/>
              <a:t>Četvrta razina</a:t>
            </a:r>
          </a:p>
          <a:p>
            <a:pPr lvl="4"/>
            <a:r>
              <a:rPr lang="hr-HR" altLang="sr-Latn-RS"/>
              <a:t>Peta razina</a:t>
            </a:r>
            <a:endParaRPr lang="en-US" altLang="sr-Latn-R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n-US" altLang="zh-CN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n-US" altLang="zh-CN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7ED2F4C-98ED-48A4-AC79-953F5698D47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  <p:sldLayoutId id="2147484161" r:id="rId2"/>
    <p:sldLayoutId id="2147484171" r:id="rId3"/>
    <p:sldLayoutId id="2147484172" r:id="rId4"/>
    <p:sldLayoutId id="2147484173" r:id="rId5"/>
    <p:sldLayoutId id="2147484174" r:id="rId6"/>
    <p:sldLayoutId id="2147484162" r:id="rId7"/>
    <p:sldLayoutId id="2147484175" r:id="rId8"/>
    <p:sldLayoutId id="2147484176" r:id="rId9"/>
    <p:sldLayoutId id="2147484163" r:id="rId10"/>
    <p:sldLayoutId id="2147484164" r:id="rId11"/>
    <p:sldLayoutId id="2147484165" r:id="rId12"/>
    <p:sldLayoutId id="2147484166" r:id="rId13"/>
    <p:sldLayoutId id="2147484167" r:id="rId14"/>
    <p:sldLayoutId id="2147484168" r:id="rId15"/>
    <p:sldLayoutId id="2147484169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黑体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黑体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黑体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黑体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黑体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黑体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黑体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黑体" pitchFamily="49" charset="-122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63CE9-41AC-44B6-97E9-7CA224A38917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3.2.2026.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0D03F-50DE-4C8B-BFE4-355903FCC507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485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  <p:sldLayoutId id="2147484179" r:id="rId2"/>
    <p:sldLayoutId id="2147484180" r:id="rId3"/>
    <p:sldLayoutId id="2147484181" r:id="rId4"/>
    <p:sldLayoutId id="2147484182" r:id="rId5"/>
    <p:sldLayoutId id="2147484183" r:id="rId6"/>
    <p:sldLayoutId id="2147484184" r:id="rId7"/>
    <p:sldLayoutId id="2147484185" r:id="rId8"/>
    <p:sldLayoutId id="2147484186" r:id="rId9"/>
    <p:sldLayoutId id="2147484187" r:id="rId10"/>
    <p:sldLayoutId id="214748418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63CE9-41AC-44B6-97E9-7CA224A38917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3.2.2026.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0D03F-50DE-4C8B-BFE4-355903FCC507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774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0" r:id="rId1"/>
    <p:sldLayoutId id="2147484191" r:id="rId2"/>
    <p:sldLayoutId id="2147484192" r:id="rId3"/>
    <p:sldLayoutId id="2147484193" r:id="rId4"/>
    <p:sldLayoutId id="2147484194" r:id="rId5"/>
    <p:sldLayoutId id="2147484195" r:id="rId6"/>
    <p:sldLayoutId id="2147484196" r:id="rId7"/>
    <p:sldLayoutId id="2147484197" r:id="rId8"/>
    <p:sldLayoutId id="2147484198" r:id="rId9"/>
    <p:sldLayoutId id="2147484199" r:id="rId10"/>
    <p:sldLayoutId id="214748420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9" descr="data:image/jpeg;base64,/9j/4AAQSkZJRgABAQAAAQABAAD/2wCEAAkGBhQRDxQREhESEhITFhAUFRISEBASEA8UFBUWFhUQEhIXHCcfFxwjGRIXIC8gIycpLCwsFR4xNTAqNSYrLCkBCQoKDgwOGg8PGi8kHyI1NS8sMi0sNTQtKioqMCwpLzYqLCk1Lio1KS8sKikpLCkpLCksLCwpKS0sLCktLDUsLf/AABEIAOEA4QMBIgACEQEDEQH/xAAbAAEAAQUBAAAAAAAAAAAAAAAABQECAwQGB//EAEQQAAICAgAEAwMIBwQJBQAAAAECAAMEEQUSITEGE0EiUWEUMkJScYGRsQcjYnKhwdEVQ1OSFiQzNGOCs/DxVJOio+H/xAAaAQEAAwEBAQAAAAAAAAAAAAAAAQIDBAUG/8QALREBAAEDAwICCgMBAAAAAAAAAAECAxESITFBYSJRBDJxkaGxwdHh8BMUgfH/2gAMAwEAAhEDEQA/APcYiICIiAiIgIiICIiAiIgIiICIiAiIgIiICIiAiIgIiICIiAiIgIiICIiAiIgIiICIiAiIgIiYc3KWqt7WOlRWdvsUEn8oGaJgXLU2eWPnBQzD6gJ0Ob3E6Ov3TM8BERAREQEREBERAREQEREBERAREQEREBERAREQEREBETlOK2vn5T4NTtXjUhfllqMVexnHMuFUw6r7JDOw6gMAOpOg3MnxjVztVj13ZlqdGXGQMiHeir3uVqVh6qX38JC8YyOJ3spGDyUKQ3l+fjPe7KQQzAuEOiOi82tgE83adlhYSU1rVUi11oAFRFCqoHoAJngcz4d4zShGO6ZGPkWEsRmKBbk2EdWW5Sa7W0vzUboqgAAAAdNuaWfj1Xg0WqrhhzcjDuAR7an0IJHUdQSD7pq8FvsR3xbmLtVytXafnX0N0Vn6a51IKtrvpW6c2gEszaGz0A9fQTgb/wBIt+Ra9fDMM5Kp0NznVbfu9QNe7bAn3anS+M8S23h+RXQOa16yoXYBcEjnQE9NleYD7ZZ4J4X8nwKazUaX5d2IxUubD85mI6Hfce4aHpA5uv8ASRkYzqvEsF6FboLa9soP7vUN06+yxPwM7zGyVsRbEYOjgMrKdqwPYgzHxLhteRU1NqB63GiD+YPoR3BHYzhv0b5D42Vl8LsbmFBNlRPfkJHN6dNiytte92gehREQEREBERAREQEREBERAREQEREBERAREQMOXkCut7D2RWc/YoJP5SE8B4ZTh9TvvzcgHKt31PmZB81gT+zzBR8FEkPEVBswshF+c1Nyj7ShAlnhfMW7AxrV+a9FDD4brU6gSk0uK8PNyoFc1ullViuBs+w4Lpr3MnMh+DzdmrxPGayiytLDU7o6ravzqmZSFcfEEg/dAy2Y4ZlYj2k5tHZ+kNEH3j4fAe6R3FbUTIxmLIrl3qCkgPYliEsqDudNWjH4ITOX4Hwum8tRfbnUZif7XHPEswb/AOLQ3OPMqPow7djo7E6bhPhLGxn82usm3RXzrbbb7uU9SottZmAOuwMCYiJF+I/EVWDjtdaTrsqLrntc9q0B9en2AAk9BA3OIZ9dFTW2uErQbZj2Hw+J9APWcB+jtWy+I5nEyhRH3VXv6QJTY+0LTXvXTbEek0OH8Ly+OWLflHyMJTtakJ0/wr3rmPobCPeFA309PwsJKa1qqUIiDSqo6AQM8REBERAREQEREBERAREQEREBERAREQEREChnJcIyhw684Nx5ce13fCub5n6wl3wnY/NZWZiu+6kAdVM66anFOF1ZNTU3VrZW/Qq3b4EHuCPQjqIG3E884TxPKoutoxGGdRWxFa5VoS1gjcli0ZCBudUfaHnUHYPXQ2ZG7xVnM3JXhY9bdRz25nmAH3CulCX+wEfdKzXTTzKYpmeEt4s4bivQbcshFp263hzXbQR9Kq1faB9NDv20Zq+AkyDjG3IsufzWLUrkcnnV0DpX5vIoHOw9o9Ppa9JC8Pw1vzUXPubKuRrOSoIteDRbVXVaOWnZLsUvDAuT8w9BoGegSyCedeKfD13EeMV0urrh0VozPplRuYksqN2LMQq9OwUn3b9EZgBsnQHUk9AB7zMOFnV3ILKrEsRt6dGDodHR0w6dxAyU1BFCqAqqAAoGgoHQACXxEBERAREQEREBERAREQEREBERAREQEREBERATmvFmfY1tGBQ5rsyvMNlo+dRj1AGxk/bbmCg+nMT6TpZyPFNjj2GfR8bLUf8AKVLH/wCSwI/LKUZr49aBKqsbEpQLy7r29zuBzHWyAntHtonruZFvUbWsbHrrflgftuxBf7yF+Bl2Rgi3N4juzlKfJGA9n2lFHbrogb+OpgxmXlUuwAHZEVXYn4V65Qf2n2fhPn/TZri/vx0et6NFM2tuWtj8O8/KyK6LPLvrGFm0XMvMouCPQ6kaG62RAh5QOh6dpOf6Z30+zlcNylYd3xVXKob4qVPMB9qzVwcotx8Hl5OfhykrsHQXIPJsjp2Y/jO2nuWvUh5dfrS5Snj/APaHmYvyLMrotrtrsvurFAVXQj2A3Vid6+Hebvg/wqOH0NUtr287mwlgFC7VV5VUdh7O/tJk9E0VIiU3ArLLblUbZgo97EAfxmvn8VpoXmuurqHvsdU/MzjuN+MeHZYCfJn4mUPsrTiNeEY+odgFHT4y9FE1dFopmXbLloezofsZTMoaeJ8XUtkJjY/A8SiyzqqW1pZcy+tjKjDylHvbfwM9I8EeEBgUttua20hrOXYpTW+WqlPoqvMevc+voBpctRRTnK1VEUxnLpYiJgzIiICIiAiIgIiY7D11AuawAbJA18e0jm4sX6Y6eb6c++Wkf8/0vu3NHj9h82ury1dG6gM7IruPotrofToffMv9pZCLr5H0HQBbU19wnJXf8U07xjyiZ/Ck1b4SmGlgB8xwzHr7K8qr8B6n7TNiQY4xf64lg+xgf5R/blwPXEt/Ef0lov0RGN/dKdUJovqXSCfjV2x/qdn+Yf0lX41f2GG/+cf0k/2KO/un7GqE5LGpUsGKgsoIDEDmUNrYB9N6H4CQ39qZP/pG/wDdH9ITjd/ZsOz7mB/lH9ijv7pNUNDxt4XosxsnJ8vWSlT2LcrOtitXWeUbB+b7I2vY6HumjT4HtsRLF4lbplUqLMbFt5QwB11UA9/USe4lebcHIJRkJpyRyMPaHsMJd4TyvM4bh2fXxsVv81SkzSaaLkZmMtKa6o4lGeEvD2rPlzZVuTY9bUhrEoRfLSw60tajXVe3xPedZOT8D8TUUPjPYoyKcjMRqSwFqoci1qjyHqQa2VgexBBme2jiF1jL5tOHSGYK9Y+UZNq7PKw5wEqOtb2H7/fNYjKI3dFZaFBJIAHckgAfeZz2T+kHDViiWnIsH93io+S//wBYIH3mWJ4ExnbmyPNzHHrlXPam/eKdisfcsm8HBSpeSpErQa0qIqKPsVRqX8Ed07IE8c4hf/u+AtAPazOuAI+PkVcxP2FhLG8K5l/+9cTtCnX6rCrXGUfDzOrn8Z1JJEuZ+m4/kxxER+9zV5Ocwf0d4NTc/wAmW1zol8hmyHJHr+sJA+6bniXiLYmIz49Jss9lKqkToXc8qlgOygnZPwkqAT6xzEd5GuZnNW5qnO6E8J+FxiIz2N52XdpsjIbq1j/VX3IvYAdOkn5jJ0fhDN6CVqqmqcyiZzOZZIgRIQREQEREBERATE/eZZQiBp8WwPOqKg6YaZG+qw7Hf8Pvl9Afy18zXPoc2u2/hM/lCVC9NSmiNWpGN8qqZjtl3lCVVNS6Vj9x90N0aXlNyrLuBXcxDq0qahIHiHGXssONh6az+8uPWvHHx+s3uEpXXFEZlpbtzXOI/wCM3FeMclnkVILr3/uyfYRD3e0j5q6/GaWN4co4eRatmUE2tSUnJusx6/NYKAlLHQAJ+4SX4TwRMdCBtnbrZax3Za3vY/ymr4up/wBSsI7pyWD7UYN/KWs0zVVGvr8GfpNdNFEzb6RO/n+G9kcMqdkteqtrKztLGrVrKz1G0YjY6E9vfI3g3HmOQ+JkKqXAs9RXpXkUknlZN/SA6EfCTlZDKCOxAI+/rInxJ4f+U1DkY131HnpuHetx7/ep7ES0eUtrE258NfE9fL8eaZMsqkN4Z8QfKFau1fLyaTyXVH0Po6+9W7gyaFYiYwpct1W6ppq5LT0lrDoJeKxLiJCiinpLLTK+UJVU1Atc9NSiHR1LwnXcMm4F0QIgIiICIiAiIgIiICIiAiIgJa7ADZOgOpJ6AfbMWZmJUhssYIi9yfy+J+E5xUt4idsGpwvRfm25Xxb6qfn+WVdzT4Y3ny/eja3a1RqnamOv27r7+JWZzGrFJSgdLMr63vSj3n9r/wDNzfDeGV49YrqXlUfix9WY+pmfHx1rUIihVUaCgaAEyxRbxOqref3guXcxppjFPz9vf5E1OKY/mUW1/WR1/FTNuUIm0TicueqNUTEozwzkc+FQ3/DUH7VHKf4iSkg/CY5arav8K+9B+6W5l/g0nJe7GK5Z+jzm1Tnyc34n4E7MuZi9MukdB2GRX3ah/fv032Pu7iQ8P8ery6RYnskHletuj1OPnIw9CJKTleO8Fsou+X4a7s1+voHzcpB6gfXHof8AwYjfaXpW6ovUxarnePVn6T28p6T246qJo8I4vXlUrdU21PcdmRh3Rh6ESOwOKWNxPIoZv1aVUOi6HQnfMd9z6fhK4YRZq8UTtp59+Pqn4iJDIiIgIiICIiAiIgIiICIiAiWu4A2SAB6k6A++V3ArI3jPHa8ZQXJZm6JWvWyw+5V/nNPi/iIq/wAnxl87IPoP9nSPrWN6fZ/US/g/h3y3N9zedkt3sPZP2Kx6CYVXJqnTb/2ekfl002qaI13f8jrP2jv7mrh8EsyXF+b2HWvGB3XX+1Z9Zv8Av4DpAIErL0W4o4Z3LtVyd+I4jpBERNGRERAheGjkzcpPrii4fepQ/wDTk1IjI9nPqb0sqtrPxZCrr/DmktuaV74nt+GNnaJp8pn47/VWDEGZtnH8aobDyDl4vKxPXJxAw5rl/wAetfrj+P54OH8SS3jNV9Thq8jDYDX1ks2QR6Ea1qS/GvBGLlMXevktJB86slbAwGg2+xI0O49JzvA/AN+LxGq0OllKm0l9lbNMjLop6nZXqD6ek1iYw9qzcsV2apqr8cUzG8c7cZ7TjHE9PZ6FEoJWZPFIiICIiAiIgIiICIiAiIgQXi6z9TWn+JfjJ9o5wxH4LHGDk22fJ6B5VegXyTrej9Coe/4/l0mLxTVcz47VUm5arDayh1U7UaQdf3j+Es/0kyR34db91in+U466o1VRVmOOIn5x7XoW6J0UzTieeZjafZM9ktwjg1eMnJWO/VmPV7D9Zm9ZvASN4PxOy4t5mM9HLrRdlIfe9ga92v4yTnTb06Y08OO7q1zrnM+3JERLsyIiAiIgRHiD2fIt/wAO+vfwFm6j/wBSbORxHlvqpC8zWCxiQdcioPnH39SB98jeNcRS2u/F9qu7kc1hwB5hXqr1sCQ3UA+/4S3hOV5+a1o7DGx9fDzCzn8h+E6Io8Gaun7Dhm5H8mKZ5mPhnPwiHRRETndxERAREQEREBERAREQEREBERAREQKajUrEBERAREQEREBERA0eK8ITITlfoR1Vx0eth2ZTIvwtwSzHa3zCp35aIy9mRAdHXp37fnOilNTSLlUUzR0YVWKJuRc6wrERM25ERAREQEREBERAREQEREBERAREQEREBERASxbQWKgjmXWxvqN70SPjo/hL5C8UtGPkpfykm1TjsFXb2uu7KF36AbuHXp+s66gb2XxWupwjkgnk+iSP1li1IOnqXYD8fdNycbnC60WXOhqcXcMx1DAlC1WSrvcg2CyFrdDtsV/GbNnHrgaxYa8cmzKQtZ+rrtNWR5VfVwdB6xzhQQTscraBJDqYkPVnXPbka5BXj2BQgRmtvHkVWa5iwCnmsIGgew+Mp4X4s+RUXsehn2NpQ5cU7Ufq3J68wbmHUA9OoHYBM7iQ54i65/lO9aVNWhqUjT3WEtzqrE9SoQHQ9HExeG8+2wuLSxYLUXBr5BTcS62UIeUcyjkBG9nTb2QRAnZr5eQy8oVC7M3KBvSj2WbmdtHlHs63ruQPWRV/FrFyvK1oMxStTW3JYox2t8zze2+dCvL7gTr1mPEW6/H5bmtTdlQJ8vy7HXSNZVpOqLzcy83fQ7n5xCZwcsW1hwCNlgQdbVlYqw2Oh6qeo7zYllNKooVVCqoAVVACqB0AAHYS+AiIgIiICIiAiIgIiICIiAiIgIiICIiAjURApqOWViBTUBZWIFNSuoiBpW8O57ksZ2IrJZK9KFVyjIX3rZ9l2Gt/S+ybmpWICIiAiIgIiICIiAiIgIiICIiAiIgIiICIiAiIgIiICIiAiIgIiICIiAiIgIiICIiAiIgIiI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sr-Latn-RS" sz="180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243" name="AutoShape 11" descr="data:image/jpeg;base64,/9j/4AAQSkZJRgABAQAAAQABAAD/2wCEAAkGBhQRDxQREhESEhITFhAUFRISEBASEA8UFBUWFhUQEhIXHCcfFxwjGRIXIC8gIycpLCwsFR4xNTAqNSYrLCkBCQoKDgwOGg8PGi8kHyI1NS8sMi0sNTQtKioqMCwpLzYqLCk1Lio1KS8sKikpLCkpLCksLCwpKS0sLCktLDUsLf/AABEIAOEA4QMBIgACEQEDEQH/xAAbAAEAAQUBAAAAAAAAAAAAAAAABQECAwQGB//EAEQQAAICAgAEAwMIBwQJBQAAAAECAAMEEQUSITEGE0EiUWEUMkJScYGRsQcjYnKhwdEVQ1OSFiQzNGOCs/DxVJOio+H/xAAaAQEAAwEBAQAAAAAAAAAAAAAAAQIDBAUG/8QALREBAAEDAwICCgMBAAAAAAAAAAECAxESITFBYSJRBDJxkaGxwdHh8BMUgfH/2gAMAwEAAhEDEQA/APcYiICIiAiIgIiICIiAiIgIiICIiAiIgIiICIiAiIgIiICIiAiIgIiICIiAiIgIiICIiAiIgIiYc3KWqt7WOlRWdvsUEn8oGaJgXLU2eWPnBQzD6gJ0Ob3E6Ov3TM8BERAREQEREBERAREQEREBERAREQEREBERAREQEREBETlOK2vn5T4NTtXjUhfllqMVexnHMuFUw6r7JDOw6gMAOpOg3MnxjVztVj13ZlqdGXGQMiHeir3uVqVh6qX38JC8YyOJ3spGDyUKQ3l+fjPe7KQQzAuEOiOi82tgE83adlhYSU1rVUi11oAFRFCqoHoAJngcz4d4zShGO6ZGPkWEsRmKBbk2EdWW5Sa7W0vzUboqgAAAAdNuaWfj1Xg0WqrhhzcjDuAR7an0IJHUdQSD7pq8FvsR3xbmLtVytXafnX0N0Vn6a51IKtrvpW6c2gEszaGz0A9fQTgb/wBIt+Ra9fDMM5Kp0NznVbfu9QNe7bAn3anS+M8S23h+RXQOa16yoXYBcEjnQE9NleYD7ZZ4J4X8nwKazUaX5d2IxUubD85mI6Hfce4aHpA5uv8ASRkYzqvEsF6FboLa9soP7vUN06+yxPwM7zGyVsRbEYOjgMrKdqwPYgzHxLhteRU1NqB63GiD+YPoR3BHYzhv0b5D42Vl8LsbmFBNlRPfkJHN6dNiytte92gehREQEREBERAREQEREBERAREQEREBERAREQMOXkCut7D2RWc/YoJP5SE8B4ZTh9TvvzcgHKt31PmZB81gT+zzBR8FEkPEVBswshF+c1Nyj7ShAlnhfMW7AxrV+a9FDD4brU6gSk0uK8PNyoFc1ullViuBs+w4Lpr3MnMh+DzdmrxPGayiytLDU7o6ravzqmZSFcfEEg/dAy2Y4ZlYj2k5tHZ+kNEH3j4fAe6R3FbUTIxmLIrl3qCkgPYliEsqDudNWjH4ITOX4Hwum8tRfbnUZif7XHPEswb/AOLQ3OPMqPow7djo7E6bhPhLGxn82usm3RXzrbbb7uU9SottZmAOuwMCYiJF+I/EVWDjtdaTrsqLrntc9q0B9en2AAk9BA3OIZ9dFTW2uErQbZj2Hw+J9APWcB+jtWy+I5nEyhRH3VXv6QJTY+0LTXvXTbEek0OH8Ly+OWLflHyMJTtakJ0/wr3rmPobCPeFA309PwsJKa1qqUIiDSqo6AQM8REBERAREQEREBERAREQEREBERAREQEREChnJcIyhw684Nx5ce13fCub5n6wl3wnY/NZWZiu+6kAdVM66anFOF1ZNTU3VrZW/Qq3b4EHuCPQjqIG3E884TxPKoutoxGGdRWxFa5VoS1gjcli0ZCBudUfaHnUHYPXQ2ZG7xVnM3JXhY9bdRz25nmAH3CulCX+wEfdKzXTTzKYpmeEt4s4bivQbcshFp263hzXbQR9Kq1faB9NDv20Zq+AkyDjG3IsufzWLUrkcnnV0DpX5vIoHOw9o9Ppa9JC8Pw1vzUXPubKuRrOSoIteDRbVXVaOWnZLsUvDAuT8w9BoGegSyCedeKfD13EeMV0urrh0VozPplRuYksqN2LMQq9OwUn3b9EZgBsnQHUk9AB7zMOFnV3ILKrEsRt6dGDodHR0w6dxAyU1BFCqAqqAAoGgoHQACXxEBERAREQEREBERAREQEREBERAREQEREBERATmvFmfY1tGBQ5rsyvMNlo+dRj1AGxk/bbmCg+nMT6TpZyPFNjj2GfR8bLUf8AKVLH/wCSwI/LKUZr49aBKqsbEpQLy7r29zuBzHWyAntHtonruZFvUbWsbHrrflgftuxBf7yF+Bl2Rgi3N4juzlKfJGA9n2lFHbrogb+OpgxmXlUuwAHZEVXYn4V65Qf2n2fhPn/TZri/vx0et6NFM2tuWtj8O8/KyK6LPLvrGFm0XMvMouCPQ6kaG62RAh5QOh6dpOf6Z30+zlcNylYd3xVXKob4qVPMB9qzVwcotx8Hl5OfhykrsHQXIPJsjp2Y/jO2nuWvUh5dfrS5Snj/APaHmYvyLMrotrtrsvurFAVXQj2A3Vid6+Hebvg/wqOH0NUtr287mwlgFC7VV5VUdh7O/tJk9E0VIiU3ArLLblUbZgo97EAfxmvn8VpoXmuurqHvsdU/MzjuN+MeHZYCfJn4mUPsrTiNeEY+odgFHT4y9FE1dFopmXbLloezofsZTMoaeJ8XUtkJjY/A8SiyzqqW1pZcy+tjKjDylHvbfwM9I8EeEBgUttua20hrOXYpTW+WqlPoqvMevc+voBpctRRTnK1VEUxnLpYiJgzIiICIiAiIgIiY7D11AuawAbJA18e0jm4sX6Y6eb6c++Wkf8/0vu3NHj9h82ury1dG6gM7IruPotrofToffMv9pZCLr5H0HQBbU19wnJXf8U07xjyiZ/Ck1b4SmGlgB8xwzHr7K8qr8B6n7TNiQY4xf64lg+xgf5R/blwPXEt/Ef0lov0RGN/dKdUJovqXSCfjV2x/qdn+Yf0lX41f2GG/+cf0k/2KO/un7GqE5LGpUsGKgsoIDEDmUNrYB9N6H4CQ39qZP/pG/wDdH9ITjd/ZsOz7mB/lH9ijv7pNUNDxt4XosxsnJ8vWSlT2LcrOtitXWeUbB+b7I2vY6HumjT4HtsRLF4lbplUqLMbFt5QwB11UA9/USe4lebcHIJRkJpyRyMPaHsMJd4TyvM4bh2fXxsVv81SkzSaaLkZmMtKa6o4lGeEvD2rPlzZVuTY9bUhrEoRfLSw60tajXVe3xPedZOT8D8TUUPjPYoyKcjMRqSwFqoci1qjyHqQa2VgexBBme2jiF1jL5tOHSGYK9Y+UZNq7PKw5wEqOtb2H7/fNYjKI3dFZaFBJIAHckgAfeZz2T+kHDViiWnIsH93io+S//wBYIH3mWJ4ExnbmyPNzHHrlXPam/eKdisfcsm8HBSpeSpErQa0qIqKPsVRqX8Ed07IE8c4hf/u+AtAPazOuAI+PkVcxP2FhLG8K5l/+9cTtCnX6rCrXGUfDzOrn8Z1JJEuZ+m4/kxxER+9zV5Ocwf0d4NTc/wAmW1zol8hmyHJHr+sJA+6bniXiLYmIz49Jss9lKqkToXc8qlgOygnZPwkqAT6xzEd5GuZnNW5qnO6E8J+FxiIz2N52XdpsjIbq1j/VX3IvYAdOkn5jJ0fhDN6CVqqmqcyiZzOZZIgRIQREQEREBERATE/eZZQiBp8WwPOqKg6YaZG+qw7Hf8Pvl9Afy18zXPoc2u2/hM/lCVC9NSmiNWpGN8qqZjtl3lCVVNS6Vj9x90N0aXlNyrLuBXcxDq0qahIHiHGXssONh6az+8uPWvHHx+s3uEpXXFEZlpbtzXOI/wCM3FeMclnkVILr3/uyfYRD3e0j5q6/GaWN4co4eRatmUE2tSUnJusx6/NYKAlLHQAJ+4SX4TwRMdCBtnbrZax3Za3vY/ymr4up/wBSsI7pyWD7UYN/KWs0zVVGvr8GfpNdNFEzb6RO/n+G9kcMqdkteqtrKztLGrVrKz1G0YjY6E9vfI3g3HmOQ+JkKqXAs9RXpXkUknlZN/SA6EfCTlZDKCOxAI+/rInxJ4f+U1DkY131HnpuHetx7/ep7ES0eUtrE258NfE9fL8eaZMsqkN4Z8QfKFau1fLyaTyXVH0Po6+9W7gyaFYiYwpct1W6ppq5LT0lrDoJeKxLiJCiinpLLTK+UJVU1Atc9NSiHR1LwnXcMm4F0QIgIiICIiAiIgIiICIiAiIgJa7ADZOgOpJ6AfbMWZmJUhssYIi9yfy+J+E5xUt4idsGpwvRfm25Xxb6qfn+WVdzT4Y3ny/eja3a1RqnamOv27r7+JWZzGrFJSgdLMr63vSj3n9r/wDNzfDeGV49YrqXlUfix9WY+pmfHx1rUIihVUaCgaAEyxRbxOqref3guXcxppjFPz9vf5E1OKY/mUW1/WR1/FTNuUIm0TicueqNUTEozwzkc+FQ3/DUH7VHKf4iSkg/CY5arav8K+9B+6W5l/g0nJe7GK5Z+jzm1Tnyc34n4E7MuZi9MukdB2GRX3ah/fv032Pu7iQ8P8ery6RYnskHletuj1OPnIw9CJKTleO8Fsou+X4a7s1+voHzcpB6gfXHof8AwYjfaXpW6ovUxarnePVn6T28p6T246qJo8I4vXlUrdU21PcdmRh3Rh6ESOwOKWNxPIoZv1aVUOi6HQnfMd9z6fhK4YRZq8UTtp59+Pqn4iJDIiIgIiICIiAiIgIiICIiAiWu4A2SAB6k6A++V3ArI3jPHa8ZQXJZm6JWvWyw+5V/nNPi/iIq/wAnxl87IPoP9nSPrWN6fZ/US/g/h3y3N9zedkt3sPZP2Kx6CYVXJqnTb/2ekfl002qaI13f8jrP2jv7mrh8EsyXF+b2HWvGB3XX+1Z9Zv8Av4DpAIErL0W4o4Z3LtVyd+I4jpBERNGRERAheGjkzcpPrii4fepQ/wDTk1IjI9nPqb0sqtrPxZCrr/DmktuaV74nt+GNnaJp8pn47/VWDEGZtnH8aobDyDl4vKxPXJxAw5rl/wAetfrj+P54OH8SS3jNV9Thq8jDYDX1ks2QR6Ea1qS/GvBGLlMXevktJB86slbAwGg2+xI0O49JzvA/AN+LxGq0OllKm0l9lbNMjLop6nZXqD6ek1iYw9qzcsV2apqr8cUzG8c7cZ7TjHE9PZ6FEoJWZPFIiICIiAiIgIiICIiAiIgQXi6z9TWn+JfjJ9o5wxH4LHGDk22fJ6B5VegXyTrej9Coe/4/l0mLxTVcz47VUm5arDayh1U7UaQdf3j+Es/0kyR34db91in+U466o1VRVmOOIn5x7XoW6J0UzTieeZjafZM9ktwjg1eMnJWO/VmPV7D9Zm9ZvASN4PxOy4t5mM9HLrRdlIfe9ga92v4yTnTb06Y08OO7q1zrnM+3JERLsyIiAiIgRHiD2fIt/wAO+vfwFm6j/wBSbORxHlvqpC8zWCxiQdcioPnH39SB98jeNcRS2u/F9qu7kc1hwB5hXqr1sCQ3UA+/4S3hOV5+a1o7DGx9fDzCzn8h+E6Io8Gaun7Dhm5H8mKZ5mPhnPwiHRRETndxERAREQEREBERAREQEREBERAREQKajUrEBERAREQEREBERA0eK8ITITlfoR1Vx0eth2ZTIvwtwSzHa3zCp35aIy9mRAdHXp37fnOilNTSLlUUzR0YVWKJuRc6wrERM25ERAREQEREBERAREQEREBERAREQEREBERASxbQWKgjmXWxvqN70SPjo/hL5C8UtGPkpfykm1TjsFXb2uu7KF36AbuHXp+s66gb2XxWupwjkgnk+iSP1li1IOnqXYD8fdNycbnC60WXOhqcXcMx1DAlC1WSrvcg2CyFrdDtsV/GbNnHrgaxYa8cmzKQtZ+rrtNWR5VfVwdB6xzhQQTscraBJDqYkPVnXPbka5BXj2BQgRmtvHkVWa5iwCnmsIGgew+Mp4X4s+RUXsehn2NpQ5cU7Ufq3J68wbmHUA9OoHYBM7iQ54i65/lO9aVNWhqUjT3WEtzqrE9SoQHQ9HExeG8+2wuLSxYLUXBr5BTcS62UIeUcyjkBG9nTb2QRAnZr5eQy8oVC7M3KBvSj2WbmdtHlHs63ruQPWRV/FrFyvK1oMxStTW3JYox2t8zze2+dCvL7gTr1mPEW6/H5bmtTdlQJ8vy7HXSNZVpOqLzcy83fQ7n5xCZwcsW1hwCNlgQdbVlYqw2Oh6qeo7zYllNKooVVCqoAVVACqB0AAHYS+AiIgIiICIiAiIgIiICIiAiIgIiICIiAjURApqOWViBTUBZWIFNSuoiBpW8O57ksZ2IrJZK9KFVyjIX3rZ9l2Gt/S+ybmpWICIiAiIgIiICIiAiIgIiICIiAiIgIiICIiAiIgIiICIiAiIgIiICIiAiIgIiICIiAiIgIiI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sr-Latn-RS" sz="180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540568" y="404664"/>
            <a:ext cx="10081119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hr-HR" sz="4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KAMO NAKON OSNOVNE ŠKOLE?</a:t>
            </a:r>
            <a:endParaRPr lang="en-US" sz="48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sp>
        <p:nvSpPr>
          <p:cNvPr id="10246" name="TextBox 6"/>
          <p:cNvSpPr txBox="1">
            <a:spLocks noChangeArrowheads="1"/>
          </p:cNvSpPr>
          <p:nvPr/>
        </p:nvSpPr>
        <p:spPr bwMode="auto">
          <a:xfrm rot="337627">
            <a:off x="125187" y="1867991"/>
            <a:ext cx="1963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2400" b="1" dirty="0">
                <a:solidFill>
                  <a:srgbClr val="0000FF"/>
                </a:solidFill>
                <a:latin typeface="Calibri" pitchFamily="34" charset="0"/>
                <a:ea typeface="宋体" panose="02010600030101010101" pitchFamily="2" charset="-122"/>
                <a:cs typeface="Arial" panose="020B0604020202020204" pitchFamily="34" charset="0"/>
              </a:rPr>
              <a:t>Gimnazija?</a:t>
            </a:r>
            <a:endParaRPr lang="en-US" altLang="sr-Latn-RS" sz="1800" b="1" dirty="0">
              <a:solidFill>
                <a:srgbClr val="0000FF"/>
              </a:solidFill>
              <a:latin typeface="Calibri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247" name="TextBox 7"/>
          <p:cNvSpPr txBox="1">
            <a:spLocks noChangeArrowheads="1"/>
          </p:cNvSpPr>
          <p:nvPr/>
        </p:nvSpPr>
        <p:spPr bwMode="auto">
          <a:xfrm rot="-574551">
            <a:off x="-124691" y="2357658"/>
            <a:ext cx="19065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2400" b="1" dirty="0">
                <a:solidFill>
                  <a:srgbClr val="FC40FC"/>
                </a:solidFill>
                <a:latin typeface="Calibri" pitchFamily="34" charset="0"/>
                <a:ea typeface="宋体" panose="02010600030101010101" pitchFamily="2" charset="-122"/>
                <a:cs typeface="Arial" panose="020B0604020202020204" pitchFamily="34" charset="0"/>
              </a:rPr>
              <a:t>Obrtničko zanimanje?</a:t>
            </a:r>
            <a:endParaRPr lang="en-US" altLang="sr-Latn-RS" sz="2400" b="1" dirty="0">
              <a:solidFill>
                <a:srgbClr val="FC40FC"/>
              </a:solidFill>
              <a:latin typeface="Calibri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248" name="TextBox 9"/>
          <p:cNvSpPr txBox="1">
            <a:spLocks noChangeArrowheads="1"/>
          </p:cNvSpPr>
          <p:nvPr/>
        </p:nvSpPr>
        <p:spPr bwMode="auto">
          <a:xfrm rot="21319728">
            <a:off x="-44594" y="3864680"/>
            <a:ext cx="19065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2400" b="1" dirty="0">
                <a:solidFill>
                  <a:srgbClr val="FC40FC"/>
                </a:solidFill>
                <a:latin typeface="Calibri" pitchFamily="34" charset="0"/>
                <a:ea typeface="宋体" panose="02010600030101010101" pitchFamily="2" charset="-122"/>
                <a:cs typeface="Arial" panose="020B0604020202020204" pitchFamily="34" charset="0"/>
              </a:rPr>
              <a:t>Mogu li dobiti stipendiju?</a:t>
            </a:r>
            <a:endParaRPr lang="en-US" altLang="sr-Latn-RS" sz="2400" b="1" dirty="0">
              <a:solidFill>
                <a:srgbClr val="FC40FC"/>
              </a:solidFill>
              <a:latin typeface="Calibri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249" name="TextBox 10"/>
          <p:cNvSpPr txBox="1">
            <a:spLocks noChangeArrowheads="1"/>
          </p:cNvSpPr>
          <p:nvPr/>
        </p:nvSpPr>
        <p:spPr bwMode="auto">
          <a:xfrm>
            <a:off x="-252536" y="3068960"/>
            <a:ext cx="24701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2400" b="1" dirty="0">
                <a:solidFill>
                  <a:srgbClr val="00B050"/>
                </a:solidFill>
                <a:latin typeface="Calibri" pitchFamily="34" charset="0"/>
                <a:ea typeface="宋体" panose="02010600030101010101" pitchFamily="2" charset="-122"/>
                <a:cs typeface="Arial" panose="020B0604020202020204" pitchFamily="34" charset="0"/>
              </a:rPr>
              <a:t>Strukovna </a:t>
            </a:r>
            <a:br>
              <a:rPr lang="hr-HR" altLang="sr-Latn-RS" sz="2400" b="1" dirty="0">
                <a:solidFill>
                  <a:srgbClr val="00B050"/>
                </a:solidFill>
                <a:latin typeface="Calibri" pitchFamily="34" charset="0"/>
                <a:ea typeface="宋体" panose="02010600030101010101" pitchFamily="2" charset="-122"/>
                <a:cs typeface="Arial" panose="020B0604020202020204" pitchFamily="34" charset="0"/>
              </a:rPr>
            </a:br>
            <a:r>
              <a:rPr lang="hr-HR" altLang="sr-Latn-RS" sz="2400" b="1" dirty="0">
                <a:solidFill>
                  <a:srgbClr val="00B050"/>
                </a:solidFill>
                <a:latin typeface="Calibri" pitchFamily="34" charset="0"/>
                <a:ea typeface="宋体" panose="02010600030101010101" pitchFamily="2" charset="-122"/>
                <a:cs typeface="Arial" panose="020B0604020202020204" pitchFamily="34" charset="0"/>
              </a:rPr>
              <a:t>škola?</a:t>
            </a:r>
            <a:endParaRPr lang="en-US" altLang="sr-Latn-RS" sz="2400" b="1" dirty="0">
              <a:solidFill>
                <a:srgbClr val="00B050"/>
              </a:solidFill>
              <a:latin typeface="Calibri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82" name="TextBox 11"/>
          <p:cNvSpPr txBox="1">
            <a:spLocks noChangeArrowheads="1"/>
          </p:cNvSpPr>
          <p:nvPr/>
        </p:nvSpPr>
        <p:spPr bwMode="auto">
          <a:xfrm>
            <a:off x="5076056" y="6021288"/>
            <a:ext cx="39973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r-HR" sz="1600" b="1" dirty="0">
                <a:solidFill>
                  <a:srgbClr val="002060"/>
                </a:solidFill>
                <a:latin typeface="Calibri" pitchFamily="34" charset="0"/>
              </a:rPr>
              <a:t>Pripremila pedagoginja </a:t>
            </a:r>
          </a:p>
          <a:p>
            <a:pPr algn="ctr" eaLnBrk="1" hangingPunct="1">
              <a:defRPr/>
            </a:pPr>
            <a:r>
              <a:rPr lang="hr-HR" sz="1600" b="1" dirty="0">
                <a:solidFill>
                  <a:srgbClr val="002060"/>
                </a:solidFill>
                <a:latin typeface="Calibri" pitchFamily="34" charset="0"/>
              </a:rPr>
              <a:t>Dolores Orbanić Biliškov, prof.</a:t>
            </a:r>
            <a:endParaRPr lang="en-US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251" name="TextBox 12"/>
          <p:cNvSpPr txBox="1">
            <a:spLocks noChangeArrowheads="1"/>
          </p:cNvSpPr>
          <p:nvPr/>
        </p:nvSpPr>
        <p:spPr bwMode="auto">
          <a:xfrm rot="219099">
            <a:off x="7201123" y="2192352"/>
            <a:ext cx="19065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2400" b="1" dirty="0">
                <a:solidFill>
                  <a:srgbClr val="0070C0"/>
                </a:solidFill>
                <a:latin typeface="Calibri" pitchFamily="34" charset="0"/>
                <a:ea typeface="宋体" panose="02010600030101010101" pitchFamily="2" charset="-122"/>
                <a:cs typeface="Arial" panose="020B0604020202020204" pitchFamily="34" charset="0"/>
              </a:rPr>
              <a:t>Hoću li naći posao u struci?</a:t>
            </a:r>
            <a:endParaRPr lang="en-US" altLang="sr-Latn-RS" sz="2400" b="1" dirty="0">
              <a:solidFill>
                <a:srgbClr val="0070C0"/>
              </a:solidFill>
              <a:latin typeface="Calibri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252" name="TextBox 14"/>
          <p:cNvSpPr txBox="1">
            <a:spLocks noChangeArrowheads="1"/>
          </p:cNvSpPr>
          <p:nvPr/>
        </p:nvSpPr>
        <p:spPr bwMode="auto">
          <a:xfrm rot="236300">
            <a:off x="6915229" y="3493003"/>
            <a:ext cx="1905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2400" b="1" dirty="0">
                <a:solidFill>
                  <a:srgbClr val="FC0404"/>
                </a:solidFill>
                <a:latin typeface="Calibri" pitchFamily="34" charset="0"/>
                <a:ea typeface="宋体" panose="02010600030101010101" pitchFamily="2" charset="-122"/>
                <a:cs typeface="Arial" panose="020B0604020202020204" pitchFamily="34" charset="0"/>
              </a:rPr>
              <a:t>Koje zanimanje odabrati?</a:t>
            </a:r>
            <a:endParaRPr lang="en-US" altLang="sr-Latn-RS" sz="2400" b="1" dirty="0">
              <a:solidFill>
                <a:srgbClr val="FC0404"/>
              </a:solidFill>
              <a:latin typeface="Calibri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0255" name="Picture 8" descr="j02174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1311" flipH="1">
            <a:off x="945630" y="5049283"/>
            <a:ext cx="10636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 descr="Image result for help find job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2204864"/>
            <a:ext cx="5690617" cy="2570262"/>
          </a:xfrm>
          <a:prstGeom prst="rect">
            <a:avLst/>
          </a:prstGeom>
          <a:noFill/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9630C0B3-F55F-4BB3-AA26-655AB6F16C2D}"/>
              </a:ext>
            </a:extLst>
          </p:cNvPr>
          <p:cNvSpPr txBox="1"/>
          <p:nvPr/>
        </p:nvSpPr>
        <p:spPr>
          <a:xfrm>
            <a:off x="2915816" y="6263759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Šk. god. 2025./2026.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3752"/>
            <a:ext cx="8229600" cy="1143000"/>
          </a:xfrm>
        </p:spPr>
        <p:txBody>
          <a:bodyPr/>
          <a:lstStyle/>
          <a:p>
            <a:r>
              <a:rPr lang="hr-HR" sz="4000" b="1" dirty="0">
                <a:solidFill>
                  <a:srgbClr val="00B0F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LIČNOST - primjeri</a:t>
            </a:r>
            <a:endParaRPr lang="hr-HR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422" y="1556792"/>
            <a:ext cx="4752528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PRODAVAČ/</a:t>
            </a:r>
            <a:r>
              <a:rPr lang="hr-HR" sz="20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ICA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- poželjna je otvorenost, komunikativnost, samostalnost, toplina, pažljivost prema drugima, prilagodljivost, pozornost, praktičnost, organiziranost, susretljivost, strpljivost, otpornost na stresne situacije.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KROVOPOKRIVAČ/</a:t>
            </a:r>
            <a:r>
              <a:rPr lang="hr-HR" sz="20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ICA</a:t>
            </a:r>
            <a:r>
              <a:rPr lang="hr-HR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- poželjna je opreznost, visoka tolerancija na stresne situacije, pažljivost i pozornost, praktičnost, odvažnost, samouvjerenost, organiziranost, discipliniranost, opuštenost, strpljivost i kontroliranost.</a:t>
            </a:r>
          </a:p>
        </p:txBody>
      </p:sp>
      <p:pic>
        <p:nvPicPr>
          <p:cNvPr id="4" name="Shape 93"/>
          <p:cNvPicPr preferRelativeResize="0"/>
          <p:nvPr/>
        </p:nvPicPr>
        <p:blipFill rotWithShape="1">
          <a:blip r:embed="rId3">
            <a:alphaModFix/>
          </a:blip>
          <a:srcRect r="4167" b="14055"/>
          <a:stretch/>
        </p:blipFill>
        <p:spPr>
          <a:xfrm>
            <a:off x="-108520" y="97042"/>
            <a:ext cx="1584325" cy="836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596643"/>
            <a:ext cx="4089928" cy="180020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689" y="4149080"/>
            <a:ext cx="3305516" cy="204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610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0" t="10934" r="35233" b="37967"/>
          <a:stretch>
            <a:fillRect/>
          </a:stretch>
        </p:blipFill>
        <p:spPr bwMode="auto">
          <a:xfrm>
            <a:off x="251520" y="0"/>
            <a:ext cx="8388449" cy="702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kstniOkvir 6"/>
          <p:cNvSpPr txBox="1">
            <a:spLocks noChangeArrowheads="1"/>
          </p:cNvSpPr>
          <p:nvPr/>
        </p:nvSpPr>
        <p:spPr bwMode="auto">
          <a:xfrm>
            <a:off x="2773363" y="6165304"/>
            <a:ext cx="172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4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*PETOGODIŠNJE</a:t>
            </a:r>
          </a:p>
        </p:txBody>
      </p:sp>
      <p:sp>
        <p:nvSpPr>
          <p:cNvPr id="19460" name="TekstniOkvir 7"/>
          <p:cNvSpPr txBox="1">
            <a:spLocks noChangeArrowheads="1"/>
          </p:cNvSpPr>
          <p:nvPr/>
        </p:nvSpPr>
        <p:spPr bwMode="auto">
          <a:xfrm>
            <a:off x="4153922" y="3645024"/>
            <a:ext cx="288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20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*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1835696" y="548680"/>
            <a:ext cx="4824535" cy="96703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4400" dirty="0">
                <a:latin typeface="Calibri" panose="020F0502020204030204" pitchFamily="34" charset="0"/>
                <a:cs typeface="Calibri" panose="020F0502020204030204" pitchFamily="34" charset="0"/>
              </a:rPr>
              <a:t>ZANIMANJA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1340768"/>
            <a:ext cx="7678985" cy="504539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365920" y="-171400"/>
            <a:ext cx="8886599" cy="1143000"/>
          </a:xfrm>
        </p:spPr>
        <p:txBody>
          <a:bodyPr>
            <a:noAutofit/>
          </a:bodyPr>
          <a:lstStyle/>
          <a:p>
            <a:r>
              <a:rPr lang="hr-HR" sz="40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https</a:t>
            </a:r>
            <a:r>
              <a:rPr lang="hr-HR" sz="400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://</a:t>
            </a:r>
            <a:r>
              <a:rPr lang="hr-HR" sz="40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razvojkarijere.hzz.hr</a:t>
            </a:r>
            <a:r>
              <a:rPr lang="hr-HR" sz="400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/zanimanje/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37" y="836712"/>
            <a:ext cx="8712968" cy="591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759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2555776" y="-243408"/>
            <a:ext cx="784855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hr-HR" sz="400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http://</a:t>
            </a:r>
            <a:r>
              <a:rPr lang="hr-HR" sz="40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samoprocjena.hzz.hr</a:t>
            </a:r>
            <a:r>
              <a:rPr lang="hr-HR" sz="400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b="11630"/>
          <a:stretch/>
        </p:blipFill>
        <p:spPr>
          <a:xfrm>
            <a:off x="323850" y="836712"/>
            <a:ext cx="8337451" cy="57606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/>
          </p:cNvSpPr>
          <p:nvPr>
            <p:ph type="title"/>
          </p:nvPr>
        </p:nvSpPr>
        <p:spPr bwMode="auto">
          <a:xfrm>
            <a:off x="329850" y="116632"/>
            <a:ext cx="8785225" cy="79208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hr-HR" sz="29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rPr>
              <a:t>CISOK</a:t>
            </a:r>
            <a:r>
              <a:rPr lang="hr-HR" sz="2900" dirty="0">
                <a:effectLst/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rPr>
              <a:t>-</a:t>
            </a:r>
            <a:r>
              <a:rPr lang="hr-HR" sz="2500" dirty="0">
                <a:effectLst/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rPr>
              <a:t>Centar za informiranje i savjetovanje o karijeri</a:t>
            </a:r>
            <a:endParaRPr lang="en-US" sz="2500" dirty="0">
              <a:effectLst/>
              <a:latin typeface="Calibri" panose="020F0502020204030204" pitchFamily="34" charset="0"/>
              <a:ea typeface="黑体" pitchFamily="49" charset="-122"/>
              <a:cs typeface="Calibri" panose="020F0502020204030204" pitchFamily="34" charset="0"/>
            </a:endParaRPr>
          </a:p>
        </p:txBody>
      </p:sp>
      <p:sp>
        <p:nvSpPr>
          <p:cNvPr id="26627" name="Text Box 10"/>
          <p:cNvSpPr txBox="1">
            <a:spLocks noChangeArrowheads="1"/>
          </p:cNvSpPr>
          <p:nvPr/>
        </p:nvSpPr>
        <p:spPr bwMode="auto">
          <a:xfrm>
            <a:off x="5094395" y="6093296"/>
            <a:ext cx="36718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r-HR" altLang="sr-Latn-RS" sz="3600" b="1" u="sng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www.cisok.hr</a:t>
            </a:r>
            <a:endParaRPr lang="en-US" altLang="sr-Latn-RS" sz="3600" b="1" u="sng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50" y="908720"/>
            <a:ext cx="8612793" cy="497666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1" descr="bd05524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81608"/>
            <a:ext cx="4929187" cy="461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14348" y="428604"/>
            <a:ext cx="757242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r-H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OBITELJSKE PRILIKE</a:t>
            </a:r>
            <a:endParaRPr lang="en-US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0724" name="TextBox 5"/>
          <p:cNvSpPr txBox="1">
            <a:spLocks noChangeArrowheads="1"/>
          </p:cNvSpPr>
          <p:nvPr/>
        </p:nvSpPr>
        <p:spPr bwMode="auto">
          <a:xfrm rot="262864">
            <a:off x="407061" y="2216750"/>
            <a:ext cx="25717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2000" b="1" dirty="0">
                <a:latin typeface="Calibri" pitchFamily="34" charset="0"/>
                <a:ea typeface="宋体" panose="02010600030101010101" pitchFamily="2" charset="-122"/>
                <a:cs typeface="Arial" panose="020B0604020202020204" pitchFamily="34" charset="0"/>
              </a:rPr>
              <a:t>Prijevoz do škole</a:t>
            </a:r>
            <a:endParaRPr lang="en-US" altLang="sr-Latn-RS" sz="2000" b="1" dirty="0">
              <a:latin typeface="Calibri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725" name="TextBox 6"/>
          <p:cNvSpPr txBox="1">
            <a:spLocks noChangeArrowheads="1"/>
          </p:cNvSpPr>
          <p:nvPr/>
        </p:nvSpPr>
        <p:spPr bwMode="auto">
          <a:xfrm rot="333830">
            <a:off x="266425" y="4744620"/>
            <a:ext cx="1906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2000" b="1" dirty="0">
                <a:latin typeface="Calibri" pitchFamily="34" charset="0"/>
                <a:ea typeface="宋体" panose="02010600030101010101" pitchFamily="2" charset="-122"/>
                <a:cs typeface="Arial" panose="020B0604020202020204" pitchFamily="34" charset="0"/>
              </a:rPr>
              <a:t>Obiteljski posao</a:t>
            </a:r>
            <a:endParaRPr lang="en-US" altLang="sr-Latn-RS" sz="2000" b="1" dirty="0">
              <a:latin typeface="Calibri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726" name="Text Box 7"/>
          <p:cNvSpPr txBox="1">
            <a:spLocks noChangeArrowheads="1"/>
          </p:cNvSpPr>
          <p:nvPr/>
        </p:nvSpPr>
        <p:spPr bwMode="auto">
          <a:xfrm>
            <a:off x="7236296" y="2132856"/>
            <a:ext cx="143986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r-HR" altLang="sr-Latn-RS" sz="2000" b="1" dirty="0">
                <a:latin typeface="Calibri" pitchFamily="34" charset="0"/>
                <a:ea typeface="宋体" panose="02010600030101010101" pitchFamily="2" charset="-122"/>
                <a:cs typeface="Arial" panose="020B0604020202020204" pitchFamily="34" charset="0"/>
              </a:rPr>
              <a:t>Sredina u kojoj će se dijete školovati</a:t>
            </a:r>
            <a:endParaRPr lang="en-US" altLang="sr-Latn-RS" sz="2000" b="1" dirty="0">
              <a:latin typeface="Calibri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727" name="Text Box 8"/>
          <p:cNvSpPr txBox="1">
            <a:spLocks noChangeArrowheads="1"/>
          </p:cNvSpPr>
          <p:nvPr/>
        </p:nvSpPr>
        <p:spPr bwMode="auto">
          <a:xfrm>
            <a:off x="323528" y="3140968"/>
            <a:ext cx="18716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r-HR" altLang="sr-Latn-RS" sz="2000" b="1" dirty="0">
                <a:latin typeface="Calibri" pitchFamily="34" charset="0"/>
                <a:ea typeface="宋体" panose="02010600030101010101" pitchFamily="2" charset="-122"/>
                <a:cs typeface="Arial" panose="020B0604020202020204" pitchFamily="34" charset="0"/>
              </a:rPr>
              <a:t>Mogućnosti za zapošljavanje</a:t>
            </a:r>
            <a:endParaRPr lang="en-US" altLang="sr-Latn-RS" sz="2000" b="1" dirty="0">
              <a:latin typeface="Calibri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728" name="Text Box 9"/>
          <p:cNvSpPr txBox="1">
            <a:spLocks noChangeArrowheads="1"/>
          </p:cNvSpPr>
          <p:nvPr/>
        </p:nvSpPr>
        <p:spPr bwMode="auto">
          <a:xfrm>
            <a:off x="7236296" y="4077072"/>
            <a:ext cx="15843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r-HR" altLang="sr-Latn-RS" sz="2000" b="1" dirty="0">
                <a:latin typeface="Calibri" pitchFamily="34" charset="0"/>
                <a:ea typeface="宋体" panose="02010600030101010101" pitchFamily="2" charset="-122"/>
                <a:cs typeface="Arial" panose="020B0604020202020204" pitchFamily="34" charset="0"/>
              </a:rPr>
              <a:t>Financijska sredstva za nastavak školovanja</a:t>
            </a:r>
            <a:endParaRPr lang="en-US" altLang="sr-Latn-RS" sz="2000" b="1" dirty="0">
              <a:latin typeface="Calibri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179512" y="404664"/>
            <a:ext cx="8580824" cy="1143000"/>
          </a:xfrm>
        </p:spPr>
        <p:txBody>
          <a:bodyPr>
            <a:noAutofit/>
          </a:bodyPr>
          <a:lstStyle/>
          <a:p>
            <a:r>
              <a:rPr lang="hr-HR" sz="3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Propisi kojima se regulira upis u srednju školu:</a:t>
            </a:r>
            <a:br>
              <a:rPr lang="hr-HR" sz="3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hr-HR" sz="30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683568" y="1268760"/>
            <a:ext cx="817884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>
                <a:latin typeface="Calibri" panose="020F0502020204030204" pitchFamily="34" charset="0"/>
                <a:cs typeface="Calibri" panose="020F0502020204030204" pitchFamily="34" charset="0"/>
              </a:rPr>
              <a:t>1. Pravilnik</a:t>
            </a:r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 o elementima i kriterijima za</a:t>
            </a:r>
          </a:p>
          <a:p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izbor kandidata za upis u 1. razred srednje</a:t>
            </a:r>
          </a:p>
          <a:p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škole 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(N.N. 49/2015)</a:t>
            </a:r>
          </a:p>
          <a:p>
            <a:r>
              <a:rPr lang="hr-HR" sz="2800" b="1" dirty="0">
                <a:latin typeface="Calibri" panose="020F0502020204030204" pitchFamily="34" charset="0"/>
                <a:cs typeface="Calibri" panose="020F0502020204030204" pitchFamily="34" charset="0"/>
              </a:rPr>
              <a:t>2. Pravilnik o izmjenama i dopunama </a:t>
            </a:r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Pravilnika o elementima i kriterijima za izbor kandidata za upis u 1. razred srednje škole </a:t>
            </a:r>
            <a:b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(N.N. 47/2017 i N.N. 39/2022)</a:t>
            </a:r>
          </a:p>
          <a:p>
            <a:r>
              <a:rPr lang="hr-HR" sz="2800" b="1" dirty="0">
                <a:latin typeface="Calibri" panose="020F0502020204030204" pitchFamily="34" charset="0"/>
                <a:cs typeface="Calibri" panose="020F0502020204030204" pitchFamily="34" charset="0"/>
              </a:rPr>
              <a:t>3. Odluka</a:t>
            </a:r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 o upisu učenika u 1. razred srednje škole u šk. god. 2026./2027. – </a:t>
            </a:r>
            <a:r>
              <a:rPr lang="hr-HR" sz="2800" dirty="0">
                <a:solidFill>
                  <a:srgbClr val="FC04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bit će objavljena u Narodnim novinama oko 20. 5. 2026.</a:t>
            </a:r>
            <a:b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hr-H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996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87516"/>
            <a:ext cx="8640960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sz="4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Što se sve vrednuje za upis u srednju školu?</a:t>
            </a:r>
            <a:endParaRPr lang="en-US" sz="40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771" name="AutoShape 9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r-HR" altLang="sr-Latn-RS" sz="180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2772" name="Picture 11" descr="sudionici_natjecan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07028">
            <a:off x="1057085" y="2144080"/>
            <a:ext cx="4017962" cy="266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7" descr="http://www.dubrovnikportal.com/dbkPortalSites/psmjestaj/osmarindrzic_web/svjedodzb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1878">
            <a:off x="5842200" y="2094621"/>
            <a:ext cx="2266950" cy="311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7" descr="ANd9GcTCbh_d1t-jtkgPFy0Y04kcA9af1xydN2ZgDvtF8h1ERYjtHkAGK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706995"/>
            <a:ext cx="227647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2495311"/>
              </p:ext>
            </p:extLst>
          </p:nvPr>
        </p:nvGraphicFramePr>
        <p:xfrm>
          <a:off x="251520" y="1340768"/>
          <a:ext cx="8641365" cy="5184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9687">
                  <a:extLst>
                    <a:ext uri="{9D8B030D-6E8A-4147-A177-3AD203B41FA5}">
                      <a16:colId xmlns:a16="http://schemas.microsoft.com/office/drawing/2014/main" val="3995049687"/>
                    </a:ext>
                  </a:extLst>
                </a:gridCol>
                <a:gridCol w="2801223">
                  <a:extLst>
                    <a:ext uri="{9D8B030D-6E8A-4147-A177-3AD203B41FA5}">
                      <a16:colId xmlns:a16="http://schemas.microsoft.com/office/drawing/2014/main" val="2652915649"/>
                    </a:ext>
                  </a:extLst>
                </a:gridCol>
                <a:gridCol w="2880455">
                  <a:extLst>
                    <a:ext uri="{9D8B030D-6E8A-4147-A177-3AD203B41FA5}">
                      <a16:colId xmlns:a16="http://schemas.microsoft.com/office/drawing/2014/main" val="3357531795"/>
                    </a:ext>
                  </a:extLst>
                </a:gridCol>
              </a:tblGrid>
              <a:tr h="522935">
                <a:tc>
                  <a:txBody>
                    <a:bodyPr/>
                    <a:lstStyle/>
                    <a:p>
                      <a:pPr algn="ctr"/>
                      <a:r>
                        <a:rPr lang="hr-HR" sz="2000" dirty="0">
                          <a:solidFill>
                            <a:srgbClr val="FC040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ZAJEDNIČKI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>
                          <a:solidFill>
                            <a:srgbClr val="FC040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DODATNI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>
                          <a:solidFill>
                            <a:srgbClr val="FC040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 POSEBNI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295898"/>
                  </a:ext>
                </a:extLst>
              </a:tr>
              <a:tr h="1236762">
                <a:tc>
                  <a:txBody>
                    <a:bodyPr/>
                    <a:lstStyle/>
                    <a:p>
                      <a:r>
                        <a:rPr lang="hr-H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Prosjek</a:t>
                      </a:r>
                      <a:r>
                        <a:rPr lang="hr-HR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ocjena na dvije decimale od 5. do 8. r.</a:t>
                      </a:r>
                      <a:endParaRPr lang="hr-H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hr-H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Provjera posebnih znanja iz HJ, MAT, STR.J. + predmeta</a:t>
                      </a:r>
                      <a:r>
                        <a:rPr lang="hr-HR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važnih za upis</a:t>
                      </a:r>
                      <a:br>
                        <a:rPr lang="hr-HR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hr-HR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(najviše 10 bodova)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Kandidat sa</a:t>
                      </a:r>
                      <a:r>
                        <a:rPr lang="hr-HR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zdravstvenim teškoćama </a:t>
                      </a:r>
                      <a:endParaRPr lang="hr-H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877296"/>
                  </a:ext>
                </a:extLst>
              </a:tr>
              <a:tr h="1522168">
                <a:tc>
                  <a:txBody>
                    <a:bodyPr/>
                    <a:lstStyle/>
                    <a:p>
                      <a:r>
                        <a:rPr lang="hr-H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Zaključne</a:t>
                      </a:r>
                      <a:r>
                        <a:rPr lang="hr-HR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ocjene u 7. i 8. razredu iz HJ, MAT, STR.J.</a:t>
                      </a:r>
                      <a:endParaRPr lang="hr-H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Vrednovanje za upis u programe likovne, glazbene, plesne umjetnosti, odjele za sportaše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Kandidat koji živi u otežanim uvjetima obrazovanja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074992"/>
                  </a:ext>
                </a:extLst>
              </a:tr>
              <a:tr h="951355">
                <a:tc>
                  <a:txBody>
                    <a:bodyPr/>
                    <a:lstStyle/>
                    <a:p>
                      <a:r>
                        <a:rPr lang="hr-H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Zaključne ocjene </a:t>
                      </a:r>
                      <a:r>
                        <a:rPr lang="hr-HR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 7. i 8. </a:t>
                      </a:r>
                      <a:br>
                        <a:rPr lang="hr-HR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hr-H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iz predmeta posebno </a:t>
                      </a:r>
                      <a:br>
                        <a:rPr lang="hr-H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hr-H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važnih za</a:t>
                      </a:r>
                      <a:r>
                        <a:rPr lang="hr-HR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upis</a:t>
                      </a:r>
                      <a:endParaRPr lang="hr-H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Vrednovanje uspjeha sportaša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Kandidati Romske nacionalne manjine </a:t>
                      </a:r>
                      <a:br>
                        <a:rPr lang="hr-H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hr-H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 boda)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197000"/>
                  </a:ext>
                </a:extLst>
              </a:tr>
              <a:tr h="951355">
                <a:tc>
                  <a:txBody>
                    <a:bodyPr/>
                    <a:lstStyle/>
                    <a:p>
                      <a:endParaRPr lang="hr-H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Vrednovanje rezultata natjecanja iz</a:t>
                      </a:r>
                      <a:r>
                        <a:rPr lang="hr-HR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znanja i u sportu</a:t>
                      </a:r>
                      <a:endParaRPr lang="hr-H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Kandidat koji je dijete bez roditelja ili odgovarajuće roditeljske skrbi (1 bod)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596093"/>
                  </a:ext>
                </a:extLst>
              </a:tr>
            </a:tbl>
          </a:graphicData>
        </a:graphic>
      </p:graphicFrame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043608"/>
          </a:xfrm>
        </p:spPr>
        <p:txBody>
          <a:bodyPr>
            <a:normAutofit/>
          </a:bodyPr>
          <a:lstStyle/>
          <a:p>
            <a:pPr algn="ctr"/>
            <a:r>
              <a:rPr lang="hr-HR" sz="3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ELEMENTI VREDNOVANJA</a:t>
            </a:r>
          </a:p>
        </p:txBody>
      </p:sp>
    </p:spTree>
    <p:extLst>
      <p:ext uri="{BB962C8B-B14F-4D97-AF65-F5344CB8AC3E}">
        <p14:creationId xmlns:p14="http://schemas.microsoft.com/office/powerpoint/2010/main" val="2190005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idx="1"/>
          </p:nvPr>
        </p:nvSpPr>
        <p:spPr>
          <a:xfrm>
            <a:off x="900113" y="2492896"/>
            <a:ext cx="7632700" cy="3170460"/>
          </a:xfrm>
        </p:spPr>
        <p:txBody>
          <a:bodyPr/>
          <a:lstStyle/>
          <a:p>
            <a:pPr marL="571500" indent="-571500" eaLnBrk="1" hangingPunct="1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altLang="sr-Latn-RS" sz="3600" dirty="0">
                <a:latin typeface="Calibri" panose="020F0502020204030204" pitchFamily="34" charset="0"/>
                <a:ea typeface="黑体" pitchFamily="49" charset="-122"/>
              </a:rPr>
              <a:t>O SEBI</a:t>
            </a:r>
          </a:p>
          <a:p>
            <a:pPr marL="571500" indent="-571500" eaLnBrk="1" hangingPunct="1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altLang="sr-Latn-RS" sz="3600" dirty="0">
                <a:latin typeface="Calibri" panose="020F0502020204030204" pitchFamily="34" charset="0"/>
                <a:ea typeface="黑体" pitchFamily="49" charset="-122"/>
              </a:rPr>
              <a:t>O ŠKOLAMA I PROGRAMIMA</a:t>
            </a:r>
          </a:p>
          <a:p>
            <a:pPr marL="571500" indent="-571500" eaLnBrk="1" hangingPunct="1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altLang="sr-Latn-RS" sz="3600" dirty="0">
                <a:latin typeface="Calibri" panose="020F0502020204030204" pitchFamily="34" charset="0"/>
                <a:ea typeface="黑体" pitchFamily="49" charset="-122"/>
              </a:rPr>
              <a:t>O ZANIMANJIMA</a:t>
            </a:r>
          </a:p>
          <a:p>
            <a:pPr marL="609600" indent="-609600" eaLnBrk="1" hangingPunct="1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altLang="sr-Latn-RS" sz="3600" dirty="0">
                <a:latin typeface="Calibri" panose="020F0502020204030204" pitchFamily="34" charset="0"/>
                <a:ea typeface="黑体" pitchFamily="49" charset="-122"/>
              </a:rPr>
              <a:t>O OBITELJSKIM PRILIKAMA</a:t>
            </a:r>
          </a:p>
          <a:p>
            <a:pPr marL="609600" indent="-609600" eaLnBrk="1" hangingPunct="1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altLang="sr-Latn-RS" sz="3600" dirty="0">
                <a:latin typeface="Calibri" panose="020F0502020204030204" pitchFamily="34" charset="0"/>
                <a:ea typeface="黑体" pitchFamily="49" charset="-122"/>
              </a:rPr>
              <a:t>O BUDUĆNOSTI NA TRŽIŠTU RADA</a:t>
            </a:r>
          </a:p>
        </p:txBody>
      </p:sp>
      <p:sp>
        <p:nvSpPr>
          <p:cNvPr id="3074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773113"/>
            <a:ext cx="80645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3600" dirty="0">
                <a:solidFill>
                  <a:schemeClr val="tx1"/>
                </a:solidFill>
                <a:latin typeface="Calibri" pitchFamily="34" charset="0"/>
              </a:rPr>
              <a:t>O čemu sve treba voditi računa kod izbora zanimanja/škole: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2192318"/>
              </p:ext>
            </p:extLst>
          </p:nvPr>
        </p:nvGraphicFramePr>
        <p:xfrm>
          <a:off x="4372169" y="782339"/>
          <a:ext cx="4464496" cy="2834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64496">
                  <a:extLst>
                    <a:ext uri="{9D8B030D-6E8A-4147-A177-3AD203B41FA5}">
                      <a16:colId xmlns:a16="http://schemas.microsoft.com/office/drawing/2014/main" val="173986755"/>
                    </a:ext>
                  </a:extLst>
                </a:gridCol>
              </a:tblGrid>
              <a:tr h="441419">
                <a:tc>
                  <a:txBody>
                    <a:bodyPr/>
                    <a:lstStyle/>
                    <a:p>
                      <a:pPr algn="ctr"/>
                      <a:endParaRPr lang="hr-HR" sz="24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9661452"/>
                  </a:ext>
                </a:extLst>
              </a:tr>
              <a:tr h="661577">
                <a:tc>
                  <a:txBody>
                    <a:bodyPr/>
                    <a:lstStyle/>
                    <a:p>
                      <a:r>
                        <a:rPr lang="hr-HR" sz="2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OPĆI USPJEH </a:t>
                      </a:r>
                      <a:r>
                        <a:rPr lang="hr-HR" sz="24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5.-8. r.  </a:t>
                      </a:r>
                      <a:br>
                        <a:rPr lang="hr-HR" sz="24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hr-HR" sz="24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(na 2 decimale)</a:t>
                      </a:r>
                      <a:endParaRPr lang="hr-HR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3" marR="91443" marT="45710" marB="4571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1709614"/>
                  </a:ext>
                </a:extLst>
              </a:tr>
              <a:tr h="12496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ZAKLJUČNE OCJENE </a:t>
                      </a:r>
                      <a:r>
                        <a:rPr lang="hr-HR" sz="2400" b="1" baseline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(7. i 8.r.):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r-HR" sz="24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Hrvatski jezik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r-HR" sz="24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Matematika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r-HR" sz="24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Prvi strani jezik</a:t>
                      </a:r>
                      <a:endParaRPr lang="hr-HR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3" marR="91443" marT="45710" marB="4571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0408151"/>
                  </a:ext>
                </a:extLst>
              </a:tr>
            </a:tbl>
          </a:graphicData>
        </a:graphic>
      </p:graphicFrame>
      <p:graphicFrame>
        <p:nvGraphicFramePr>
          <p:cNvPr id="5" name="Tablic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834839"/>
              </p:ext>
            </p:extLst>
          </p:nvPr>
        </p:nvGraphicFramePr>
        <p:xfrm>
          <a:off x="611560" y="1326972"/>
          <a:ext cx="2988332" cy="2293692"/>
        </p:xfrm>
        <a:graphic>
          <a:graphicData uri="http://schemas.openxmlformats.org/drawingml/2006/table">
            <a:tbl>
              <a:tblPr/>
              <a:tblGrid>
                <a:gridCol w="2988332">
                  <a:extLst>
                    <a:ext uri="{9D8B030D-6E8A-4147-A177-3AD203B41FA5}">
                      <a16:colId xmlns:a16="http://schemas.microsoft.com/office/drawing/2014/main" val="620790789"/>
                    </a:ext>
                  </a:extLst>
                </a:gridCol>
              </a:tblGrid>
              <a:tr h="22936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b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b="1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TROGODIŠNJE</a:t>
                      </a:r>
                      <a:r>
                        <a:rPr lang="hr-HR" sz="24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ŠKOLE</a:t>
                      </a:r>
                      <a:endParaRPr lang="hr-HR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hr-H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hr-HR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</a:t>
                      </a:r>
                      <a:r>
                        <a:rPr lang="hr-H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50 bodova)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2002402"/>
                  </a:ext>
                </a:extLst>
              </a:tr>
            </a:tbl>
          </a:graphicData>
        </a:graphic>
      </p:graphicFrame>
      <p:graphicFrame>
        <p:nvGraphicFramePr>
          <p:cNvPr id="7" name="Tablic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596551"/>
              </p:ext>
            </p:extLst>
          </p:nvPr>
        </p:nvGraphicFramePr>
        <p:xfrm>
          <a:off x="611560" y="3679304"/>
          <a:ext cx="2988332" cy="2520279"/>
        </p:xfrm>
        <a:graphic>
          <a:graphicData uri="http://schemas.openxmlformats.org/drawingml/2006/table">
            <a:tbl>
              <a:tblPr/>
              <a:tblGrid>
                <a:gridCol w="2988332">
                  <a:extLst>
                    <a:ext uri="{9D8B030D-6E8A-4147-A177-3AD203B41FA5}">
                      <a16:colId xmlns:a16="http://schemas.microsoft.com/office/drawing/2014/main" val="620790789"/>
                    </a:ext>
                  </a:extLst>
                </a:gridCol>
              </a:tblGrid>
              <a:tr h="25202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b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b="1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ČETVEROGODIŠNJE</a:t>
                      </a:r>
                      <a:r>
                        <a:rPr lang="hr-HR" sz="24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(i petogodišnje)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ŠKOLE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hr-HR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</a:t>
                      </a:r>
                      <a:r>
                        <a:rPr lang="hr-H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80 bodova)</a:t>
                      </a:r>
                    </a:p>
                    <a:p>
                      <a:endParaRPr lang="hr-H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2002402"/>
                  </a:ext>
                </a:extLst>
              </a:tr>
            </a:tbl>
          </a:graphicData>
        </a:graphic>
      </p:graphicFrame>
      <p:sp>
        <p:nvSpPr>
          <p:cNvPr id="8" name="Pravokutnik 7"/>
          <p:cNvSpPr/>
          <p:nvPr/>
        </p:nvSpPr>
        <p:spPr>
          <a:xfrm>
            <a:off x="3851920" y="3933056"/>
            <a:ext cx="51125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</a:t>
            </a:r>
            <a:r>
              <a:rPr lang="hr-HR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ZAKLJUČNE OCJENE (7. i </a:t>
            </a:r>
            <a:r>
              <a:rPr lang="hr-HR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8.r</a:t>
            </a:r>
            <a:r>
              <a:rPr lang="hr-HR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.):</a:t>
            </a:r>
          </a:p>
          <a:p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iz </a:t>
            </a:r>
            <a:r>
              <a:rPr lang="hr-HR" sz="2400" b="1" dirty="0">
                <a:latin typeface="Calibri" panose="020F0502020204030204" pitchFamily="34" charset="0"/>
                <a:cs typeface="Calibri" panose="020F0502020204030204" pitchFamily="34" charset="0"/>
              </a:rPr>
              <a:t>3 predmeta 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posebno važnih za upis </a:t>
            </a:r>
            <a:b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hr-HR" sz="2400" i="1" dirty="0">
                <a:latin typeface="Calibri" panose="020F0502020204030204" pitchFamily="34" charset="0"/>
                <a:cs typeface="Calibri" panose="020F0502020204030204" pitchFamily="34" charset="0"/>
              </a:rPr>
              <a:t>2 ista za sve + 1 određuje svaka škola)</a:t>
            </a:r>
          </a:p>
        </p:txBody>
      </p:sp>
      <p:sp>
        <p:nvSpPr>
          <p:cNvPr id="9" name="Pravokutnik 5"/>
          <p:cNvSpPr>
            <a:spLocks noChangeArrowheads="1"/>
          </p:cNvSpPr>
          <p:nvPr/>
        </p:nvSpPr>
        <p:spPr bwMode="auto">
          <a:xfrm>
            <a:off x="215516" y="177458"/>
            <a:ext cx="79928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Wingdings 3" panose="05040102010807070707" pitchFamily="18" charset="2"/>
              <a:buNone/>
            </a:pPr>
            <a:r>
              <a:rPr lang="hr-HR" altLang="sr-Latn-RS" sz="3600" b="1" dirty="0">
                <a:latin typeface="Calibri" panose="020F0502020204030204" pitchFamily="34" charset="0"/>
                <a:ea typeface="黑体" pitchFamily="49" charset="-122"/>
              </a:rPr>
              <a:t>1. Zajednički element vrednovanja</a:t>
            </a:r>
          </a:p>
        </p:txBody>
      </p:sp>
    </p:spTree>
    <p:extLst>
      <p:ext uri="{BB962C8B-B14F-4D97-AF65-F5344CB8AC3E}">
        <p14:creationId xmlns:p14="http://schemas.microsoft.com/office/powerpoint/2010/main" val="33085397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467544" y="1340768"/>
            <a:ext cx="835292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Provjera </a:t>
            </a:r>
            <a:r>
              <a:rPr lang="hr-HR" sz="2000" b="1" dirty="0">
                <a:latin typeface="Calibri" panose="020F0502020204030204" pitchFamily="34" charset="0"/>
                <a:cs typeface="Calibri" panose="020F0502020204030204" pitchFamily="34" charset="0"/>
              </a:rPr>
              <a:t>darovitosti kandidata za upis u umjetničke škole 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likovne, glazbene i plesne škole</a:t>
            </a:r>
          </a:p>
          <a:p>
            <a:endParaRPr lang="hr-H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Provjera </a:t>
            </a:r>
            <a:r>
              <a:rPr lang="hr-HR" sz="2000" b="1" dirty="0">
                <a:latin typeface="Calibri" panose="020F0502020204030204" pitchFamily="34" charset="0"/>
                <a:cs typeface="Calibri" panose="020F0502020204030204" pitchFamily="34" charset="0"/>
              </a:rPr>
              <a:t>posebnih znanja kandidata 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Srednje škole mogu, ako za to imaju suglasnost Ministarstva, provoditi provjere posebnih znanja </a:t>
            </a:r>
            <a:r>
              <a:rPr lang="hr-HR" sz="2000" b="1" dirty="0">
                <a:latin typeface="Calibri" panose="020F0502020204030204" pitchFamily="34" charset="0"/>
                <a:cs typeface="Calibri" panose="020F0502020204030204" pitchFamily="34" charset="0"/>
              </a:rPr>
              <a:t>iz nastavnih predmeta posebno važnih za upis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kandidata u pojedini program obrazovanja. Posebna provjera znanja nije eliminacijska, kandidat može ostvariti </a:t>
            </a:r>
            <a:r>
              <a:rPr lang="hr-HR" sz="2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najviše 10 bodova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i druge provjere (</a:t>
            </a:r>
            <a:r>
              <a:rPr lang="hr-HR" sz="2000" i="1" dirty="0">
                <a:latin typeface="Calibri" panose="020F0502020204030204" pitchFamily="34" charset="0"/>
                <a:cs typeface="Calibri" panose="020F0502020204030204" pitchFamily="34" charset="0"/>
              </a:rPr>
              <a:t>Pravilnik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hr-H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Pravokutnik 1"/>
          <p:cNvSpPr/>
          <p:nvPr/>
        </p:nvSpPr>
        <p:spPr>
          <a:xfrm>
            <a:off x="1259632" y="4923978"/>
            <a:ext cx="76683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 sve dodatne provjere, srednje škole će javno objaviti rokove i mjesto ispitivanja, a svi podaci bit će dostupni na mrežnoj stranici: https://srednje.e-upisi.hr</a:t>
            </a:r>
          </a:p>
        </p:txBody>
      </p:sp>
      <p:sp>
        <p:nvSpPr>
          <p:cNvPr id="5" name="Pravokutnik 5"/>
          <p:cNvSpPr>
            <a:spLocks noChangeArrowheads="1"/>
          </p:cNvSpPr>
          <p:nvPr/>
        </p:nvSpPr>
        <p:spPr bwMode="auto">
          <a:xfrm>
            <a:off x="313792" y="148332"/>
            <a:ext cx="79928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Wingdings 3" panose="05040102010807070707" pitchFamily="18" charset="2"/>
              <a:buNone/>
            </a:pPr>
            <a:r>
              <a:rPr lang="hr-HR" altLang="sr-Latn-RS" sz="3600" b="1" dirty="0">
                <a:latin typeface="Calibri" panose="020F0502020204030204" pitchFamily="34" charset="0"/>
                <a:ea typeface="黑体" pitchFamily="49" charset="-122"/>
              </a:rPr>
              <a:t>2. Dodatni element vrednovanja</a:t>
            </a:r>
          </a:p>
        </p:txBody>
      </p:sp>
    </p:spTree>
    <p:extLst>
      <p:ext uri="{BB962C8B-B14F-4D97-AF65-F5344CB8AC3E}">
        <p14:creationId xmlns:p14="http://schemas.microsoft.com/office/powerpoint/2010/main" val="28810617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1" t="25391" r="27757" b="16016"/>
          <a:stretch>
            <a:fillRect/>
          </a:stretch>
        </p:blipFill>
        <p:spPr bwMode="auto">
          <a:xfrm>
            <a:off x="354774" y="1069537"/>
            <a:ext cx="5587662" cy="3415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Pravokutnik 4"/>
          <p:cNvSpPr>
            <a:spLocks noChangeArrowheads="1"/>
          </p:cNvSpPr>
          <p:nvPr/>
        </p:nvSpPr>
        <p:spPr bwMode="auto">
          <a:xfrm>
            <a:off x="0" y="261066"/>
            <a:ext cx="93360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2800" b="1" dirty="0">
                <a:latin typeface="Calibri" panose="020F0502020204030204" pitchFamily="34" charset="0"/>
                <a:cs typeface="Calibri" panose="020F0502020204030204" pitchFamily="34" charset="0"/>
              </a:rPr>
              <a:t>Dodatni element vrednovanja – </a:t>
            </a:r>
            <a:r>
              <a:rPr lang="hr-HR" altLang="sr-Latn-RS" sz="2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natjecanja iz znanja i u sportu</a:t>
            </a:r>
          </a:p>
        </p:txBody>
      </p:sp>
      <p:sp>
        <p:nvSpPr>
          <p:cNvPr id="43012" name="Pravokutnik 5"/>
          <p:cNvSpPr>
            <a:spLocks noChangeArrowheads="1"/>
          </p:cNvSpPr>
          <p:nvPr/>
        </p:nvSpPr>
        <p:spPr bwMode="auto">
          <a:xfrm>
            <a:off x="3563888" y="6323405"/>
            <a:ext cx="6096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hr-HR" altLang="sr-Latn-R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vrednuje se isključivo jedno, najpovoljnije postignuće</a:t>
            </a:r>
          </a:p>
        </p:txBody>
      </p:sp>
      <p:sp>
        <p:nvSpPr>
          <p:cNvPr id="43013" name="Pravokutnik 6"/>
          <p:cNvSpPr>
            <a:spLocks noChangeArrowheads="1"/>
          </p:cNvSpPr>
          <p:nvPr/>
        </p:nvSpPr>
        <p:spPr bwMode="auto">
          <a:xfrm>
            <a:off x="6067307" y="1620488"/>
            <a:ext cx="2664296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 dirty="0">
                <a:solidFill>
                  <a:srgbClr val="0000FF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(iz hrvatskoga jezika, matematike, prvoga stranog  jezika, jednog od dvaju predmeta značajnih za upis ili jednog natjecanja koje odredi škola)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9" t="35156" r="27206" b="42383"/>
          <a:stretch>
            <a:fillRect/>
          </a:stretch>
        </p:blipFill>
        <p:spPr bwMode="auto">
          <a:xfrm>
            <a:off x="3023828" y="4488015"/>
            <a:ext cx="5832647" cy="192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251520" y="650769"/>
            <a:ext cx="889248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hr-HR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kandidat sa zdravstvenim teškoćama (</a:t>
            </a:r>
            <a:r>
              <a:rPr lang="hr-HR" sz="2000" b="1" dirty="0">
                <a:latin typeface="Calibri" panose="020F0502020204030204" pitchFamily="34" charset="0"/>
                <a:cs typeface="Calibri" panose="020F0502020204030204" pitchFamily="34" charset="0"/>
              </a:rPr>
              <a:t>stručno mišljenje Službe za prof. usmjeravanje HZZ-a za 3 do 6 obrazovnih programa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kandidat koji živi uz jednog ili oba roditelja s dugotrajnom teškom bolesti (</a:t>
            </a:r>
            <a:r>
              <a:rPr lang="hr-HR" sz="2000" b="1" dirty="0">
                <a:latin typeface="Calibri" panose="020F0502020204030204" pitchFamily="34" charset="0"/>
                <a:cs typeface="Calibri" panose="020F0502020204030204" pitchFamily="34" charset="0"/>
              </a:rPr>
              <a:t>liječnička potvrda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kandidat koji živi uz dugotrajno nezaposlena oba roditelja </a:t>
            </a:r>
          </a:p>
          <a:p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     (</a:t>
            </a:r>
            <a:r>
              <a:rPr lang="hr-HR" sz="2000" b="1" dirty="0">
                <a:latin typeface="Calibri" panose="020F0502020204030204" pitchFamily="34" charset="0"/>
                <a:cs typeface="Calibri" panose="020F0502020204030204" pitchFamily="34" charset="0"/>
              </a:rPr>
              <a:t>potvrda nadležnog HZZ-a)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kandidat koji živi uz samohranoga roditelja korisnika socijalne skrbi </a:t>
            </a:r>
            <a:b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2000" b="1" dirty="0">
                <a:latin typeface="Calibri" panose="020F0502020204030204" pitchFamily="34" charset="0"/>
                <a:cs typeface="Calibri" panose="020F0502020204030204" pitchFamily="34" charset="0"/>
              </a:rPr>
              <a:t>(potvrda CZSS o korištenju socijalne pomoći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kandidat kojemu je jedan roditelj preminuo </a:t>
            </a:r>
            <a:b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hr-HR" sz="2000" b="1" dirty="0">
                <a:latin typeface="Calibri" panose="020F0502020204030204" pitchFamily="34" charset="0"/>
                <a:cs typeface="Calibri" panose="020F0502020204030204" pitchFamily="34" charset="0"/>
              </a:rPr>
              <a:t>isprava iz matice umrlih ili smrtni list)</a:t>
            </a:r>
          </a:p>
          <a:p>
            <a:endParaRPr lang="hr-H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sz="2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Novo: </a:t>
            </a:r>
            <a:br>
              <a:rPr lang="hr-HR" sz="2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prednost samo u slučaju ako dva ili više kandidata na zadnjem mjestu ljestvice poretka imaju isti ukupan broj bodova 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na temelju zajedničkog i dodatnog elementa vrednovanja</a:t>
            </a:r>
          </a:p>
          <a:p>
            <a:endParaRPr lang="hr-H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hr-H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kstniOkvir 1"/>
          <p:cNvSpPr txBox="1"/>
          <p:nvPr/>
        </p:nvSpPr>
        <p:spPr>
          <a:xfrm>
            <a:off x="1914560" y="5589240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priznaje se ostvarivanje jednog (najpovoljnijeg) prava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b="1" dirty="0">
                <a:solidFill>
                  <a:srgbClr val="FC04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roditelji učitavaju potvrde u sustav za upise</a:t>
            </a:r>
          </a:p>
        </p:txBody>
      </p:sp>
      <p:sp>
        <p:nvSpPr>
          <p:cNvPr id="4" name="Pravokutnik 5"/>
          <p:cNvSpPr>
            <a:spLocks noChangeArrowheads="1"/>
          </p:cNvSpPr>
          <p:nvPr/>
        </p:nvSpPr>
        <p:spPr bwMode="auto">
          <a:xfrm>
            <a:off x="251520" y="116632"/>
            <a:ext cx="79928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Wingdings 3" panose="05040102010807070707" pitchFamily="18" charset="2"/>
              <a:buNone/>
            </a:pPr>
            <a:r>
              <a:rPr lang="hr-HR" altLang="sr-Latn-RS" sz="3600" b="1" dirty="0">
                <a:latin typeface="Calibri" panose="020F0502020204030204" pitchFamily="34" charset="0"/>
                <a:ea typeface="黑体" pitchFamily="49" charset="-122"/>
              </a:rPr>
              <a:t>3. Poseban element vrednovanja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603250" y="2076450"/>
            <a:ext cx="7929563" cy="300873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sr-Latn-RS" sz="2800" b="1" dirty="0">
                <a:latin typeface="Calibri" panose="020F0502020204030204" pitchFamily="34" charset="0"/>
                <a:ea typeface="黑体" pitchFamily="49" charset="-122"/>
              </a:rPr>
              <a:t>Škola </a:t>
            </a:r>
            <a:r>
              <a:rPr lang="hr-HR" altLang="sr-Latn-RS" sz="2800" b="1" dirty="0">
                <a:solidFill>
                  <a:srgbClr val="0000FF"/>
                </a:solidFill>
                <a:latin typeface="Calibri" panose="020F0502020204030204" pitchFamily="34" charset="0"/>
                <a:ea typeface="黑体" pitchFamily="49" charset="-122"/>
              </a:rPr>
              <a:t>može</a:t>
            </a:r>
            <a:r>
              <a:rPr lang="hr-HR" altLang="sr-Latn-RS" sz="2800" b="1" dirty="0">
                <a:latin typeface="Calibri" panose="020F0502020204030204" pitchFamily="34" charset="0"/>
                <a:ea typeface="黑体" pitchFamily="49" charset="-122"/>
              </a:rPr>
              <a:t> utvrditi minimalni bodovni prag za upis u pojedini program obrazovanja     </a:t>
            </a:r>
            <a:br>
              <a:rPr lang="hr-HR" altLang="sr-Latn-RS" sz="2800" b="1" dirty="0">
                <a:latin typeface="Calibri" panose="020F0502020204030204" pitchFamily="34" charset="0"/>
                <a:ea typeface="黑体" pitchFamily="49" charset="-122"/>
              </a:rPr>
            </a:br>
            <a:r>
              <a:rPr lang="hr-HR" altLang="sr-Latn-RS" sz="2800" b="1" dirty="0">
                <a:latin typeface="Calibri" panose="020F0502020204030204" pitchFamily="34" charset="0"/>
                <a:ea typeface="黑体" pitchFamily="49" charset="-122"/>
              </a:rPr>
              <a:t>(iz zajedničkog elementa vrednovanja)</a:t>
            </a:r>
          </a:p>
          <a:p>
            <a:pPr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endParaRPr lang="hr-HR" altLang="sr-Latn-RS" sz="2800" b="1" dirty="0">
              <a:latin typeface="Calibri" panose="020F0502020204030204" pitchFamily="34" charset="0"/>
              <a:ea typeface="黑体" pitchFamily="49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hr-HR" altLang="sr-Latn-RS" sz="2800" b="1" dirty="0">
                <a:latin typeface="Calibri" panose="020F0502020204030204" pitchFamily="34" charset="0"/>
                <a:ea typeface="黑体" pitchFamily="49" charset="-122"/>
              </a:rPr>
              <a:t>Trogodišnje i obrtničke škole – nemaju minimalni bodovni prag</a:t>
            </a:r>
          </a:p>
          <a:p>
            <a:pPr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endParaRPr lang="hr-HR" altLang="sr-Latn-RS" sz="2800" b="1" dirty="0">
              <a:solidFill>
                <a:srgbClr val="FC0404"/>
              </a:solidFill>
              <a:latin typeface="Calibri" panose="020F0502020204030204" pitchFamily="34" charset="0"/>
              <a:ea typeface="黑体" pitchFamily="49" charset="-122"/>
            </a:endParaRPr>
          </a:p>
          <a:p>
            <a:pPr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endParaRPr lang="hr-HR" altLang="sr-Latn-RS" sz="2800" b="1" dirty="0">
              <a:solidFill>
                <a:srgbClr val="FC0404"/>
              </a:solidFill>
              <a:latin typeface="Calibri" panose="020F0502020204030204" pitchFamily="34" charset="0"/>
              <a:ea typeface="黑体" pitchFamily="49" charset="-122"/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76590" y="908720"/>
            <a:ext cx="5760640" cy="7778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3200" dirty="0">
                <a:solidFill>
                  <a:srgbClr val="EF4D9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MINIMALNI BODOVNI PRAG</a:t>
            </a:r>
            <a:endParaRPr lang="en-US" sz="3200" dirty="0">
              <a:solidFill>
                <a:srgbClr val="EF4D9E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080" name="Group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233089"/>
              </p:ext>
            </p:extLst>
          </p:nvPr>
        </p:nvGraphicFramePr>
        <p:xfrm>
          <a:off x="427038" y="1071563"/>
          <a:ext cx="8248651" cy="4878386"/>
        </p:xfrm>
        <a:graphic>
          <a:graphicData uri="http://schemas.openxmlformats.org/drawingml/2006/table">
            <a:tbl>
              <a:tblPr/>
              <a:tblGrid>
                <a:gridCol w="2088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0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48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25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25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90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14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Kozuka Mincho Pr6N R" pitchFamily="18" charset="-128"/>
                          <a:cs typeface="Calibri" panose="020F0502020204030204" pitchFamily="34" charset="0"/>
                        </a:rPr>
                        <a:t>Element vrednovanja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Kozuka Mincho Pr6N R" pitchFamily="18" charset="-128"/>
                        <a:cs typeface="Calibri" panose="020F0502020204030204" pitchFamily="34" charset="0"/>
                      </a:endParaRPr>
                    </a:p>
                  </a:txBody>
                  <a:tcPr marL="91430" marR="91430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Kozuka Mincho Pr6N R" pitchFamily="18" charset="-128"/>
                          <a:cs typeface="Calibri" panose="020F0502020204030204" pitchFamily="34" charset="0"/>
                        </a:rPr>
                        <a:t>5. razred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Kozuka Mincho Pr6N R" pitchFamily="18" charset="-128"/>
                        <a:cs typeface="Calibri" panose="020F0502020204030204" pitchFamily="34" charset="0"/>
                      </a:endParaRPr>
                    </a:p>
                  </a:txBody>
                  <a:tcPr marL="91430" marR="91430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Kozuka Mincho Pr6N R" pitchFamily="18" charset="-128"/>
                          <a:cs typeface="Calibri" panose="020F0502020204030204" pitchFamily="34" charset="0"/>
                        </a:rPr>
                        <a:t>6. razred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Kozuka Mincho Pr6N R" pitchFamily="18" charset="-128"/>
                        <a:cs typeface="Calibri" panose="020F0502020204030204" pitchFamily="34" charset="0"/>
                      </a:endParaRPr>
                    </a:p>
                  </a:txBody>
                  <a:tcPr marL="91430" marR="91430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Kozuka Mincho Pr6N R" pitchFamily="18" charset="-128"/>
                          <a:cs typeface="Calibri" panose="020F0502020204030204" pitchFamily="34" charset="0"/>
                        </a:rPr>
                        <a:t>7. razred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Kozuka Mincho Pr6N R" pitchFamily="18" charset="-128"/>
                        <a:cs typeface="Calibri" panose="020F0502020204030204" pitchFamily="34" charset="0"/>
                      </a:endParaRPr>
                    </a:p>
                  </a:txBody>
                  <a:tcPr marL="91430" marR="91430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Kozuka Mincho Pr6N R" pitchFamily="18" charset="-128"/>
                          <a:cs typeface="Calibri" panose="020F0502020204030204" pitchFamily="34" charset="0"/>
                        </a:rPr>
                        <a:t>8. razred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Kozuka Mincho Pr6N R" pitchFamily="18" charset="-128"/>
                        <a:cs typeface="Calibri" panose="020F0502020204030204" pitchFamily="34" charset="0"/>
                      </a:endParaRPr>
                    </a:p>
                  </a:txBody>
                  <a:tcPr marL="91430" marR="91430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Kozuka Mincho Pr6N R" pitchFamily="18" charset="-128"/>
                          <a:cs typeface="Calibri" panose="020F0502020204030204" pitchFamily="34" charset="0"/>
                        </a:rPr>
                        <a:t>Ukupno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Kozuka Mincho Pr6N R" pitchFamily="18" charset="-128"/>
                        <a:cs typeface="Calibri" panose="020F0502020204030204" pitchFamily="34" charset="0"/>
                      </a:endParaRPr>
                    </a:p>
                  </a:txBody>
                  <a:tcPr marL="91430" marR="91430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2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Kozuka Mincho Pr6N R" pitchFamily="18" charset="-128"/>
                          <a:cs typeface="Calibri" panose="020F0502020204030204" pitchFamily="34" charset="0"/>
                        </a:rPr>
                        <a:t>Prosjek ocjena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Kozuka Mincho Pr6N R" pitchFamily="18" charset="-128"/>
                        <a:cs typeface="Calibri" panose="020F0502020204030204" pitchFamily="34" charset="0"/>
                      </a:endParaRPr>
                    </a:p>
                  </a:txBody>
                  <a:tcPr marL="91430" marR="9143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Kozuka Mincho Pr6N R" pitchFamily="18" charset="-128"/>
                          <a:cs typeface="Calibri" panose="020F0502020204030204" pitchFamily="34" charset="0"/>
                        </a:rPr>
                        <a:t>4,75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Kozuka Mincho Pr6N R" pitchFamily="18" charset="-128"/>
                        <a:cs typeface="Calibri" panose="020F0502020204030204" pitchFamily="34" charset="0"/>
                      </a:endParaRPr>
                    </a:p>
                  </a:txBody>
                  <a:tcPr marL="91430" marR="9143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Kozuka Mincho Pr6N R" pitchFamily="18" charset="-128"/>
                          <a:cs typeface="Calibri" panose="020F0502020204030204" pitchFamily="34" charset="0"/>
                        </a:rPr>
                        <a:t>4,33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Kozuka Mincho Pr6N R" pitchFamily="18" charset="-128"/>
                        <a:cs typeface="Calibri" panose="020F0502020204030204" pitchFamily="34" charset="0"/>
                      </a:endParaRPr>
                    </a:p>
                  </a:txBody>
                  <a:tcPr marL="91430" marR="9143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Kozuka Mincho Pr6N R" pitchFamily="18" charset="-128"/>
                          <a:cs typeface="Calibri" panose="020F0502020204030204" pitchFamily="34" charset="0"/>
                        </a:rPr>
                        <a:t>3,95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Kozuka Mincho Pr6N R" pitchFamily="18" charset="-128"/>
                        <a:cs typeface="Calibri" panose="020F0502020204030204" pitchFamily="34" charset="0"/>
                      </a:endParaRPr>
                    </a:p>
                  </a:txBody>
                  <a:tcPr marL="91430" marR="9143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Kozuka Mincho Pr6N R" pitchFamily="18" charset="-128"/>
                          <a:cs typeface="Calibri" panose="020F0502020204030204" pitchFamily="34" charset="0"/>
                        </a:rPr>
                        <a:t>4,25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Kozuka Mincho Pr6N R" pitchFamily="18" charset="-128"/>
                        <a:cs typeface="Calibri" panose="020F0502020204030204" pitchFamily="34" charset="0"/>
                      </a:endParaRPr>
                    </a:p>
                  </a:txBody>
                  <a:tcPr marL="91430" marR="9143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Kozuka Mincho Pr6N R" pitchFamily="18" charset="-128"/>
                          <a:cs typeface="Calibri" panose="020F0502020204030204" pitchFamily="34" charset="0"/>
                        </a:rPr>
                        <a:t>17,28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Kozuka Mincho Pr6N R" pitchFamily="18" charset="-128"/>
                        <a:cs typeface="Calibri" panose="020F0502020204030204" pitchFamily="34" charset="0"/>
                      </a:endParaRPr>
                    </a:p>
                  </a:txBody>
                  <a:tcPr marL="91430" marR="9143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2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Kozuka Mincho Pr6N R" pitchFamily="18" charset="-128"/>
                          <a:cs typeface="Calibri" panose="020F0502020204030204" pitchFamily="34" charset="0"/>
                        </a:rPr>
                        <a:t>Hrvatski jezik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Kozuka Mincho Pr6N R" pitchFamily="18" charset="-128"/>
                        <a:cs typeface="Calibri" panose="020F0502020204030204" pitchFamily="34" charset="0"/>
                      </a:endParaRPr>
                    </a:p>
                  </a:txBody>
                  <a:tcPr marL="91430" marR="9143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Kozuka Mincho Pr6N R" pitchFamily="18" charset="-128"/>
                        <a:cs typeface="Calibri" panose="020F0502020204030204" pitchFamily="34" charset="0"/>
                      </a:endParaRPr>
                    </a:p>
                  </a:txBody>
                  <a:tcPr marL="91430" marR="9143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Kozuka Mincho Pr6N R" pitchFamily="18" charset="-128"/>
                        <a:cs typeface="Calibri" panose="020F0502020204030204" pitchFamily="34" charset="0"/>
                      </a:endParaRPr>
                    </a:p>
                  </a:txBody>
                  <a:tcPr marL="91430" marR="9143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Kozuka Mincho Pr6N R" pitchFamily="18" charset="-128"/>
                          <a:cs typeface="Calibri" panose="020F0502020204030204" pitchFamily="34" charset="0"/>
                        </a:rPr>
                        <a:t>4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Kozuka Mincho Pr6N R" pitchFamily="18" charset="-128"/>
                        <a:cs typeface="Calibri" panose="020F0502020204030204" pitchFamily="34" charset="0"/>
                      </a:endParaRPr>
                    </a:p>
                  </a:txBody>
                  <a:tcPr marL="91430" marR="9143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Kozuka Mincho Pr6N R" pitchFamily="18" charset="-128"/>
                          <a:cs typeface="Calibri" panose="020F0502020204030204" pitchFamily="34" charset="0"/>
                        </a:rPr>
                        <a:t>4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Kozuka Mincho Pr6N R" pitchFamily="18" charset="-128"/>
                        <a:cs typeface="Calibri" panose="020F0502020204030204" pitchFamily="34" charset="0"/>
                      </a:endParaRPr>
                    </a:p>
                  </a:txBody>
                  <a:tcPr marL="91430" marR="9143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Kozuka Mincho Pr6N R" pitchFamily="18" charset="-128"/>
                          <a:cs typeface="Calibri" panose="020F0502020204030204" pitchFamily="34" charset="0"/>
                        </a:rPr>
                        <a:t>8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Kozuka Mincho Pr6N R" pitchFamily="18" charset="-128"/>
                        <a:cs typeface="Calibri" panose="020F0502020204030204" pitchFamily="34" charset="0"/>
                      </a:endParaRPr>
                    </a:p>
                  </a:txBody>
                  <a:tcPr marL="91430" marR="9143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2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Kozuka Mincho Pr6N R" pitchFamily="18" charset="-128"/>
                          <a:cs typeface="Calibri" panose="020F0502020204030204" pitchFamily="34" charset="0"/>
                        </a:rPr>
                        <a:t>Matematika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Kozuka Mincho Pr6N R" pitchFamily="18" charset="-128"/>
                        <a:cs typeface="Calibri" panose="020F0502020204030204" pitchFamily="34" charset="0"/>
                      </a:endParaRPr>
                    </a:p>
                  </a:txBody>
                  <a:tcPr marL="91430" marR="9143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Kozuka Mincho Pr6N R" pitchFamily="18" charset="-128"/>
                        <a:cs typeface="Calibri" panose="020F0502020204030204" pitchFamily="34" charset="0"/>
                      </a:endParaRPr>
                    </a:p>
                  </a:txBody>
                  <a:tcPr marL="91430" marR="9143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Kozuka Mincho Pr6N R" pitchFamily="18" charset="-128"/>
                        <a:cs typeface="Calibri" panose="020F0502020204030204" pitchFamily="34" charset="0"/>
                      </a:endParaRPr>
                    </a:p>
                  </a:txBody>
                  <a:tcPr marL="91430" marR="9143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Kozuka Mincho Pr6N R" pitchFamily="18" charset="-128"/>
                          <a:cs typeface="Calibri" panose="020F0502020204030204" pitchFamily="34" charset="0"/>
                        </a:rPr>
                        <a:t>4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Kozuka Mincho Pr6N R" pitchFamily="18" charset="-128"/>
                        <a:cs typeface="Calibri" panose="020F0502020204030204" pitchFamily="34" charset="0"/>
                      </a:endParaRPr>
                    </a:p>
                  </a:txBody>
                  <a:tcPr marL="91430" marR="9143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Kozuka Mincho Pr6N R" pitchFamily="18" charset="-128"/>
                          <a:cs typeface="Calibri" panose="020F0502020204030204" pitchFamily="34" charset="0"/>
                        </a:rPr>
                        <a:t>5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Kozuka Mincho Pr6N R" pitchFamily="18" charset="-128"/>
                        <a:cs typeface="Calibri" panose="020F0502020204030204" pitchFamily="34" charset="0"/>
                      </a:endParaRPr>
                    </a:p>
                  </a:txBody>
                  <a:tcPr marL="91430" marR="9143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Kozuka Mincho Pr6N R" pitchFamily="18" charset="-128"/>
                          <a:cs typeface="Calibri" panose="020F0502020204030204" pitchFamily="34" charset="0"/>
                        </a:rPr>
                        <a:t>9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Kozuka Mincho Pr6N R" pitchFamily="18" charset="-128"/>
                        <a:cs typeface="Calibri" panose="020F0502020204030204" pitchFamily="34" charset="0"/>
                      </a:endParaRPr>
                    </a:p>
                  </a:txBody>
                  <a:tcPr marL="91430" marR="9143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2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Kozuka Mincho Pr6N R" pitchFamily="18" charset="-128"/>
                          <a:cs typeface="Calibri" panose="020F0502020204030204" pitchFamily="34" charset="0"/>
                        </a:rPr>
                        <a:t>Engleski jezik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Kozuka Mincho Pr6N R" pitchFamily="18" charset="-128"/>
                        <a:cs typeface="Calibri" panose="020F0502020204030204" pitchFamily="34" charset="0"/>
                      </a:endParaRPr>
                    </a:p>
                  </a:txBody>
                  <a:tcPr marL="91430" marR="9143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Kozuka Mincho Pr6N R" pitchFamily="18" charset="-128"/>
                        <a:cs typeface="Calibri" panose="020F0502020204030204" pitchFamily="34" charset="0"/>
                      </a:endParaRPr>
                    </a:p>
                  </a:txBody>
                  <a:tcPr marL="91430" marR="9143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Kozuka Mincho Pr6N R" pitchFamily="18" charset="-128"/>
                        <a:cs typeface="Calibri" panose="020F0502020204030204" pitchFamily="34" charset="0"/>
                      </a:endParaRPr>
                    </a:p>
                  </a:txBody>
                  <a:tcPr marL="91430" marR="9143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Kozuka Mincho Pr6N R" pitchFamily="18" charset="-128"/>
                          <a:cs typeface="Calibri" panose="020F0502020204030204" pitchFamily="34" charset="0"/>
                        </a:rPr>
                        <a:t>5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Kozuka Mincho Pr6N R" pitchFamily="18" charset="-128"/>
                        <a:cs typeface="Calibri" panose="020F0502020204030204" pitchFamily="34" charset="0"/>
                      </a:endParaRPr>
                    </a:p>
                  </a:txBody>
                  <a:tcPr marL="91430" marR="9143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Kozuka Mincho Pr6N R" pitchFamily="18" charset="-128"/>
                          <a:cs typeface="Calibri" panose="020F0502020204030204" pitchFamily="34" charset="0"/>
                        </a:rPr>
                        <a:t>5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Kozuka Mincho Pr6N R" pitchFamily="18" charset="-128"/>
                        <a:cs typeface="Calibri" panose="020F0502020204030204" pitchFamily="34" charset="0"/>
                      </a:endParaRPr>
                    </a:p>
                  </a:txBody>
                  <a:tcPr marL="91430" marR="9143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Kozuka Mincho Pr6N R" pitchFamily="18" charset="-128"/>
                          <a:cs typeface="Calibri" panose="020F0502020204030204" pitchFamily="34" charset="0"/>
                        </a:rPr>
                        <a:t>10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Kozuka Mincho Pr6N R" pitchFamily="18" charset="-128"/>
                        <a:cs typeface="Calibri" panose="020F0502020204030204" pitchFamily="34" charset="0"/>
                      </a:endParaRPr>
                    </a:p>
                  </a:txBody>
                  <a:tcPr marL="91430" marR="9143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63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Kozuka Mincho Pr6N R" pitchFamily="18" charset="-128"/>
                          <a:cs typeface="Calibri" panose="020F0502020204030204" pitchFamily="34" charset="0"/>
                        </a:rPr>
                        <a:t>Povijest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Kozuka Mincho Pr6N R" pitchFamily="18" charset="-128"/>
                        <a:cs typeface="Calibri" panose="020F0502020204030204" pitchFamily="34" charset="0"/>
                      </a:endParaRPr>
                    </a:p>
                  </a:txBody>
                  <a:tcPr marL="91430" marR="9143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Kozuka Mincho Pr6N R" pitchFamily="18" charset="-128"/>
                        <a:cs typeface="Calibri" panose="020F0502020204030204" pitchFamily="34" charset="0"/>
                      </a:endParaRPr>
                    </a:p>
                  </a:txBody>
                  <a:tcPr marL="91430" marR="9143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Kozuka Mincho Pr6N R" pitchFamily="18" charset="-128"/>
                        <a:cs typeface="Calibri" panose="020F0502020204030204" pitchFamily="34" charset="0"/>
                      </a:endParaRPr>
                    </a:p>
                  </a:txBody>
                  <a:tcPr marL="91430" marR="9143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Kozuka Mincho Pr6N R" pitchFamily="18" charset="-128"/>
                          <a:cs typeface="Calibri" panose="020F0502020204030204" pitchFamily="34" charset="0"/>
                        </a:rPr>
                        <a:t>3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Kozuka Mincho Pr6N R" pitchFamily="18" charset="-128"/>
                        <a:cs typeface="Calibri" panose="020F0502020204030204" pitchFamily="34" charset="0"/>
                      </a:endParaRPr>
                    </a:p>
                  </a:txBody>
                  <a:tcPr marL="91430" marR="9143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Kozuka Mincho Pr6N R" pitchFamily="18" charset="-128"/>
                          <a:cs typeface="Calibri" panose="020F0502020204030204" pitchFamily="34" charset="0"/>
                        </a:rPr>
                        <a:t>4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Kozuka Mincho Pr6N R" pitchFamily="18" charset="-128"/>
                        <a:cs typeface="Calibri" panose="020F0502020204030204" pitchFamily="34" charset="0"/>
                      </a:endParaRPr>
                    </a:p>
                  </a:txBody>
                  <a:tcPr marL="91430" marR="9143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Kozuka Mincho Pr6N R" pitchFamily="18" charset="-128"/>
                          <a:cs typeface="Calibri" panose="020F0502020204030204" pitchFamily="34" charset="0"/>
                        </a:rPr>
                        <a:t>7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Kozuka Mincho Pr6N R" pitchFamily="18" charset="-128"/>
                        <a:cs typeface="Calibri" panose="020F0502020204030204" pitchFamily="34" charset="0"/>
                      </a:endParaRPr>
                    </a:p>
                  </a:txBody>
                  <a:tcPr marL="91430" marR="9143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63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Kozuka Mincho Pr6N R" pitchFamily="18" charset="-128"/>
                          <a:cs typeface="Calibri" panose="020F0502020204030204" pitchFamily="34" charset="0"/>
                        </a:rPr>
                        <a:t>Geografija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Kozuka Mincho Pr6N R" pitchFamily="18" charset="-128"/>
                        <a:cs typeface="Calibri" panose="020F0502020204030204" pitchFamily="34" charset="0"/>
                      </a:endParaRPr>
                    </a:p>
                  </a:txBody>
                  <a:tcPr marL="91430" marR="9143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Kozuka Mincho Pr6N R" pitchFamily="18" charset="-128"/>
                        <a:cs typeface="Calibri" panose="020F0502020204030204" pitchFamily="34" charset="0"/>
                      </a:endParaRPr>
                    </a:p>
                  </a:txBody>
                  <a:tcPr marL="91430" marR="9143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Kozuka Mincho Pr6N R" pitchFamily="18" charset="-128"/>
                        <a:cs typeface="Calibri" panose="020F0502020204030204" pitchFamily="34" charset="0"/>
                      </a:endParaRPr>
                    </a:p>
                  </a:txBody>
                  <a:tcPr marL="91430" marR="9143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Kozuka Mincho Pr6N R" pitchFamily="18" charset="-128"/>
                          <a:cs typeface="Calibri" panose="020F0502020204030204" pitchFamily="34" charset="0"/>
                        </a:rPr>
                        <a:t>4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Kozuka Mincho Pr6N R" pitchFamily="18" charset="-128"/>
                        <a:cs typeface="Calibri" panose="020F0502020204030204" pitchFamily="34" charset="0"/>
                      </a:endParaRPr>
                    </a:p>
                  </a:txBody>
                  <a:tcPr marL="91430" marR="9143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Kozuka Mincho Pr6N R" pitchFamily="18" charset="-128"/>
                          <a:cs typeface="Calibri" panose="020F0502020204030204" pitchFamily="34" charset="0"/>
                        </a:rPr>
                        <a:t>4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Kozuka Mincho Pr6N R" pitchFamily="18" charset="-128"/>
                        <a:cs typeface="Calibri" panose="020F0502020204030204" pitchFamily="34" charset="0"/>
                      </a:endParaRPr>
                    </a:p>
                  </a:txBody>
                  <a:tcPr marL="91430" marR="9143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Kozuka Mincho Pr6N R" pitchFamily="18" charset="-128"/>
                          <a:cs typeface="Calibri" panose="020F0502020204030204" pitchFamily="34" charset="0"/>
                        </a:rPr>
                        <a:t>8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Kozuka Mincho Pr6N R" pitchFamily="18" charset="-128"/>
                        <a:cs typeface="Calibri" panose="020F0502020204030204" pitchFamily="34" charset="0"/>
                      </a:endParaRPr>
                    </a:p>
                  </a:txBody>
                  <a:tcPr marL="91430" marR="9143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09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Kozuka Mincho Pr6N R" pitchFamily="18" charset="-128"/>
                          <a:cs typeface="Calibri" panose="020F0502020204030204" pitchFamily="34" charset="0"/>
                        </a:rPr>
                        <a:t>Tehnička kultura*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Kozuka Mincho Pr6N R" pitchFamily="18" charset="-128"/>
                        <a:cs typeface="Calibri" panose="020F0502020204030204" pitchFamily="34" charset="0"/>
                      </a:endParaRPr>
                    </a:p>
                  </a:txBody>
                  <a:tcPr marL="91430" marR="9143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Kozuka Mincho Pr6N R" pitchFamily="18" charset="-128"/>
                        <a:cs typeface="Calibri" panose="020F0502020204030204" pitchFamily="34" charset="0"/>
                      </a:endParaRPr>
                    </a:p>
                  </a:txBody>
                  <a:tcPr marL="91430" marR="9143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Kozuka Mincho Pr6N R" pitchFamily="18" charset="-128"/>
                        <a:cs typeface="Calibri" panose="020F0502020204030204" pitchFamily="34" charset="0"/>
                      </a:endParaRPr>
                    </a:p>
                  </a:txBody>
                  <a:tcPr marL="91430" marR="9143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Kozuka Mincho Pr6N R" pitchFamily="18" charset="-128"/>
                          <a:cs typeface="Calibri" panose="020F0502020204030204" pitchFamily="34" charset="0"/>
                        </a:rPr>
                        <a:t>4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Kozuka Mincho Pr6N R" pitchFamily="18" charset="-128"/>
                        <a:cs typeface="Calibri" panose="020F0502020204030204" pitchFamily="34" charset="0"/>
                      </a:endParaRPr>
                    </a:p>
                  </a:txBody>
                  <a:tcPr marL="91430" marR="9143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Kozuka Mincho Pr6N R" pitchFamily="18" charset="-128"/>
                          <a:cs typeface="Calibri" panose="020F0502020204030204" pitchFamily="34" charset="0"/>
                        </a:rPr>
                        <a:t>5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Kozuka Mincho Pr6N R" pitchFamily="18" charset="-128"/>
                        <a:cs typeface="Calibri" panose="020F0502020204030204" pitchFamily="34" charset="0"/>
                      </a:endParaRPr>
                    </a:p>
                  </a:txBody>
                  <a:tcPr marL="91430" marR="9143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Kozuka Mincho Pr6N R" pitchFamily="18" charset="-128"/>
                          <a:cs typeface="Calibri" panose="020F0502020204030204" pitchFamily="34" charset="0"/>
                        </a:rPr>
                        <a:t>9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Kozuka Mincho Pr6N R" pitchFamily="18" charset="-128"/>
                        <a:cs typeface="Calibri" panose="020F0502020204030204" pitchFamily="34" charset="0"/>
                      </a:endParaRPr>
                    </a:p>
                  </a:txBody>
                  <a:tcPr marL="91430" marR="9143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6143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Kozuka Mincho Pr6N R" pitchFamily="18" charset="-128"/>
                          <a:cs typeface="Calibri" panose="020F0502020204030204" pitchFamily="34" charset="0"/>
                        </a:rPr>
                        <a:t>SVEUKUPNO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Kozuka Mincho Pr6N R" pitchFamily="18" charset="-128"/>
                        <a:cs typeface="Calibri" panose="020F0502020204030204" pitchFamily="34" charset="0"/>
                      </a:endParaRPr>
                    </a:p>
                  </a:txBody>
                  <a:tcPr marL="91430" marR="9143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Kozuka Mincho Pr6N R" pitchFamily="18" charset="-128"/>
                          <a:cs typeface="Calibri" panose="020F0502020204030204" pitchFamily="34" charset="0"/>
                        </a:rPr>
                        <a:t>69,28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Kozuka Mincho Pr6N R" pitchFamily="18" charset="-128"/>
                        <a:cs typeface="Calibri" panose="020F0502020204030204" pitchFamily="34" charset="0"/>
                      </a:endParaRPr>
                    </a:p>
                  </a:txBody>
                  <a:tcPr marL="91430" marR="9143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51489" y="121502"/>
            <a:ext cx="814387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r-HR" sz="2800" b="1" dirty="0">
                <a:ln w="18415" cmpd="sng">
                  <a:noFill/>
                  <a:prstDash val="solid"/>
                </a:ln>
                <a:latin typeface="Arial" charset="0"/>
              </a:rPr>
              <a:t>IZRAČUN BODOVA ZA UPIS </a:t>
            </a:r>
          </a:p>
          <a:p>
            <a:pPr algn="ctr" eaLnBrk="1" hangingPunct="1">
              <a:defRPr/>
            </a:pPr>
            <a:r>
              <a:rPr lang="hr-HR" sz="2000" b="1" dirty="0">
                <a:ln w="18415" cmpd="sng">
                  <a:noFill/>
                  <a:prstDash val="solid"/>
                </a:ln>
                <a:latin typeface="Arial" charset="0"/>
              </a:rPr>
              <a:t>primjer za obrazovni program EKONOMIST</a:t>
            </a:r>
            <a:endParaRPr lang="en-US" sz="2000" b="1" dirty="0">
              <a:ln w="18415" cmpd="sng">
                <a:noFill/>
                <a:prstDash val="solid"/>
              </a:ln>
              <a:latin typeface="Arial" charset="0"/>
            </a:endParaRPr>
          </a:p>
        </p:txBody>
      </p:sp>
      <p:sp>
        <p:nvSpPr>
          <p:cNvPr id="37959" name="Text Box 97"/>
          <p:cNvSpPr txBox="1">
            <a:spLocks noChangeArrowheads="1"/>
          </p:cNvSpPr>
          <p:nvPr/>
        </p:nvSpPr>
        <p:spPr bwMode="auto">
          <a:xfrm>
            <a:off x="2123728" y="6069013"/>
            <a:ext cx="71294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r-HR" altLang="sr-Latn-RS" sz="18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*jedan nastavni predmet koji se vrednuje određuje srednja škola</a:t>
            </a:r>
            <a:endParaRPr lang="en-US" altLang="sr-Latn-RS" sz="1800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323528" y="226095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>
                <a:latin typeface="Calibri" panose="020F0502020204030204" pitchFamily="34" charset="0"/>
                <a:ea typeface="Amiri" panose="00000500000000000000" pitchFamily="2" charset="-78"/>
                <a:cs typeface="Calibri" panose="020F0502020204030204" pitchFamily="34" charset="0"/>
              </a:rPr>
              <a:t>Prošlogodišnji broj bodova potrebnih za upis pojedinih programa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-400" t="12952" r="20474" b="23400"/>
          <a:stretch/>
        </p:blipFill>
        <p:spPr>
          <a:xfrm>
            <a:off x="0" y="1268761"/>
            <a:ext cx="11095232" cy="4970002"/>
          </a:xfrm>
          <a:prstGeom prst="rect">
            <a:avLst/>
          </a:prstGeom>
        </p:spPr>
      </p:pic>
      <p:sp>
        <p:nvSpPr>
          <p:cNvPr id="5" name="Elipsa 4"/>
          <p:cNvSpPr/>
          <p:nvPr/>
        </p:nvSpPr>
        <p:spPr>
          <a:xfrm>
            <a:off x="2051720" y="4005064"/>
            <a:ext cx="6336704" cy="1398640"/>
          </a:xfrm>
          <a:prstGeom prst="ellipse">
            <a:avLst/>
          </a:prstGeom>
          <a:noFill/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bg1"/>
              </a:solidFill>
            </a:endParaRPr>
          </a:p>
        </p:txBody>
      </p:sp>
      <p:sp>
        <p:nvSpPr>
          <p:cNvPr id="6" name="Elipsa 5"/>
          <p:cNvSpPr/>
          <p:nvPr/>
        </p:nvSpPr>
        <p:spPr>
          <a:xfrm>
            <a:off x="-108520" y="2996952"/>
            <a:ext cx="2368474" cy="648072"/>
          </a:xfrm>
          <a:prstGeom prst="ellipse">
            <a:avLst/>
          </a:prstGeom>
          <a:noFill/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9976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/>
          <a:srcRect l="20868" t="17933" r="22039" b="9968"/>
          <a:stretch/>
        </p:blipFill>
        <p:spPr>
          <a:xfrm>
            <a:off x="-108520" y="116632"/>
            <a:ext cx="9864785" cy="700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485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ChangeArrowheads="1"/>
          </p:cNvSpPr>
          <p:nvPr/>
        </p:nvSpPr>
        <p:spPr bwMode="auto">
          <a:xfrm>
            <a:off x="0" y="701675"/>
            <a:ext cx="9144000" cy="7826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36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ZDRAVSTVENE KONTRAINDIKACIJE</a:t>
            </a:r>
            <a:endParaRPr lang="en-US" altLang="sr-Latn-RS" sz="36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412750" y="2132856"/>
            <a:ext cx="8318500" cy="279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hr-HR" altLang="sr-Latn-RS" sz="32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Ako se za obrazovni program traži, dostavlja se:</a:t>
            </a:r>
          </a:p>
          <a:p>
            <a:pPr marL="457200" indent="-457200" eaLnBrk="1" hangingPunct="1">
              <a:lnSpc>
                <a:spcPct val="115000"/>
              </a:lnSpc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hr-HR" altLang="sr-Latn-RS" sz="2800" b="1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Potvrda školskog liječnika o sposobnosti za program</a:t>
            </a:r>
          </a:p>
          <a:p>
            <a:pPr marL="457200" indent="-457200" eaLnBrk="1" hangingPunct="1">
              <a:lnSpc>
                <a:spcPct val="115000"/>
              </a:lnSpc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hr-HR" altLang="sr-Latn-RS" sz="2800" b="1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Liječnička svjedodžba medicine rada</a:t>
            </a:r>
          </a:p>
          <a:p>
            <a:pPr eaLnBrk="1" hangingPunct="1">
              <a:lnSpc>
                <a:spcPct val="115000"/>
              </a:lnSpc>
              <a:spcBef>
                <a:spcPct val="50000"/>
              </a:spcBef>
              <a:buClrTx/>
              <a:buSzTx/>
              <a:buNone/>
              <a:defRPr/>
            </a:pPr>
            <a:endParaRPr lang="hr-HR" altLang="sr-Latn-RS" sz="2800" b="1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755576" y="548680"/>
            <a:ext cx="806489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sz="2800" b="1" dirty="0">
                <a:latin typeface="Calibri" panose="020F0502020204030204" pitchFamily="34" charset="0"/>
                <a:cs typeface="Calibri" panose="020F0502020204030204" pitchFamily="34" charset="0"/>
              </a:rPr>
              <a:t>Potvrde školskog liječnika: </a:t>
            </a:r>
          </a:p>
          <a:p>
            <a:b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- obavijest o terminima podizanja potvrde</a:t>
            </a:r>
          </a:p>
          <a:p>
            <a:endParaRPr lang="hr-H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hr-HR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Školska liječnica:</a:t>
            </a:r>
            <a:br>
              <a:rPr lang="hr-HR" sz="2800" b="1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Dom zdravlja Sveti Ivan Zelina</a:t>
            </a:r>
          </a:p>
          <a:p>
            <a:r>
              <a:rPr lang="hr-H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Bocakova</a:t>
            </a:r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</a:p>
          <a:p>
            <a:r>
              <a:rPr lang="hr-HR" sz="2800" b="1" dirty="0">
                <a:latin typeface="Calibri" panose="020F0502020204030204" pitchFamily="34" charset="0"/>
                <a:cs typeface="Calibri" panose="020F0502020204030204" pitchFamily="34" charset="0"/>
              </a:rPr>
              <a:t>Tel. </a:t>
            </a:r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01 2062 238</a:t>
            </a:r>
          </a:p>
          <a:p>
            <a:r>
              <a:rPr lang="hr-HR" sz="2800" b="1" dirty="0">
                <a:latin typeface="Calibri" panose="020F0502020204030204" pitchFamily="34" charset="0"/>
                <a:cs typeface="Calibri" panose="020F0502020204030204" pitchFamily="34" charset="0"/>
              </a:rPr>
              <a:t>E-pošta: </a:t>
            </a:r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skolska.medicina.zelina@zzjz-zz.hr</a:t>
            </a:r>
          </a:p>
          <a:p>
            <a:endParaRPr lang="hr-H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857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179512" y="394631"/>
            <a:ext cx="3960440" cy="649379"/>
          </a:xfrm>
        </p:spPr>
        <p:txBody>
          <a:bodyPr/>
          <a:lstStyle/>
          <a:p>
            <a:pPr marL="109537" indent="0">
              <a:buNone/>
            </a:pPr>
            <a:r>
              <a:rPr lang="hr-HR" sz="3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Osobna obilježja</a:t>
            </a:r>
          </a:p>
        </p:txBody>
      </p:sp>
      <p:sp>
        <p:nvSpPr>
          <p:cNvPr id="4" name="Oblak 3"/>
          <p:cNvSpPr/>
          <p:nvPr/>
        </p:nvSpPr>
        <p:spPr>
          <a:xfrm>
            <a:off x="490474" y="1480900"/>
            <a:ext cx="2376916" cy="1520515"/>
          </a:xfrm>
          <a:prstGeom prst="cloud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OSOBINE</a:t>
            </a:r>
          </a:p>
        </p:txBody>
      </p:sp>
      <p:sp>
        <p:nvSpPr>
          <p:cNvPr id="10" name="Oblak 9"/>
          <p:cNvSpPr/>
          <p:nvPr/>
        </p:nvSpPr>
        <p:spPr>
          <a:xfrm>
            <a:off x="3289789" y="1044010"/>
            <a:ext cx="2376916" cy="1520515"/>
          </a:xfrm>
          <a:prstGeom prst="cloud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INTERESI</a:t>
            </a:r>
          </a:p>
        </p:txBody>
      </p:sp>
      <p:sp>
        <p:nvSpPr>
          <p:cNvPr id="11" name="Oblak 10"/>
          <p:cNvSpPr/>
          <p:nvPr/>
        </p:nvSpPr>
        <p:spPr>
          <a:xfrm>
            <a:off x="5932839" y="1008942"/>
            <a:ext cx="2987824" cy="1942197"/>
          </a:xfrm>
          <a:prstGeom prst="cloud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SPOSOBNOSTI I VJEŠTINE</a:t>
            </a:r>
          </a:p>
        </p:txBody>
      </p:sp>
      <p:sp>
        <p:nvSpPr>
          <p:cNvPr id="12" name="Oblak 11"/>
          <p:cNvSpPr/>
          <p:nvPr/>
        </p:nvSpPr>
        <p:spPr>
          <a:xfrm>
            <a:off x="558682" y="4060685"/>
            <a:ext cx="2952328" cy="1654026"/>
          </a:xfrm>
          <a:prstGeom prst="cloud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VRIJEDNOSTI</a:t>
            </a:r>
          </a:p>
        </p:txBody>
      </p:sp>
      <p:sp>
        <p:nvSpPr>
          <p:cNvPr id="13" name="Oblak 12"/>
          <p:cNvSpPr/>
          <p:nvPr/>
        </p:nvSpPr>
        <p:spPr>
          <a:xfrm>
            <a:off x="3851920" y="3244118"/>
            <a:ext cx="2520280" cy="1664531"/>
          </a:xfrm>
          <a:prstGeom prst="cloud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ZDRAVLJE</a:t>
            </a:r>
          </a:p>
        </p:txBody>
      </p:sp>
      <p:sp>
        <p:nvSpPr>
          <p:cNvPr id="14" name="Oblak 13"/>
          <p:cNvSpPr/>
          <p:nvPr/>
        </p:nvSpPr>
        <p:spPr>
          <a:xfrm>
            <a:off x="5975390" y="4617143"/>
            <a:ext cx="2987824" cy="1942197"/>
          </a:xfrm>
          <a:prstGeom prst="cloud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RADNE NAVIKE I POSTIGNUĆA</a:t>
            </a:r>
          </a:p>
        </p:txBody>
      </p:sp>
    </p:spTree>
    <p:extLst>
      <p:ext uri="{BB962C8B-B14F-4D97-AF65-F5344CB8AC3E}">
        <p14:creationId xmlns:p14="http://schemas.microsoft.com/office/powerpoint/2010/main" val="8810933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Pravokutnik 1"/>
          <p:cNvSpPr>
            <a:spLocks noChangeArrowheads="1"/>
          </p:cNvSpPr>
          <p:nvPr/>
        </p:nvSpPr>
        <p:spPr bwMode="auto">
          <a:xfrm>
            <a:off x="755576" y="548680"/>
            <a:ext cx="7776864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1pPr>
            <a:lvl2pPr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3200" b="1" dirty="0"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Upis učenika s teškoćama u razvoju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r-HR" altLang="sr-Latn-RS" sz="2800" dirty="0">
              <a:latin typeface="Calibri" panose="020F050202020403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hr-HR" altLang="sr-Latn-RS" sz="2400" dirty="0"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posebne ljestvice za upis u srednju školu</a:t>
            </a:r>
          </a:p>
          <a:p>
            <a:pPr marL="457200" indent="-45720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hr-HR" altLang="sr-Latn-RS" sz="2400" dirty="0"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programi se prijavljuju Upravnom odjelu za odgoj i   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hr-HR" altLang="sr-Latn-RS" sz="2400" dirty="0"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      obrazovanje u županiji, Ispostava Sveti Ivan Zelina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hr-HR" altLang="sr-Latn-RS" sz="2400" dirty="0"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      (jedan roditelj i učenik)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r-HR" altLang="sr-Latn-RS" sz="2400" dirty="0">
              <a:solidFill>
                <a:srgbClr val="00B0F0"/>
              </a:solidFill>
              <a:latin typeface="Calibri" panose="020F050202020403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r-HR" altLang="sr-Latn-RS" sz="2400" dirty="0">
              <a:solidFill>
                <a:srgbClr val="00B0F0"/>
              </a:solidFill>
              <a:latin typeface="Calibri" panose="020F050202020403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hr-HR" altLang="sr-Latn-RS" sz="2400" b="1" dirty="0"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Obvezno se prilaže:</a:t>
            </a:r>
            <a:br>
              <a:rPr lang="hr-HR" altLang="sr-Latn-RS" sz="2400" b="1" dirty="0"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</a:br>
            <a:endParaRPr lang="hr-HR" altLang="sr-Latn-RS" sz="2400" dirty="0">
              <a:latin typeface="Calibri" panose="020F050202020403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800100" lvl="1" indent="-342900" eaLnBrk="1" hangingPunct="1">
              <a:spcBef>
                <a:spcPct val="0"/>
              </a:spcBef>
              <a:buClrTx/>
            </a:pPr>
            <a:r>
              <a:rPr lang="hr-HR" altLang="sr-Latn-RS" sz="2400" dirty="0"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rješenje Ureda o primjerenom obliku školovanja</a:t>
            </a:r>
          </a:p>
          <a:p>
            <a:pPr marL="800100" lvl="1" indent="-342900" eaLnBrk="1" hangingPunct="1">
              <a:spcBef>
                <a:spcPct val="0"/>
              </a:spcBef>
              <a:buClrTx/>
            </a:pPr>
            <a:r>
              <a:rPr lang="hr-HR" altLang="sr-Latn-RS" sz="2400" dirty="0"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stručno mišljenje Službe za profesionalno   </a:t>
            </a:r>
            <a:br>
              <a:rPr lang="hr-HR" altLang="sr-Latn-RS" sz="2400" dirty="0"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</a:br>
            <a:r>
              <a:rPr lang="hr-HR" altLang="sr-Latn-RS" sz="2400" dirty="0"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usmjeravanje HZZ-a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55576" y="2316656"/>
            <a:ext cx="6480720" cy="86409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r-HR" sz="36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Obrtnička</a:t>
            </a:r>
            <a:r>
              <a:rPr lang="hr-HR" sz="36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zanimanja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043608" y="3212976"/>
            <a:ext cx="7848872" cy="3528392"/>
          </a:xfrm>
          <a:prstGeom prst="rect">
            <a:avLst/>
          </a:prstGeom>
        </p:spPr>
        <p:txBody>
          <a:bodyPr/>
          <a:lstStyle/>
          <a:p>
            <a:pPr marL="452437" indent="-342900">
              <a:spcBef>
                <a:spcPts val="400"/>
              </a:spcBef>
              <a:buClr>
                <a:schemeClr val="accent1"/>
              </a:buClr>
              <a:buSzPct val="68000"/>
              <a:buFont typeface="Arial" panose="020B0604020202020204" pitchFamily="34" charset="0"/>
              <a:buChar char="•"/>
              <a:defRPr/>
            </a:pPr>
            <a:r>
              <a:rPr lang="hr-HR" sz="28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obvezno se dokazuje zdravstvena sposobnost </a:t>
            </a:r>
            <a:br>
              <a:rPr lang="hr-HR" sz="28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hr-HR" sz="28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</a:t>
            </a:r>
            <a:r>
              <a:rPr lang="hr-HR" sz="2800" b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liječnička svjedodžba medicine rada</a:t>
            </a:r>
            <a:r>
              <a:rPr lang="hr-HR" sz="28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</a:t>
            </a:r>
          </a:p>
          <a:p>
            <a:pPr marL="109537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endParaRPr lang="hr-HR" sz="280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2437" indent="-342900">
              <a:spcBef>
                <a:spcPts val="400"/>
              </a:spcBef>
              <a:buClr>
                <a:schemeClr val="accent1"/>
              </a:buClr>
              <a:buSzPct val="68000"/>
              <a:buFont typeface="Arial" panose="020B0604020202020204" pitchFamily="34" charset="0"/>
              <a:buChar char="•"/>
              <a:defRPr/>
            </a:pPr>
            <a:r>
              <a:rPr lang="hr-HR" sz="28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nakon objave konačnih ljestvica, školi se </a:t>
            </a:r>
            <a:r>
              <a:rPr lang="hr-HR" sz="2800" b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dostavlja </a:t>
            </a:r>
            <a:r>
              <a:rPr lang="hr-HR" sz="2800" b="1" dirty="0">
                <a:latin typeface="Calibri" panose="020F0502020204030204" pitchFamily="34" charset="0"/>
                <a:cs typeface="Calibri" panose="020F0502020204030204" pitchFamily="34" charset="0"/>
              </a:rPr>
              <a:t>liječnička svjedodžba medicine rada</a:t>
            </a:r>
            <a:r>
              <a:rPr lang="hr-HR" sz="2800" b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 ugovor o naukovanju </a:t>
            </a:r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(provjeriti u srednjoj školi)</a:t>
            </a:r>
          </a:p>
          <a:p>
            <a:pPr marL="109537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b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hr-HR" sz="280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endParaRPr lang="hr-HR" sz="280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27633"/>
            <a:ext cx="2550617" cy="170041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536" y="249048"/>
            <a:ext cx="2377925" cy="1778996"/>
          </a:xfrm>
          <a:prstGeom prst="rect">
            <a:avLst/>
          </a:prstGeom>
        </p:spPr>
      </p:pic>
      <p:sp>
        <p:nvSpPr>
          <p:cNvPr id="6" name="AutoShape 2" descr="Poziv Udruženja obrtnika Sinj - FER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100" y="310179"/>
            <a:ext cx="2857500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830" y="1337061"/>
            <a:ext cx="872546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hr-H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UPISI U SREDNJE ŠKOLE</a:t>
            </a:r>
          </a:p>
        </p:txBody>
      </p:sp>
      <p:pic>
        <p:nvPicPr>
          <p:cNvPr id="55299" name="Picture 8" descr="ANd9GcSxRo4r3Y5feNX5pMo7a01YPjTThc4TaytA9sI84uonbipeol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238500"/>
            <a:ext cx="395922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10" descr="620_400_1352452402internet_we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248025"/>
            <a:ext cx="407352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323528" y="188640"/>
            <a:ext cx="49685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4400" b="1" dirty="0">
                <a:latin typeface="Calibri" panose="020F0502020204030204" pitchFamily="34" charset="0"/>
                <a:cs typeface="Calibri" panose="020F0502020204030204" pitchFamily="34" charset="0"/>
              </a:rPr>
              <a:t>srednje.e-upisi.hr</a:t>
            </a:r>
            <a:endParaRPr lang="hr-HR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340768"/>
            <a:ext cx="8937927" cy="4464496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611560" y="0"/>
            <a:ext cx="7993384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br>
              <a:rPr lang="hr-HR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4000" b="1" dirty="0">
                <a:latin typeface="Calibri" panose="020F0502020204030204" pitchFamily="34" charset="0"/>
                <a:cs typeface="Calibri" panose="020F0502020204030204" pitchFamily="34" charset="0"/>
              </a:rPr>
              <a:t>UČENICI - postupak prijave </a:t>
            </a:r>
            <a:endParaRPr lang="hr-H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endParaRPr lang="hr-H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§"/>
              <a:defRPr/>
            </a:pPr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u OŠ dobivaju elektronički identitet  (</a:t>
            </a:r>
            <a:r>
              <a:rPr lang="hr-H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AAI@EduHr</a:t>
            </a:r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b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– prijava u sustav </a:t>
            </a:r>
            <a:b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hr-H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§"/>
              <a:defRPr/>
            </a:pP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potrebno je provjeriti točnost svih podataka u sustavu (osobni podatci, ocjene, predmeti i dr.)</a:t>
            </a:r>
            <a:endParaRPr lang="hr-H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endParaRPr lang="hr-H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§"/>
              <a:defRPr/>
            </a:pPr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odabiru najviše </a:t>
            </a:r>
            <a:r>
              <a:rPr lang="hr-HR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obrazovnih programa </a:t>
            </a:r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i redaju ih prema redoslijedu želja (mogu biti i različiti programi u istoj školi)</a:t>
            </a:r>
          </a:p>
          <a:p>
            <a:pPr eaLnBrk="1" hangingPunct="1">
              <a:defRPr/>
            </a:pPr>
            <a:endParaRPr lang="hr-H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kstniOkvir 2"/>
          <p:cNvSpPr txBox="1">
            <a:spLocks noChangeArrowheads="1"/>
          </p:cNvSpPr>
          <p:nvPr/>
        </p:nvSpPr>
        <p:spPr bwMode="auto">
          <a:xfrm>
            <a:off x="611560" y="1124744"/>
            <a:ext cx="8136904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9pPr>
          </a:lstStyle>
          <a:p>
            <a:pPr marL="457200" indent="-4572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hr-HR" altLang="sr-Latn-RS" sz="28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trenutno bodovno stanje i </a:t>
            </a:r>
            <a:r>
              <a:rPr lang="hr-HR" altLang="sr-Latn-RS" sz="2800" b="1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poredak</a:t>
            </a:r>
            <a:r>
              <a:rPr lang="hr-HR" altLang="sr-Latn-RS" sz="28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na rang listama vidljivo je po prijavi programa (ažuriranje svakih sat vremena)</a:t>
            </a:r>
            <a:br>
              <a:rPr lang="hr-HR" altLang="sr-Latn-RS" sz="28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</a:br>
            <a:endParaRPr lang="hr-HR" altLang="sr-Latn-RS" sz="2800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hr-HR" altLang="sr-Latn-RS" sz="28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sustav automatski raspoređuje učenika na najbolji mogući odabir (konačne ljestvice)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hr-HR" altLang="sr-Latn-RS" sz="2800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hr-HR" altLang="sr-Latn-RS" sz="28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u srednju školu dostavlja se </a:t>
            </a:r>
            <a:r>
              <a:rPr lang="hr-HR" altLang="sr-Latn-RS" sz="2800" b="1" dirty="0">
                <a:solidFill>
                  <a:srgbClr val="FC0404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upisnica </a:t>
            </a:r>
            <a:r>
              <a:rPr lang="hr-HR" altLang="sr-Latn-RS" sz="28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i ostala dokumentacija koja je potrebna (provjeriti u srednjoj školi)</a:t>
            </a:r>
            <a:br>
              <a:rPr lang="hr-HR" altLang="sr-Latn-RS" sz="28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</a:br>
            <a:r>
              <a:rPr lang="hr-HR" altLang="sr-Latn-RS" sz="28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endParaRPr lang="hr-HR" altLang="sr-Latn-RS" sz="2800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88640"/>
            <a:ext cx="8281168" cy="5832946"/>
          </a:xfrm>
        </p:spPr>
        <p:txBody>
          <a:bodyPr/>
          <a:lstStyle/>
          <a:p>
            <a:pPr marR="0" algn="l">
              <a:defRPr/>
            </a:pPr>
            <a:endParaRPr lang="hr-HR" altLang="sr-Latn-R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黑体" pitchFamily="49" charset="-122"/>
              <a:cs typeface="Calibri" pitchFamily="34" charset="0"/>
            </a:endParaRPr>
          </a:p>
          <a:p>
            <a:pPr marR="0" algn="l">
              <a:defRPr/>
            </a:pPr>
            <a:endParaRPr lang="hr-HR" altLang="sr-Latn-R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黑体" pitchFamily="49" charset="-122"/>
              <a:cs typeface="Calibri" pitchFamily="34" charset="0"/>
            </a:endParaRPr>
          </a:p>
          <a:p>
            <a:pPr marR="0" algn="l">
              <a:defRPr/>
            </a:pPr>
            <a:r>
              <a:rPr lang="hr-HR" altLang="sr-Latn-R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黑体" pitchFamily="49" charset="-122"/>
                <a:cs typeface="Calibri" pitchFamily="34" charset="0"/>
              </a:rPr>
              <a:t>UPISNICA</a:t>
            </a:r>
            <a:br>
              <a:rPr lang="hr-HR" altLang="sr-Latn-R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黑体" pitchFamily="49" charset="-122"/>
                <a:cs typeface="Calibri" pitchFamily="34" charset="0"/>
              </a:rPr>
            </a:br>
            <a:endParaRPr lang="hr-HR" altLang="sr-Latn-R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黑体" pitchFamily="49" charset="-122"/>
              <a:cs typeface="Calibri" pitchFamily="34" charset="0"/>
            </a:endParaRPr>
          </a:p>
          <a:p>
            <a:pPr marL="457200" marR="0" indent="-457200" algn="l">
              <a:buFont typeface="Arial" panose="020B0604020202020204" pitchFamily="34" charset="0"/>
              <a:buChar char="•"/>
              <a:defRPr/>
            </a:pPr>
            <a:r>
              <a:rPr lang="hr-HR" altLang="sr-Latn-RS" sz="2800" dirty="0">
                <a:solidFill>
                  <a:schemeClr val="tx1"/>
                </a:solidFill>
                <a:latin typeface="Calibri" pitchFamily="34" charset="0"/>
                <a:ea typeface="黑体" pitchFamily="49" charset="-122"/>
                <a:cs typeface="Calibri" pitchFamily="34" charset="0"/>
              </a:rPr>
              <a:t>ispisuje se u sustavu </a:t>
            </a:r>
            <a:r>
              <a:rPr lang="hr-HR" altLang="sr-Latn-RS" sz="2800" b="1" u="sng" dirty="0">
                <a:solidFill>
                  <a:srgbClr val="0000FF"/>
                </a:solidFill>
                <a:latin typeface="Calibri" pitchFamily="34" charset="0"/>
                <a:ea typeface="黑体" pitchFamily="49" charset="-122"/>
                <a:cs typeface="Calibri" pitchFamily="34" charset="0"/>
              </a:rPr>
              <a:t>srednje.e-upisi.hr</a:t>
            </a:r>
          </a:p>
          <a:p>
            <a:pPr marL="457200" marR="0" indent="-457200" algn="l">
              <a:buFont typeface="Arial" panose="020B0604020202020204" pitchFamily="34" charset="0"/>
              <a:buChar char="•"/>
              <a:defRPr/>
            </a:pPr>
            <a:r>
              <a:rPr lang="hr-HR" altLang="sr-Latn-RS" sz="2800" b="1" dirty="0">
                <a:solidFill>
                  <a:schemeClr val="tx1"/>
                </a:solidFill>
                <a:latin typeface="Calibri" pitchFamily="34" charset="0"/>
                <a:ea typeface="黑体" pitchFamily="49" charset="-122"/>
                <a:cs typeface="Calibri" pitchFamily="34" charset="0"/>
              </a:rPr>
              <a:t>dostavlja se potpisana u srednju školu </a:t>
            </a:r>
            <a:r>
              <a:rPr lang="hr-HR" altLang="sr-Latn-RS" sz="2800" b="1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elektroničkim putem ili osobno – provjeriti u srednjoj školi</a:t>
            </a:r>
          </a:p>
          <a:p>
            <a:pPr marL="457200" marR="0" indent="-457200" algn="l">
              <a:buFont typeface="Arial" panose="020B0604020202020204" pitchFamily="34" charset="0"/>
              <a:buChar char="•"/>
              <a:defRPr/>
            </a:pPr>
            <a:endParaRPr lang="hr-HR" altLang="sr-Latn-RS" sz="3200" b="1" dirty="0">
              <a:solidFill>
                <a:schemeClr val="tx1"/>
              </a:solidFill>
              <a:latin typeface="Calibri" pitchFamily="34" charset="0"/>
              <a:ea typeface="黑体" pitchFamily="49" charset="-122"/>
              <a:cs typeface="Calibri" pitchFamily="34" charset="0"/>
            </a:endParaRPr>
          </a:p>
          <a:p>
            <a:pPr marR="0" algn="l">
              <a:defRPr/>
            </a:pPr>
            <a:endParaRPr lang="hr-HR" altLang="sr-Latn-RS" sz="3200" dirty="0">
              <a:solidFill>
                <a:schemeClr val="tx1"/>
              </a:solidFill>
              <a:latin typeface="Calibri" pitchFamily="34" charset="0"/>
              <a:ea typeface="黑体" pitchFamily="49" charset="-122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/>
          <a:lstStyle/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Česta pitanja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t="11392" r="48411" b="32727"/>
          <a:stretch/>
        </p:blipFill>
        <p:spPr>
          <a:xfrm>
            <a:off x="0" y="1072678"/>
            <a:ext cx="9760290" cy="5946859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5076056" y="749513"/>
            <a:ext cx="4968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600" b="1" dirty="0">
                <a:latin typeface="Calibri" panose="020F0502020204030204" pitchFamily="34" charset="0"/>
                <a:cs typeface="Calibri" panose="020F0502020204030204" pitchFamily="34" charset="0"/>
              </a:rPr>
              <a:t>srednje.e-upisi.hr</a:t>
            </a:r>
            <a:endParaRPr lang="hr-H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2623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2"/>
          <p:cNvSpPr>
            <a:spLocks noGrp="1"/>
          </p:cNvSpPr>
          <p:nvPr>
            <p:ph type="title"/>
          </p:nvPr>
        </p:nvSpPr>
        <p:spPr>
          <a:xfrm>
            <a:off x="1115616" y="5922"/>
            <a:ext cx="7344816" cy="28803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hr-HR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Ljetni upisni rok – </a:t>
            </a:r>
            <a:r>
              <a:rPr lang="hr-HR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</a:t>
            </a:r>
            <a:r>
              <a:rPr lang="hr-HR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>
                <a:solidFill>
                  <a:srgbClr val="FC04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prošle godine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49680F8C-6C84-42EC-8284-6FA1E4D4240A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1" b="26781"/>
          <a:stretch/>
        </p:blipFill>
        <p:spPr>
          <a:xfrm>
            <a:off x="1331640" y="548680"/>
            <a:ext cx="6480720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8606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67544" y="316963"/>
            <a:ext cx="5904656" cy="1008112"/>
          </a:xfrm>
        </p:spPr>
        <p:txBody>
          <a:bodyPr>
            <a:normAutofit/>
          </a:bodyPr>
          <a:lstStyle/>
          <a:p>
            <a:r>
              <a:rPr lang="hr-HR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Razredni odjeli za sportaše</a:t>
            </a:r>
          </a:p>
        </p:txBody>
      </p:sp>
      <p:sp>
        <p:nvSpPr>
          <p:cNvPr id="2" name="Pravokutnik 1"/>
          <p:cNvSpPr/>
          <p:nvPr/>
        </p:nvSpPr>
        <p:spPr>
          <a:xfrm>
            <a:off x="467544" y="2103239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4141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(1) Pravo prijave za upis u razredne odjele za sportaše ima kandidat koji je uvršten na rang-listu određenoga nacionalnoga sportskoga saveza.</a:t>
            </a:r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468BA2EE-DA90-4AB4-A7DA-DBAE1988B486}"/>
              </a:ext>
            </a:extLst>
          </p:cNvPr>
          <p:cNvSpPr/>
          <p:nvPr/>
        </p:nvSpPr>
        <p:spPr>
          <a:xfrm>
            <a:off x="467544" y="2924944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4141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prijave u razredne odjele za sportaše počinju krajem 5. mjeseca – </a:t>
            </a:r>
            <a:r>
              <a:rPr lang="hr-HR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pratiti rokove!!!</a:t>
            </a:r>
          </a:p>
        </p:txBody>
      </p:sp>
    </p:spTree>
    <p:extLst>
      <p:ext uri="{BB962C8B-B14F-4D97-AF65-F5344CB8AC3E}">
        <p14:creationId xmlns:p14="http://schemas.microsoft.com/office/powerpoint/2010/main" val="872028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zervirano mjesto sadržaja 1"/>
          <p:cNvSpPr>
            <a:spLocks noGrp="1"/>
          </p:cNvSpPr>
          <p:nvPr>
            <p:ph idx="1"/>
          </p:nvPr>
        </p:nvSpPr>
        <p:spPr>
          <a:xfrm>
            <a:off x="3194050" y="1196975"/>
            <a:ext cx="5554663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altLang="sr-Latn-RS" dirty="0"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rPr>
              <a:t>Intelektualno stvaralaštvo</a:t>
            </a:r>
          </a:p>
          <a:p>
            <a:pPr>
              <a:lnSpc>
                <a:spcPct val="150000"/>
              </a:lnSpc>
            </a:pPr>
            <a:r>
              <a:rPr lang="hr-HR" altLang="sr-Latn-RS" dirty="0"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rPr>
              <a:t>Pomaganje drugima</a:t>
            </a:r>
          </a:p>
          <a:p>
            <a:pPr>
              <a:lnSpc>
                <a:spcPct val="150000"/>
              </a:lnSpc>
            </a:pPr>
            <a:r>
              <a:rPr lang="hr-HR" altLang="sr-Latn-RS" dirty="0"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rPr>
              <a:t>Putovanje i uzbudljiv život</a:t>
            </a:r>
          </a:p>
          <a:p>
            <a:pPr>
              <a:lnSpc>
                <a:spcPct val="150000"/>
              </a:lnSpc>
            </a:pPr>
            <a:r>
              <a:rPr lang="hr-HR" altLang="sr-Latn-RS" dirty="0"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rPr>
              <a:t>Fizička aktivnost</a:t>
            </a:r>
          </a:p>
          <a:p>
            <a:pPr>
              <a:lnSpc>
                <a:spcPct val="150000"/>
              </a:lnSpc>
            </a:pPr>
            <a:r>
              <a:rPr lang="hr-HR" altLang="sr-Latn-RS" dirty="0"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rPr>
              <a:t>Jako dobra zarada</a:t>
            </a:r>
          </a:p>
          <a:p>
            <a:pPr>
              <a:lnSpc>
                <a:spcPct val="150000"/>
              </a:lnSpc>
            </a:pPr>
            <a:r>
              <a:rPr lang="hr-HR" altLang="sr-Latn-RS" dirty="0"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rPr>
              <a:t>Smireni religijski život</a:t>
            </a:r>
          </a:p>
          <a:p>
            <a:pPr>
              <a:lnSpc>
                <a:spcPct val="150000"/>
              </a:lnSpc>
            </a:pPr>
            <a:r>
              <a:rPr lang="hr-HR" altLang="sr-Latn-RS" dirty="0"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rPr>
              <a:t>Estetski ugođaj</a:t>
            </a:r>
          </a:p>
          <a:p>
            <a:pPr>
              <a:lnSpc>
                <a:spcPct val="150000"/>
              </a:lnSpc>
            </a:pPr>
            <a:r>
              <a:rPr lang="hr-HR" altLang="sr-Latn-RS" dirty="0"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Vrijednosti</a:t>
            </a:r>
          </a:p>
        </p:txBody>
      </p:sp>
      <p:pic>
        <p:nvPicPr>
          <p:cNvPr id="16388" name="Picture 2" descr="http://i1.wp.com/www.pozitivne.info/wp-content/uploads/2013/08/6-nacina-pozitivno.jpg?resize=300%2C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789363"/>
            <a:ext cx="285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 descr="http://www.24sata.hr/image/zasto-su-danas-materijalizam-i-snobizam-pozitivne-osobine-504x335-20121252-20121227140553-0f29555919238fc450c9217e4aaf2a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57338"/>
            <a:ext cx="2925762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611560" y="1916832"/>
            <a:ext cx="7344816" cy="4525962"/>
          </a:xfrm>
        </p:spPr>
        <p:txBody>
          <a:bodyPr/>
          <a:lstStyle/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Upisi u učeničke domove provode se online </a:t>
            </a:r>
          </a:p>
          <a:p>
            <a:pPr marL="109537" indent="0">
              <a:buNone/>
            </a:pPr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Javiti se razrednicima ili upisnom povjerenstvu ako učenik namjerava tražiti smještaj u učeničkome domu</a:t>
            </a:r>
          </a:p>
        </p:txBody>
      </p:sp>
      <p:sp>
        <p:nvSpPr>
          <p:cNvPr id="4" name="Pravokutnik 3"/>
          <p:cNvSpPr/>
          <p:nvPr/>
        </p:nvSpPr>
        <p:spPr>
          <a:xfrm>
            <a:off x="611560" y="476672"/>
            <a:ext cx="5184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Upisi u učeničke domove </a:t>
            </a:r>
          </a:p>
        </p:txBody>
      </p:sp>
    </p:spTree>
    <p:extLst>
      <p:ext uri="{BB962C8B-B14F-4D97-AF65-F5344CB8AC3E}">
        <p14:creationId xmlns:p14="http://schemas.microsoft.com/office/powerpoint/2010/main" val="8796033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Upisi u učeničke </a:t>
            </a:r>
            <a:r>
              <a:rPr lang="hr-HR" sz="3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domove</a:t>
            </a:r>
            <a:br>
              <a:rPr lang="hr-HR" sz="3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3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hr-HR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domovi.e-upisi.hr </a:t>
            </a:r>
            <a:endParaRPr lang="hr-HR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/>
          <a:srcRect l="-399" t="12901" r="47837" b="15000"/>
          <a:stretch/>
        </p:blipFill>
        <p:spPr>
          <a:xfrm>
            <a:off x="0" y="1200329"/>
            <a:ext cx="9612560" cy="741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6146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8064" y="548680"/>
            <a:ext cx="3779548" cy="5544616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269431" y="1916832"/>
            <a:ext cx="47644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b="1" dirty="0">
                <a:latin typeface="Calibri" panose="020F0502020204030204" pitchFamily="34" charset="0"/>
                <a:cs typeface="Calibri" panose="020F0502020204030204" pitchFamily="34" charset="0"/>
              </a:rPr>
              <a:t>detaljan pregled srednjih škola,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b="1" dirty="0">
                <a:latin typeface="Calibri" panose="020F0502020204030204" pitchFamily="34" charset="0"/>
                <a:cs typeface="Calibri" panose="020F0502020204030204" pitchFamily="34" charset="0"/>
              </a:rPr>
              <a:t>popis stipendija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b="1" dirty="0">
                <a:latin typeface="Calibri" panose="020F0502020204030204" pitchFamily="34" charset="0"/>
                <a:cs typeface="Calibri" panose="020F0502020204030204" pitchFamily="34" charset="0"/>
              </a:rPr>
              <a:t>popis učeničkih domova</a:t>
            </a:r>
          </a:p>
          <a:p>
            <a:endParaRPr lang="hr-H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b="1" dirty="0">
                <a:latin typeface="Calibri" panose="020F0502020204030204" pitchFamily="34" charset="0"/>
                <a:cs typeface="Calibri" panose="020F0502020204030204" pitchFamily="34" charset="0"/>
              </a:rPr>
              <a:t>dostupna na mrežnim stranicama</a:t>
            </a:r>
            <a:br>
              <a:rPr lang="hr-HR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2400" b="1" dirty="0">
                <a:latin typeface="Calibri" panose="020F0502020204030204" pitchFamily="34" charset="0"/>
                <a:cs typeface="Calibri" panose="020F0502020204030204" pitchFamily="34" charset="0"/>
              </a:rPr>
              <a:t>HZZ-a i na mrežnoj stranici naše škole </a:t>
            </a:r>
            <a:br>
              <a:rPr lang="hr-HR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2400" b="1" dirty="0">
                <a:latin typeface="Calibri" panose="020F0502020204030204" pitchFamily="34" charset="0"/>
                <a:cs typeface="Calibri" panose="020F0502020204030204" pitchFamily="34" charset="0"/>
              </a:rPr>
              <a:t>(Upisi -&gt;Upisi u srednju školu)</a:t>
            </a:r>
          </a:p>
        </p:txBody>
      </p:sp>
      <p:sp>
        <p:nvSpPr>
          <p:cNvPr id="6" name="Naslov 2"/>
          <p:cNvSpPr>
            <a:spLocks noGrp="1"/>
          </p:cNvSpPr>
          <p:nvPr>
            <p:ph type="title"/>
          </p:nvPr>
        </p:nvSpPr>
        <p:spPr>
          <a:xfrm>
            <a:off x="416451" y="548680"/>
            <a:ext cx="4503293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>
                <a:solidFill>
                  <a:srgbClr val="EF4D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Brošura za učenike </a:t>
            </a:r>
          </a:p>
        </p:txBody>
      </p:sp>
    </p:spTree>
    <p:extLst>
      <p:ext uri="{BB962C8B-B14F-4D97-AF65-F5344CB8AC3E}">
        <p14:creationId xmlns:p14="http://schemas.microsoft.com/office/powerpoint/2010/main" val="23304183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2339752" y="3212976"/>
            <a:ext cx="66247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uspjeh u školovanju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socijalni status obitelji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učenici koji se školuju za deficitarna zanimanja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drugi kriteriji…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potražiti i proučiti na mrežnim stranicama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622311" y="47667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rgbClr val="EF4D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Stipendije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1259632" y="1383159"/>
            <a:ext cx="52565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Zagrebačka županija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Grad Sveti Ivan Zelina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Grad Zagreb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6480770" y="1484784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Otvoreni dani srednjih škola</a:t>
            </a:r>
          </a:p>
        </p:txBody>
      </p:sp>
      <p:pic>
        <p:nvPicPr>
          <p:cNvPr id="5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15"/>
          <a:stretch/>
        </p:blipFill>
        <p:spPr>
          <a:xfrm>
            <a:off x="395536" y="332656"/>
            <a:ext cx="5811487" cy="5760640"/>
          </a:xfrm>
        </p:spPr>
      </p:pic>
      <p:sp>
        <p:nvSpPr>
          <p:cNvPr id="2" name="Pravokutnik 1">
            <a:extLst>
              <a:ext uri="{FF2B5EF4-FFF2-40B4-BE49-F238E27FC236}">
                <a16:creationId xmlns:a16="http://schemas.microsoft.com/office/drawing/2014/main" id="{FAE2119F-84C7-4999-9918-147594CEFC87}"/>
              </a:ext>
            </a:extLst>
          </p:cNvPr>
          <p:cNvSpPr/>
          <p:nvPr/>
        </p:nvSpPr>
        <p:spPr>
          <a:xfrm>
            <a:off x="1187624" y="5631631"/>
            <a:ext cx="47628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Prošle godine</a:t>
            </a:r>
          </a:p>
        </p:txBody>
      </p:sp>
      <p:sp>
        <p:nvSpPr>
          <p:cNvPr id="3" name="Strelica: prema dolje 2">
            <a:extLst>
              <a:ext uri="{FF2B5EF4-FFF2-40B4-BE49-F238E27FC236}">
                <a16:creationId xmlns:a16="http://schemas.microsoft.com/office/drawing/2014/main" id="{88F765E4-8E53-48DE-8331-7C5520B89912}"/>
              </a:ext>
            </a:extLst>
          </p:cNvPr>
          <p:cNvSpPr/>
          <p:nvPr/>
        </p:nvSpPr>
        <p:spPr>
          <a:xfrm>
            <a:off x="7380870" y="2744924"/>
            <a:ext cx="504056" cy="136815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accent2"/>
              </a:solidFill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87017FDE-38D4-4A89-B62A-9C8DAE821ABE}"/>
              </a:ext>
            </a:extLst>
          </p:cNvPr>
          <p:cNvSpPr txBox="1"/>
          <p:nvPr/>
        </p:nvSpPr>
        <p:spPr>
          <a:xfrm>
            <a:off x="6502449" y="4466723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/>
              <a:t>Pratiti objave na mrežnim stranicama škola koje vas zanimaju!</a:t>
            </a:r>
          </a:p>
        </p:txBody>
      </p:sp>
    </p:spTree>
    <p:extLst>
      <p:ext uri="{BB962C8B-B14F-4D97-AF65-F5344CB8AC3E}">
        <p14:creationId xmlns:p14="http://schemas.microsoft.com/office/powerpoint/2010/main" val="4484741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elica udesno 4"/>
          <p:cNvSpPr/>
          <p:nvPr/>
        </p:nvSpPr>
        <p:spPr>
          <a:xfrm>
            <a:off x="12359" y="4869160"/>
            <a:ext cx="864096" cy="432048"/>
          </a:xfrm>
          <a:prstGeom prst="rightArrow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B7D022A-D6B4-47E8-9DE6-22AA255FB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9" y="69732"/>
            <a:ext cx="9144000" cy="6718536"/>
          </a:xfrm>
          <a:prstGeom prst="rect">
            <a:avLst/>
          </a:prstGeom>
        </p:spPr>
      </p:pic>
      <p:sp>
        <p:nvSpPr>
          <p:cNvPr id="7" name="Strelica: ulijevo 6">
            <a:extLst>
              <a:ext uri="{FF2B5EF4-FFF2-40B4-BE49-F238E27FC236}">
                <a16:creationId xmlns:a16="http://schemas.microsoft.com/office/drawing/2014/main" id="{98ECA2C6-9651-4D4B-9691-83A0DAB5F5C3}"/>
              </a:ext>
            </a:extLst>
          </p:cNvPr>
          <p:cNvSpPr/>
          <p:nvPr/>
        </p:nvSpPr>
        <p:spPr>
          <a:xfrm>
            <a:off x="3563888" y="6021288"/>
            <a:ext cx="1584176" cy="606127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CFAFCF1D-4478-4FB3-85C9-471EFBB96124}"/>
              </a:ext>
            </a:extLst>
          </p:cNvPr>
          <p:cNvSpPr txBox="1"/>
          <p:nvPr/>
        </p:nvSpPr>
        <p:spPr>
          <a:xfrm>
            <a:off x="5388015" y="5981084"/>
            <a:ext cx="3432457" cy="64633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Informacije o upisima  u srednju školu na školskoj mrežnoj stranici</a:t>
            </a:r>
          </a:p>
        </p:txBody>
      </p:sp>
    </p:spTree>
    <p:extLst>
      <p:ext uri="{BB962C8B-B14F-4D97-AF65-F5344CB8AC3E}">
        <p14:creationId xmlns:p14="http://schemas.microsoft.com/office/powerpoint/2010/main" val="25400972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77" y="248496"/>
            <a:ext cx="91440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hr-HR" sz="5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Budućnost na tržištu rada</a:t>
            </a:r>
            <a:endParaRPr lang="en-US" sz="5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77827" name="Picture 7" descr="http://ukustax.co.uk/wp-content/uploads/2012/12/Man-With-Question-01_25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50" y="3172958"/>
            <a:ext cx="1660702" cy="225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8" name="TekstniOkvir 5"/>
          <p:cNvSpPr txBox="1">
            <a:spLocks noChangeArrowheads="1"/>
          </p:cNvSpPr>
          <p:nvPr/>
        </p:nvSpPr>
        <p:spPr bwMode="auto">
          <a:xfrm>
            <a:off x="3888729" y="1931093"/>
            <a:ext cx="54292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hr-HR" altLang="sr-Latn-RS" sz="3200" b="1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prilagoditi se promjenama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hr-HR" altLang="sr-Latn-RS" sz="3200" b="1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učiti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hr-HR" altLang="sr-Latn-RS" sz="3200" b="1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zanimanja u budućnosti ?</a:t>
            </a:r>
          </a:p>
        </p:txBody>
      </p:sp>
      <p:pic>
        <p:nvPicPr>
          <p:cNvPr id="7170" name="Picture 2" descr="Image result for buduÄnost na trÅ¾iÅ¡tu ra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5832648"/>
            <a:ext cx="2003360" cy="1124744"/>
          </a:xfrm>
          <a:prstGeom prst="rect">
            <a:avLst/>
          </a:prstGeom>
          <a:noFill/>
        </p:spPr>
      </p:pic>
      <p:pic>
        <p:nvPicPr>
          <p:cNvPr id="7172" name="Picture 4" descr="Image result for mladi poduzetnic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5804503"/>
            <a:ext cx="1404663" cy="1053497"/>
          </a:xfrm>
          <a:prstGeom prst="rect">
            <a:avLst/>
          </a:prstGeom>
          <a:noFill/>
        </p:spPr>
      </p:pic>
      <p:pic>
        <p:nvPicPr>
          <p:cNvPr id="7174" name="Picture 6" descr="mladi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89488" y="3779658"/>
            <a:ext cx="5472608" cy="3078342"/>
          </a:xfrm>
          <a:prstGeom prst="rect">
            <a:avLst/>
          </a:prstGeom>
          <a:noFill/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350" y="1277686"/>
            <a:ext cx="2986643" cy="1881799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4"/>
          <p:cNvSpPr txBox="1">
            <a:spLocks noChangeArrowheads="1"/>
          </p:cNvSpPr>
          <p:nvPr/>
        </p:nvSpPr>
        <p:spPr bwMode="auto">
          <a:xfrm>
            <a:off x="539552" y="548680"/>
            <a:ext cx="8424862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黑体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r-HR" altLang="sr-Latn-RS" sz="2400" b="1" dirty="0"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Za pitanja, savjete, individualno savjetovanje, možete se javiti</a:t>
            </a:r>
            <a:br>
              <a:rPr lang="hr-HR" altLang="sr-Latn-RS" sz="2400" b="1" dirty="0"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</a:br>
            <a:r>
              <a:rPr lang="hr-HR" altLang="sr-Latn-RS" sz="2400" b="1" dirty="0"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telefonom, putem elektroničke pošte ili putem aplikacije </a:t>
            </a:r>
            <a:r>
              <a:rPr lang="hr-HR" altLang="sr-Latn-RS" sz="2400" b="1" dirty="0" err="1"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Teams</a:t>
            </a:r>
            <a:r>
              <a:rPr lang="hr-HR" altLang="sr-Latn-RS" sz="2400" b="1" dirty="0"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r-HR" altLang="sr-Latn-RS" sz="2400" b="1" dirty="0"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Razrednicima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r-HR" altLang="sr-Latn-RS" sz="2400" b="1" dirty="0"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Pedagoginja: </a:t>
            </a:r>
            <a:r>
              <a:rPr lang="hr-HR" altLang="sr-Latn-RS" sz="2400" dirty="0"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Dolores Orbanić Biliškov, prof.</a:t>
            </a:r>
            <a:br>
              <a:rPr lang="hr-HR" altLang="sr-Latn-RS" sz="2400" dirty="0"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</a:br>
            <a:r>
              <a:rPr lang="hr-HR" altLang="sr-Latn-RS" sz="2400" b="1" dirty="0"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E-pošta:  </a:t>
            </a:r>
            <a:r>
              <a:rPr lang="en-US" altLang="sr-Latn-RS" sz="2400" dirty="0"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dolores.biliskov-orbanic1@skole.hr</a:t>
            </a:r>
            <a:endParaRPr lang="hr-HR" altLang="sr-Latn-RS" sz="2400" dirty="0">
              <a:latin typeface="Calibri" panose="020F050202020403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br>
              <a:rPr lang="hr-HR" altLang="sr-Latn-RS" sz="2400" dirty="0"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</a:br>
            <a:r>
              <a:rPr lang="hr-HR" altLang="sr-Latn-RS" sz="2400" b="1" dirty="0"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Psihologinja: </a:t>
            </a:r>
            <a:r>
              <a:rPr lang="hr-HR" altLang="sr-Latn-RS" sz="2400" dirty="0"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Danijela </a:t>
            </a:r>
            <a:r>
              <a:rPr lang="hr-HR" altLang="sr-Latn-RS" sz="2400" dirty="0" err="1"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Čuljak</a:t>
            </a:r>
            <a:r>
              <a:rPr lang="hr-HR" altLang="sr-Latn-RS" sz="2400" dirty="0"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, prof. </a:t>
            </a:r>
            <a:br>
              <a:rPr lang="hr-HR" altLang="sr-Latn-RS" sz="2400" dirty="0"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</a:br>
            <a:r>
              <a:rPr lang="hr-HR" altLang="sr-Latn-RS" sz="2400" b="1" dirty="0"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E-pošta: </a:t>
            </a:r>
            <a:r>
              <a:rPr lang="hr-HR" altLang="sr-Latn-RS" sz="2400" dirty="0"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danijela.culjak@skole.hr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hr-HR" altLang="sr-Latn-RS" sz="2400" dirty="0">
              <a:latin typeface="Calibri" panose="020F050202020403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r-HR" altLang="sr-Latn-RS" sz="2400" b="1" dirty="0"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Telefon:  </a:t>
            </a:r>
            <a:r>
              <a:rPr lang="hr-HR" altLang="sr-Latn-RS" sz="2400" dirty="0"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01/2020 795</a:t>
            </a:r>
            <a:br>
              <a:rPr lang="hr-HR" altLang="sr-Latn-RS" sz="2400" dirty="0"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</a:br>
            <a:r>
              <a:rPr lang="hr-HR" altLang="sr-Latn-RS" sz="2400" b="1" dirty="0">
                <a:latin typeface="Courier New" panose="02070309020205020404" pitchFamily="49" charset="0"/>
                <a:ea typeface="宋体" panose="02010600030101010101" pitchFamily="2" charset="-122"/>
                <a:cs typeface="Arial" panose="020B0604020202020204" pitchFamily="34" charset="0"/>
              </a:rPr>
              <a:t>                                        </a:t>
            </a:r>
            <a:endParaRPr lang="en-US" altLang="sr-Latn-RS" sz="2400" b="1" dirty="0">
              <a:latin typeface="Courier New" panose="02070309020205020404" pitchFamily="49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dirty="0"/>
              <a:t>Sretno našim </a:t>
            </a:r>
            <a:r>
              <a:rPr lang="hr-HR" dirty="0" err="1"/>
              <a:t>osmašima</a:t>
            </a:r>
            <a:r>
              <a:rPr lang="hr-HR" dirty="0"/>
              <a:t>!</a:t>
            </a:r>
          </a:p>
        </p:txBody>
      </p:sp>
      <p:pic>
        <p:nvPicPr>
          <p:cNvPr id="1028" name="Picture 4" descr="7 Beautiful Sunrise, sunrise over the mountains HD wallpap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80" y="1705575"/>
            <a:ext cx="9180512" cy="516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439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zervirano mjesto sadržaja 1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525963"/>
          </a:xfrm>
        </p:spPr>
        <p:txBody>
          <a:bodyPr/>
          <a:lstStyle/>
          <a:p>
            <a:r>
              <a:rPr lang="hr-HR" altLang="sr-Latn-RS" dirty="0"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rPr>
              <a:t>Dobra kondicija</a:t>
            </a:r>
          </a:p>
          <a:p>
            <a:r>
              <a:rPr lang="hr-HR" altLang="sr-Latn-RS" dirty="0"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rPr>
              <a:t>Fizička snaga</a:t>
            </a:r>
          </a:p>
          <a:p>
            <a:r>
              <a:rPr lang="hr-HR" altLang="sr-Latn-RS" dirty="0"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rPr>
              <a:t>Dobro mi ide matematika</a:t>
            </a:r>
          </a:p>
          <a:p>
            <a:r>
              <a:rPr lang="hr-HR" altLang="sr-Latn-RS" dirty="0"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rPr>
              <a:t>Brzo razmišljam</a:t>
            </a:r>
          </a:p>
          <a:p>
            <a:r>
              <a:rPr lang="hr-HR" altLang="sr-Latn-RS" dirty="0"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rPr>
              <a:t>Dobro crtam</a:t>
            </a:r>
          </a:p>
          <a:p>
            <a:r>
              <a:rPr lang="hr-HR" altLang="sr-Latn-RS" dirty="0"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rPr>
              <a:t>Znam slušati druge</a:t>
            </a:r>
          </a:p>
          <a:p>
            <a:r>
              <a:rPr lang="hr-HR" altLang="sr-Latn-RS" dirty="0"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rPr>
              <a:t>Lijepo se izražavam u pisanju</a:t>
            </a:r>
          </a:p>
          <a:p>
            <a:r>
              <a:rPr lang="hr-HR" altLang="sr-Latn-RS" dirty="0"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rPr>
              <a:t>Odlično se snalazim u prostoru</a:t>
            </a:r>
          </a:p>
          <a:p>
            <a:r>
              <a:rPr lang="hr-HR" altLang="sr-Latn-RS" dirty="0"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rPr>
              <a:t>Dobro argumentiram svoj stav</a:t>
            </a:r>
          </a:p>
          <a:p>
            <a:r>
              <a:rPr lang="hr-HR" altLang="sr-Latn-RS" dirty="0"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Sposobnosti</a:t>
            </a:r>
          </a:p>
        </p:txBody>
      </p:sp>
      <p:pic>
        <p:nvPicPr>
          <p:cNvPr id="17412" name="Picture 2" descr="http://www.zdravje.si/wp-content/uploads/2012/10/otrok-sposobno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363" y="260350"/>
            <a:ext cx="330835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" descr="http://fitnesstrener.s4w.com.hr/files/dijagnostika-anaerobna_naslov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862263"/>
            <a:ext cx="2640012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zervirano mjesto sadržaja 1"/>
          <p:cNvSpPr>
            <a:spLocks noGrp="1"/>
          </p:cNvSpPr>
          <p:nvPr>
            <p:ph idx="1"/>
          </p:nvPr>
        </p:nvSpPr>
        <p:spPr>
          <a:xfrm>
            <a:off x="539750" y="1524000"/>
            <a:ext cx="8229600" cy="4525963"/>
          </a:xfrm>
        </p:spPr>
        <p:txBody>
          <a:bodyPr/>
          <a:lstStyle/>
          <a:p>
            <a:r>
              <a:rPr lang="hr-HR" altLang="sr-Latn-RS" dirty="0"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rPr>
              <a:t>Tehnika</a:t>
            </a:r>
          </a:p>
          <a:p>
            <a:r>
              <a:rPr lang="hr-HR" altLang="sr-Latn-RS" dirty="0"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rPr>
              <a:t>Umjetnost</a:t>
            </a:r>
          </a:p>
          <a:p>
            <a:r>
              <a:rPr lang="hr-HR" altLang="sr-Latn-RS" dirty="0"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rPr>
              <a:t>Prirodne znanosti</a:t>
            </a:r>
          </a:p>
          <a:p>
            <a:r>
              <a:rPr lang="hr-HR" altLang="sr-Latn-RS" dirty="0"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rPr>
              <a:t>Jezici</a:t>
            </a:r>
          </a:p>
          <a:p>
            <a:r>
              <a:rPr lang="hr-HR" altLang="sr-Latn-RS" dirty="0"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rPr>
              <a:t>Poljoprivreda</a:t>
            </a:r>
          </a:p>
          <a:p>
            <a:r>
              <a:rPr lang="hr-HR" altLang="sr-Latn-RS" dirty="0"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rPr>
              <a:t>Rad s djecom</a:t>
            </a:r>
          </a:p>
          <a:p>
            <a:r>
              <a:rPr lang="hr-HR" altLang="sr-Latn-RS" dirty="0"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rPr>
              <a:t>Kuhanje</a:t>
            </a:r>
          </a:p>
          <a:p>
            <a:r>
              <a:rPr lang="hr-HR" altLang="sr-Latn-RS" dirty="0"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rPr>
              <a:t>Pravo i pravda</a:t>
            </a:r>
          </a:p>
          <a:p>
            <a:r>
              <a:rPr lang="hr-HR" altLang="sr-Latn-RS" dirty="0"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rPr>
              <a:t>Ekologija</a:t>
            </a:r>
          </a:p>
          <a:p>
            <a:r>
              <a:rPr lang="hr-HR" altLang="sr-Latn-RS" dirty="0"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rPr>
              <a:t>Izrađivanje predmeta </a:t>
            </a:r>
            <a:br>
              <a:rPr lang="hr-HR" altLang="sr-Latn-RS" dirty="0"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rPr>
            </a:br>
            <a:r>
              <a:rPr lang="hr-HR" altLang="sr-Latn-RS" dirty="0">
                <a:latin typeface="Calibri" panose="020F0502020204030204" pitchFamily="34" charset="0"/>
                <a:ea typeface="黑体" pitchFamily="49" charset="-122"/>
                <a:cs typeface="Calibri" panose="020F0502020204030204" pitchFamily="34" charset="0"/>
              </a:rPr>
              <a:t>                              od drva …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Interesi</a:t>
            </a:r>
          </a:p>
        </p:txBody>
      </p:sp>
      <p:pic>
        <p:nvPicPr>
          <p:cNvPr id="18436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2430">
            <a:off x="5716588" y="623888"/>
            <a:ext cx="291623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88913"/>
            <a:ext cx="225742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Slika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6689">
            <a:off x="4037013" y="2541588"/>
            <a:ext cx="3094037" cy="2278062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Slika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981575"/>
            <a:ext cx="3170238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hr-HR" sz="4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ZDRAVLJE</a:t>
            </a:r>
            <a:r>
              <a:rPr lang="hr-HR" sz="4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</a:p>
        </p:txBody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489992" y="1417637"/>
            <a:ext cx="8229600" cy="44378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hr-H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Zdravstveni zahtjevi </a:t>
            </a:r>
            <a:r>
              <a:rPr lang="hr-HR" sz="2200" dirty="0">
                <a:latin typeface="Calibri" panose="020F0502020204030204" pitchFamily="34" charset="0"/>
                <a:cs typeface="Calibri" panose="020F0502020204030204" pitchFamily="34" charset="0"/>
              </a:rPr>
              <a:t>podrazumijevaju zdravstveno stanje učenika koje treba zadovoljiti kako bi bio u mogućnosti završiti obrazovni program te kako bi nakon završetka obrazovanja svojim stečenim kompetencijama ispunjavao uvjete potrebne za tržište rada.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hr-H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hr-H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hr-HR" sz="2200" b="1" dirty="0">
                <a:latin typeface="Calibri" panose="020F0502020204030204" pitchFamily="34" charset="0"/>
                <a:cs typeface="Calibri" panose="020F0502020204030204" pitchFamily="34" charset="0"/>
              </a:rPr>
              <a:t>JEDINSTVENI POPIS ZDRAVSTVENIH ZAHTJEVA SREDNJOŠKOLSKIH OBRAZOVNIH PROGRAMA U SVRHU UPISA U I. RAZRED SREDNJE ŠKOLE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endParaRPr lang="hr-H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hr-HR" sz="2200" b="0" i="0" u="none" strike="noStrike" cap="none" baseline="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														</a:t>
            </a:r>
            <a:endParaRPr sz="2200" b="0" i="0" u="none" strike="noStrike" cap="none" baseline="0" dirty="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5" name="Shape 93"/>
          <p:cNvPicPr preferRelativeResize="0"/>
          <p:nvPr/>
        </p:nvPicPr>
        <p:blipFill rotWithShape="1">
          <a:blip r:embed="rId3">
            <a:alphaModFix/>
          </a:blip>
          <a:srcRect r="4167" b="14055"/>
          <a:stretch/>
        </p:blipFill>
        <p:spPr>
          <a:xfrm>
            <a:off x="-180528" y="135482"/>
            <a:ext cx="1584325" cy="836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0501522"/>
      </p:ext>
    </p:extLst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8426"/>
            <a:ext cx="8229600" cy="1143000"/>
          </a:xfrm>
        </p:spPr>
        <p:txBody>
          <a:bodyPr/>
          <a:lstStyle/>
          <a:p>
            <a:r>
              <a:rPr lang="hr-HR" sz="36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ZDRAVLJE- primjeri</a:t>
            </a:r>
            <a:endParaRPr lang="hr-HR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273" y="1196752"/>
            <a:ext cx="8928992" cy="4781128"/>
          </a:xfrm>
        </p:spPr>
        <p:txBody>
          <a:bodyPr/>
          <a:lstStyle/>
          <a:p>
            <a:r>
              <a:rPr lang="hr-HR" sz="1800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Vozač/</a:t>
            </a:r>
            <a:r>
              <a:rPr lang="hr-HR" sz="1800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ica</a:t>
            </a:r>
            <a:r>
              <a:rPr lang="hr-HR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800" dirty="0">
                <a:latin typeface="Calibri" panose="020F0502020204030204" pitchFamily="34" charset="0"/>
                <a:cs typeface="Calibri" panose="020F0502020204030204" pitchFamily="34" charset="0"/>
              </a:rPr>
              <a:t>- Marko ima izraženu skoliozu (nosi </a:t>
            </a:r>
            <a:r>
              <a:rPr lang="hr-H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ortozu</a:t>
            </a:r>
            <a:r>
              <a:rPr lang="hr-HR" sz="1800" dirty="0">
                <a:latin typeface="Calibri" panose="020F0502020204030204" pitchFamily="34" charset="0"/>
                <a:cs typeface="Calibri" panose="020F0502020204030204" pitchFamily="34" charset="0"/>
              </a:rPr>
              <a:t>). Želio bi postati vozač autobusa. Prema jedinstvenom popisu zdravstvenih zahtjeva između ostalih za ovo zanimanje kontraindikacije su kronični poremećaji mišićno-koštanog sustava.</a:t>
            </a:r>
          </a:p>
          <a:p>
            <a:endParaRPr lang="hr-H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hr-HR" sz="1800" u="sng" dirty="0">
                <a:solidFill>
                  <a:srgbClr val="0000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Geološki/a tehničar/ka</a:t>
            </a:r>
            <a:r>
              <a:rPr lang="hr-HR" sz="1800" dirty="0">
                <a:solidFill>
                  <a:srgbClr val="0000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hr-HR" sz="18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– Marta jako želi upisati školu za geološku tehničarku. Boluje od epilepsije. Mora redovito koristiti terapiju. Prema jedinstvenom popisu zdravstvenih zahtjeva između ostalih kontraindikacije za ovo zanimanje su i kronični poremećaji koji mogu dovesti do gubitka svijesti i poremećaja ravnoteže.</a:t>
            </a:r>
          </a:p>
          <a:p>
            <a:endParaRPr lang="hr-H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800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Zdravstvena sposobnost učenika za gimnazijske programe </a:t>
            </a: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- zdravstveni zahtjevi </a:t>
            </a:r>
          </a:p>
          <a:p>
            <a:pPr marL="0" indent="0">
              <a:buNone/>
            </a:pP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      svode se isključivo na uredno kognitivno funkcioniranje kao preduvjet za svladavanje      </a:t>
            </a:r>
          </a:p>
          <a:p>
            <a:pPr marL="0" indent="0">
              <a:buNone/>
            </a:pP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      nastavnoga programa u intelektualnome smislu.</a:t>
            </a:r>
            <a:r>
              <a:rPr lang="hr-HR" sz="1800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</a:p>
          <a:p>
            <a:pPr marL="0" lvl="0" indent="0">
              <a:buNone/>
            </a:pPr>
            <a:endParaRPr lang="hr-HR" sz="1800" dirty="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indent="0">
              <a:buNone/>
            </a:pPr>
            <a:endParaRPr lang="hr-H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Shape 93"/>
          <p:cNvPicPr preferRelativeResize="0"/>
          <p:nvPr/>
        </p:nvPicPr>
        <p:blipFill rotWithShape="1">
          <a:blip r:embed="rId2">
            <a:alphaModFix/>
          </a:blip>
          <a:srcRect r="4167" b="14055"/>
          <a:stretch/>
        </p:blipFill>
        <p:spPr>
          <a:xfrm>
            <a:off x="-108520" y="97042"/>
            <a:ext cx="1584325" cy="836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C:\Users\imajvald\Desktop\geologist-600x3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789040"/>
            <a:ext cx="2906403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894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0" y="549275"/>
            <a:ext cx="8820471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hr-HR" sz="4000" b="1" i="0" u="none" strike="noStrike" cap="none" baseline="0" dirty="0">
                <a:solidFill>
                  <a:srgbClr val="00B0F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OSOBINE LIČNOSTI </a:t>
            </a:r>
          </a:p>
        </p:txBody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251520" y="1841077"/>
            <a:ext cx="8352928" cy="46806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592"/>
              </a:spcBef>
              <a:spcAft>
                <a:spcPts val="600"/>
              </a:spcAft>
              <a:buClr>
                <a:schemeClr val="dk1"/>
              </a:buClr>
              <a:buSzPct val="98666"/>
              <a:buFont typeface="Wingdings" panose="05000000000000000000" pitchFamily="2" charset="2"/>
              <a:buChar char="Ø"/>
            </a:pP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Ličnost je skup osobina koje značajno utječu na način reagiranja ili ponašanja u različitim situacijama. (npr. druželjubivost, zatvorenost, prilagodljivost, toplina, dominacija, otvorenost, poslušnost, opreznost, maštovitost, organiziranost, opuštenost)</a:t>
            </a:r>
          </a:p>
          <a:p>
            <a:pPr marL="342900" marR="0" lvl="0" indent="-342900" algn="l" rtl="0">
              <a:spcBef>
                <a:spcPts val="592"/>
              </a:spcBef>
              <a:spcAft>
                <a:spcPts val="600"/>
              </a:spcAft>
              <a:buClr>
                <a:schemeClr val="dk1"/>
              </a:buClr>
              <a:buSzPct val="98666"/>
              <a:buFont typeface="Arial"/>
              <a:buChar char="•"/>
            </a:pPr>
            <a:endParaRPr lang="hr-H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592"/>
              </a:spcBef>
              <a:spcAft>
                <a:spcPts val="600"/>
              </a:spcAft>
              <a:buClr>
                <a:schemeClr val="dk1"/>
              </a:buClr>
              <a:buSzPct val="98666"/>
              <a:buFont typeface="Wingdings" panose="05000000000000000000" pitchFamily="2" charset="2"/>
              <a:buChar char="Ø"/>
            </a:pP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hr-HR" sz="2000" b="0" i="0" u="none" strike="noStrike" cap="none" baseline="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 svako su zanimanje poželjne neke osobine, što ne znači da su te iste osobine jednako poželjne i važne u svim zanimanjima </a:t>
            </a:r>
          </a:p>
          <a:p>
            <a:pPr marL="0" marR="0" lvl="0" indent="0" algn="l" rtl="0">
              <a:spcBef>
                <a:spcPts val="592"/>
              </a:spcBef>
              <a:spcAft>
                <a:spcPts val="600"/>
              </a:spcAft>
              <a:buClr>
                <a:schemeClr val="dk1"/>
              </a:buClr>
              <a:buSzPct val="98666"/>
              <a:buNone/>
            </a:pPr>
            <a:endParaRPr lang="hr-HR" sz="2000" b="0" i="0" u="none" strike="noStrike" cap="none" baseline="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R="0" lvl="0" algn="l" rtl="0">
              <a:spcBef>
                <a:spcPts val="592"/>
              </a:spcBef>
              <a:spcAft>
                <a:spcPts val="600"/>
              </a:spcAft>
              <a:buClr>
                <a:schemeClr val="dk1"/>
              </a:buClr>
              <a:buSzPct val="98666"/>
              <a:buFont typeface="Wingdings" panose="05000000000000000000" pitchFamily="2" charset="2"/>
              <a:buChar char="Ø"/>
            </a:pPr>
            <a:r>
              <a:rPr lang="hr-HR" sz="2000" b="0" i="0" u="none" strike="noStrike" cap="none" baseline="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važno je osobine koje imamo uskladiti s tipom posla koji obavljamo, jer za pojedina zanimanja nisu sve osobine dobrodošle </a:t>
            </a:r>
          </a:p>
          <a:p>
            <a:pPr marL="342900" marR="0" lvl="0" indent="-342900" algn="l" rtl="0">
              <a:spcBef>
                <a:spcPts val="592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9" name="Shape 93"/>
          <p:cNvPicPr preferRelativeResize="0"/>
          <p:nvPr/>
        </p:nvPicPr>
        <p:blipFill rotWithShape="1">
          <a:blip r:embed="rId3">
            <a:alphaModFix/>
          </a:blip>
          <a:srcRect r="4167" b="14055"/>
          <a:stretch/>
        </p:blipFill>
        <p:spPr>
          <a:xfrm>
            <a:off x="-108520" y="130969"/>
            <a:ext cx="1584325" cy="836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274"/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/>
          <a:stretch/>
        </p:blipFill>
        <p:spPr bwMode="auto">
          <a:xfrm>
            <a:off x="7770849" y="4653136"/>
            <a:ext cx="1667197" cy="234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Shape 27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76256" y="1120775"/>
            <a:ext cx="2741612" cy="28352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2094315"/>
      </p:ext>
    </p:extLst>
  </p:cSld>
  <p:clrMapOvr>
    <a:masterClrMapping/>
  </p:clrMapOvr>
  <p:transition spd="slow">
    <p:cut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milanje">
  <a:themeElements>
    <a:clrScheme name="Gomilanj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Gomilanj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Gomilanj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Gomilanj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Gomilanj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Gomilanj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Gomilanj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7282</TotalTime>
  <Words>1874</Words>
  <Application>Microsoft Office PowerPoint</Application>
  <PresentationFormat>Prikaz na zaslonu (4:3)</PresentationFormat>
  <Paragraphs>307</Paragraphs>
  <Slides>48</Slides>
  <Notes>25</Notes>
  <HiddenSlides>1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3</vt:i4>
      </vt:variant>
      <vt:variant>
        <vt:lpstr>Naslovi slajdova</vt:lpstr>
      </vt:variant>
      <vt:variant>
        <vt:i4>48</vt:i4>
      </vt:variant>
    </vt:vector>
  </HeadingPairs>
  <TitlesOfParts>
    <vt:vector size="59" baseType="lpstr">
      <vt:lpstr>Arial</vt:lpstr>
      <vt:lpstr>Calibri</vt:lpstr>
      <vt:lpstr>Courier New</vt:lpstr>
      <vt:lpstr>Lucida Sans Unicode</vt:lpstr>
      <vt:lpstr>Verdana</vt:lpstr>
      <vt:lpstr>Wingdings</vt:lpstr>
      <vt:lpstr>Wingdings 2</vt:lpstr>
      <vt:lpstr>Wingdings 3</vt:lpstr>
      <vt:lpstr>Gomilanje</vt:lpstr>
      <vt:lpstr>1_Office Theme</vt:lpstr>
      <vt:lpstr>2_Office Theme</vt:lpstr>
      <vt:lpstr>PowerPoint prezentacija</vt:lpstr>
      <vt:lpstr>O čemu sve treba voditi računa kod izbora zanimanja/škole:</vt:lpstr>
      <vt:lpstr>PowerPoint prezentacija</vt:lpstr>
      <vt:lpstr>Vrijednosti</vt:lpstr>
      <vt:lpstr>Sposobnosti</vt:lpstr>
      <vt:lpstr>Interesi</vt:lpstr>
      <vt:lpstr>ZDRAVLJE </vt:lpstr>
      <vt:lpstr>ZDRAVLJE- primjeri</vt:lpstr>
      <vt:lpstr>OSOBINE LIČNOSTI </vt:lpstr>
      <vt:lpstr>LIČNOST - primjeri</vt:lpstr>
      <vt:lpstr>PowerPoint prezentacija</vt:lpstr>
      <vt:lpstr>ZANIMANJA</vt:lpstr>
      <vt:lpstr>https://razvojkarijere.hzz.hr/zanimanje/</vt:lpstr>
      <vt:lpstr>http://samoprocjena.hzz.hr/</vt:lpstr>
      <vt:lpstr>CISOK-Centar za informiranje i savjetovanje o karijeri</vt:lpstr>
      <vt:lpstr>PowerPoint prezentacija</vt:lpstr>
      <vt:lpstr>Propisi kojima se regulira upis u srednju školu: </vt:lpstr>
      <vt:lpstr>Što se sve vrednuje za upis u srednju školu?</vt:lpstr>
      <vt:lpstr>ELEMENTI VREDNOVANJA</vt:lpstr>
      <vt:lpstr>PowerPoint prezentacija</vt:lpstr>
      <vt:lpstr>PowerPoint prezentacija</vt:lpstr>
      <vt:lpstr>PowerPoint prezentacija</vt:lpstr>
      <vt:lpstr>PowerPoint prezentacija</vt:lpstr>
      <vt:lpstr>MINIMALNI BODOVNI PRAG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Česta pitanja</vt:lpstr>
      <vt:lpstr>Ljetni upisni rok – od prošle godine</vt:lpstr>
      <vt:lpstr>Razredni odjeli za sportaše</vt:lpstr>
      <vt:lpstr>PowerPoint prezentacija</vt:lpstr>
      <vt:lpstr>Upisi u učeničke domove    domovi.e-upisi.hr </vt:lpstr>
      <vt:lpstr>Brošura za učenike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Sretno našim osmašima!</vt:lpstr>
    </vt:vector>
  </TitlesOfParts>
  <Company>naš stan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Dolores</dc:creator>
  <cp:lastModifiedBy>Dolores</cp:lastModifiedBy>
  <cp:revision>586</cp:revision>
  <cp:lastPrinted>2019-05-27T15:20:57Z</cp:lastPrinted>
  <dcterms:created xsi:type="dcterms:W3CDTF">2009-03-29T17:50:13Z</dcterms:created>
  <dcterms:modified xsi:type="dcterms:W3CDTF">2026-02-03T18:21:36Z</dcterms:modified>
</cp:coreProperties>
</file>