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6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877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070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617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632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208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146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078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9461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5392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326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7192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2755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1710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2442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4804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1230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689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9FD499-F625-4E04-9FC6-392E9D9C43F0}" type="datetimeFigureOut">
              <a:rPr lang="hr-HR" smtClean="0"/>
              <a:t>29.10.2026.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0630CD9-5C10-4467-AC77-AE0B1BE6B0B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081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s.uct.ac.za/article/-2019-10-24-preparing-for-life-on-mars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s.uct.ac.za/article/-2019-10-24-preparing-for-life-on-mars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.esa.int/web/mars-express/-/55559-mars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5EC196-E377-4F25-A666-AE2B98CBB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232" y="-78509"/>
            <a:ext cx="11528511" cy="6936509"/>
          </a:xfrm>
          <a:prstGeom prst="rect">
            <a:avLst/>
          </a:prstGeom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A830B8-5B49-47F6-BDD9-76823AF8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0496" y="996555"/>
            <a:ext cx="6682813" cy="2232708"/>
          </a:xfrm>
        </p:spPr>
        <p:txBody>
          <a:bodyPr>
            <a:normAutofit fontScale="90000"/>
          </a:bodyPr>
          <a:lstStyle/>
          <a:p>
            <a:r>
              <a:rPr lang="hr-HR" b="1" dirty="0">
                <a:solidFill>
                  <a:schemeClr val="bg1"/>
                </a:solidFill>
              </a:rPr>
              <a:t>MARS – istraživačka ekpedicija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65966-5289-447F-9841-0D445668B4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Grgur Filipović</a:t>
            </a:r>
          </a:p>
          <a:p>
            <a:r>
              <a:rPr lang="hr-HR" sz="2400" b="1" dirty="0">
                <a:solidFill>
                  <a:schemeClr val="bg1"/>
                </a:solidFill>
              </a:rPr>
              <a:t>Ivan Vitković</a:t>
            </a:r>
          </a:p>
          <a:p>
            <a:r>
              <a:rPr lang="hr-HR" sz="2400" b="1" dirty="0">
                <a:solidFill>
                  <a:schemeClr val="bg1"/>
                </a:solidFill>
              </a:rPr>
              <a:t>Ivan Škrlec</a:t>
            </a:r>
          </a:p>
          <a:p>
            <a:r>
              <a:rPr lang="hr-HR" sz="2400" b="1" dirty="0">
                <a:solidFill>
                  <a:schemeClr val="bg1"/>
                </a:solidFill>
              </a:rPr>
              <a:t>8.a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42E40-1360-42AC-B198-E14490B7C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086" y="-479386"/>
            <a:ext cx="5997286" cy="8562969"/>
          </a:xfrm>
          <a:prstGeom prst="rect">
            <a:avLst/>
          </a:prstGeom>
          <a:ln>
            <a:noFill/>
          </a:ln>
          <a:effectLst>
            <a:outerShdw blurRad="1270000" dist="50800" dir="5400000" algn="ctr" rotWithShape="0">
              <a:srgbClr val="000000">
                <a:alpha val="43137"/>
              </a:srgbClr>
            </a:outerShd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1332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0C482-3BD0-4654-9128-4D6EF20F1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5400" b="1" dirty="0"/>
              <a:t>O MARSU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F27A5-24BB-4840-B92D-7FA985442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9288465" cy="3124201"/>
          </a:xfrm>
        </p:spPr>
        <p:txBody>
          <a:bodyPr>
            <a:normAutofit/>
          </a:bodyPr>
          <a:lstStyle/>
          <a:p>
            <a:r>
              <a:rPr lang="hr-HR" dirty="0"/>
              <a:t>Mars je četvrti planet od Sunca i poznat je po nadimku Crveni planet zbog željeznog oksida na svojoj površini</a:t>
            </a:r>
          </a:p>
          <a:p>
            <a:r>
              <a:rPr lang="hr-HR" dirty="0"/>
              <a:t>Veličina i masa: Gotovo je dvostruko manji od Zemlje (promjer mu je oko 6.780 km), a njegova masa iznosi oko 10% do 11% Zemljine mase</a:t>
            </a:r>
          </a:p>
          <a:p>
            <a:r>
              <a:rPr lang="hr-HR" dirty="0"/>
              <a:t>Temperatura: Prosječna temperatura iznosi oko –60 °C, s ekstremima od –143 °C do +35 °C</a:t>
            </a:r>
          </a:p>
        </p:txBody>
      </p:sp>
    </p:spTree>
    <p:extLst>
      <p:ext uri="{BB962C8B-B14F-4D97-AF65-F5344CB8AC3E}">
        <p14:creationId xmlns:p14="http://schemas.microsoft.com/office/powerpoint/2010/main" val="376703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3EF45-87A9-43D3-A531-019680086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/>
              <a:t>MISIJA ROVERA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D32FE-57B8-4908-997E-F1E94EC35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66999"/>
            <a:ext cx="5777101" cy="3124201"/>
          </a:xfrm>
        </p:spPr>
        <p:txBody>
          <a:bodyPr>
            <a:normAutofit lnSpcReduction="10000"/>
          </a:bodyPr>
          <a:lstStyle/>
          <a:p>
            <a:r>
              <a:rPr lang="hr-HR" dirty="0"/>
              <a:t>Misija rovera Opportunity bila je jedna od najuspješnijih u povijesti istraživanja svemira</a:t>
            </a:r>
          </a:p>
          <a:p>
            <a:r>
              <a:rPr lang="hr-HR" dirty="0"/>
              <a:t>Sletio je na Mars 25. siječnja 2004. godine, a njegova je misija službeno proglašena završenom 13. veljače 2019. godine, nakon što je velika globalna pješčana oluja prekrila njegove solarne panele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C57EA-A9C6-45C8-B6C3-67171CB2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412" y="2666999"/>
            <a:ext cx="4263521" cy="32076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356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738DA-37B9-473A-9F7A-5B313F1F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5400" b="1" dirty="0"/>
              <a:t>VELIČINA ROVERA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6AA80-4E67-4586-9F13-0287E9C8C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565" y="2324101"/>
            <a:ext cx="5015102" cy="4191001"/>
          </a:xfrm>
        </p:spPr>
        <p:txBody>
          <a:bodyPr>
            <a:normAutofit/>
          </a:bodyPr>
          <a:lstStyle/>
          <a:p>
            <a:r>
              <a:rPr lang="hr-HR" dirty="0"/>
              <a:t>NASA-in rover Opportunity otprilike je veličine malog automobila za golf</a:t>
            </a:r>
          </a:p>
          <a:p>
            <a:r>
              <a:rPr lang="hr-HR" dirty="0"/>
              <a:t>Dimenzije i masa rovera:</a:t>
            </a:r>
          </a:p>
          <a:p>
            <a:r>
              <a:rPr lang="hr-HR" dirty="0"/>
              <a:t>Visina: 1,5 metara </a:t>
            </a:r>
          </a:p>
          <a:p>
            <a:r>
              <a:rPr lang="hr-HR" dirty="0"/>
              <a:t>Širina: 2,3 metara </a:t>
            </a:r>
          </a:p>
          <a:p>
            <a:r>
              <a:rPr lang="hr-HR" dirty="0"/>
              <a:t>Duljina: 1,6 metara </a:t>
            </a:r>
          </a:p>
          <a:p>
            <a:r>
              <a:rPr lang="hr-HR" dirty="0"/>
              <a:t>Masa: otprilike 180 do 185 kilograma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C684A-725D-4BF8-BC11-6BC901846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034" y="1222005"/>
            <a:ext cx="2890305" cy="51507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033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59AE1-CDE9-4653-AF63-EFFD5871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5400" b="1" dirty="0"/>
              <a:t>OSOBINE MARSA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F2D1C-56AE-4FE0-8FB4-D6A7AA529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558" y="2235506"/>
            <a:ext cx="4535897" cy="4368192"/>
          </a:xfrm>
        </p:spPr>
        <p:txBody>
          <a:bodyPr>
            <a:normAutofit/>
          </a:bodyPr>
          <a:lstStyle/>
          <a:p>
            <a:r>
              <a:rPr lang="hr-HR" dirty="0"/>
              <a:t>Atmosfera: Sastoji se većinom od ugljikovog dioksida (oko 95%), uz manje količine dušika i argona</a:t>
            </a:r>
          </a:p>
          <a:p>
            <a:r>
              <a:rPr lang="hr-HR" dirty="0"/>
              <a:t>Mjeseci: Ima dva mala prirodna satelita, koji se zovu Fobos i Deimos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51BAA-90DC-4134-B8B5-A7F3667A2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169" y="1107139"/>
            <a:ext cx="2845551" cy="28328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7BC4EE-226E-42AE-A1A8-EEF9E3EBE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518648"/>
            <a:ext cx="2874589" cy="29217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2CB373-F429-4D35-AE43-DCC2629971F4}"/>
              </a:ext>
            </a:extLst>
          </p:cNvPr>
          <p:cNvSpPr txBox="1"/>
          <p:nvPr/>
        </p:nvSpPr>
        <p:spPr>
          <a:xfrm>
            <a:off x="7826187" y="2050840"/>
            <a:ext cx="1013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dirty="0"/>
              <a:t>Fobos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CB2F47-5E19-4C24-999C-9E9A62DEABE2}"/>
              </a:ext>
            </a:extLst>
          </p:cNvPr>
          <p:cNvSpPr txBox="1"/>
          <p:nvPr/>
        </p:nvSpPr>
        <p:spPr>
          <a:xfrm>
            <a:off x="8970589" y="4794838"/>
            <a:ext cx="198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dirty="0"/>
              <a:t>Deimos</a:t>
            </a:r>
          </a:p>
        </p:txBody>
      </p:sp>
    </p:spTree>
    <p:extLst>
      <p:ext uri="{BB962C8B-B14F-4D97-AF65-F5344CB8AC3E}">
        <p14:creationId xmlns:p14="http://schemas.microsoft.com/office/powerpoint/2010/main" val="39853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D7E2B-B40F-44B1-9210-70EC51DC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5400" b="1" dirty="0"/>
              <a:t>ZANIMLJIVOSTI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4F55F-5B41-47C0-8189-7446CD5B1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438399"/>
            <a:ext cx="5167502" cy="3863789"/>
          </a:xfrm>
        </p:spPr>
        <p:txBody>
          <a:bodyPr>
            <a:normAutofit/>
          </a:bodyPr>
          <a:lstStyle/>
          <a:p>
            <a:r>
              <a:rPr lang="hr-HR" dirty="0"/>
              <a:t>Najveći vulkan u Sunčevom sustavu se nalazi na Marsu: Olympus Mons, štitasti vulkan visok oko 22 kilometra s podnožjem širokim oko 600 kilometara</a:t>
            </a:r>
          </a:p>
          <a:p>
            <a:r>
              <a:rPr lang="hr-HR" dirty="0"/>
              <a:t>Divovski kanjon: Sustav kanjona Valles Marineris dug je više od 4.000 kilometara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4441F-1B39-4E97-8F83-8ACE13423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353" y="1562099"/>
            <a:ext cx="4303059" cy="43030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A014DE-14E3-4194-A35C-E324915ACA00}"/>
              </a:ext>
            </a:extLst>
          </p:cNvPr>
          <p:cNvSpPr txBox="1"/>
          <p:nvPr/>
        </p:nvSpPr>
        <p:spPr>
          <a:xfrm>
            <a:off x="8543365" y="5987534"/>
            <a:ext cx="3648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dirty="0"/>
              <a:t>Olypmus Mons</a:t>
            </a:r>
          </a:p>
        </p:txBody>
      </p:sp>
    </p:spTree>
    <p:extLst>
      <p:ext uri="{BB962C8B-B14F-4D97-AF65-F5344CB8AC3E}">
        <p14:creationId xmlns:p14="http://schemas.microsoft.com/office/powerpoint/2010/main" val="53178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FBF8C-601A-408F-99E8-93B975DF6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294" y="-457199"/>
            <a:ext cx="4407544" cy="7853082"/>
          </a:xfrm>
        </p:spPr>
        <p:txBody>
          <a:bodyPr>
            <a:normAutofit/>
          </a:bodyPr>
          <a:lstStyle/>
          <a:p>
            <a:r>
              <a:rPr lang="hr-HR" dirty="0"/>
              <a:t>Globalne pješčane oluje: Na Marsu se često javljaju pješčane oluje koje mogu prekriti cijeli planet i trajati tjednima ili čak mjesecima</a:t>
            </a:r>
          </a:p>
          <a:p>
            <a:r>
              <a:rPr lang="hr-HR" dirty="0"/>
              <a:t>Manja gravitacija: Površinska gravitacija na Marsu iznosi samo oko 37% Zemljine, što znači da biste na Marsu težili znatno manje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C3C844-513D-4705-97D2-148C89A73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340" y="3429000"/>
            <a:ext cx="4265239" cy="25663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583776-DD5E-456E-8D3D-DBA24513E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340" y="389405"/>
            <a:ext cx="4057029" cy="22820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F3D0FF-ED18-42EC-A2F9-A689F63C8F48}"/>
              </a:ext>
            </a:extLst>
          </p:cNvPr>
          <p:cNvSpPr txBox="1"/>
          <p:nvPr/>
        </p:nvSpPr>
        <p:spPr>
          <a:xfrm>
            <a:off x="6843163" y="2793587"/>
            <a:ext cx="3585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dirty="0"/>
              <a:t>Valles Marineris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FD5B0-D3E9-4575-8379-ED432C2CE929}"/>
              </a:ext>
            </a:extLst>
          </p:cNvPr>
          <p:cNvSpPr txBox="1"/>
          <p:nvPr/>
        </p:nvSpPr>
        <p:spPr>
          <a:xfrm>
            <a:off x="6873045" y="6099263"/>
            <a:ext cx="355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dirty="0"/>
              <a:t>Pješčana oluja</a:t>
            </a:r>
          </a:p>
        </p:txBody>
      </p:sp>
    </p:spTree>
    <p:extLst>
      <p:ext uri="{BB962C8B-B14F-4D97-AF65-F5344CB8AC3E}">
        <p14:creationId xmlns:p14="http://schemas.microsoft.com/office/powerpoint/2010/main" val="317780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39C3A44-8DC5-471A-BBAA-CA4F6E8A4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5400" b="1" dirty="0"/>
              <a:t>FOTOGALERIJA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45594FE-E3BA-449A-BED6-666BE9B8A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F9F8DC9F-C381-4174-AF01-F1BAB1BB1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76" y="2438399"/>
            <a:ext cx="5181600" cy="34956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C4E864CF-047C-4F40-8BE1-BA9F6A1E67D5}"/>
              </a:ext>
            </a:extLst>
          </p:cNvPr>
          <p:cNvSpPr txBox="1"/>
          <p:nvPr/>
        </p:nvSpPr>
        <p:spPr>
          <a:xfrm>
            <a:off x="2300439" y="5987534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i="1" dirty="0"/>
              <a:t>Crveni planet</a:t>
            </a: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9F260D60-CD32-4910-9307-13F8DFCA9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59" y="2913769"/>
            <a:ext cx="4515975" cy="36127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kstniOkvir 15">
            <a:extLst>
              <a:ext uri="{FF2B5EF4-FFF2-40B4-BE49-F238E27FC236}">
                <a16:creationId xmlns:a16="http://schemas.microsoft.com/office/drawing/2014/main" id="{AB0730B0-D4E7-4EA7-BEE3-0E73614BF132}"/>
              </a:ext>
            </a:extLst>
          </p:cNvPr>
          <p:cNvSpPr txBox="1"/>
          <p:nvPr/>
        </p:nvSpPr>
        <p:spPr>
          <a:xfrm>
            <a:off x="7619647" y="2429438"/>
            <a:ext cx="3497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i="1" dirty="0"/>
              <a:t>Rover </a:t>
            </a:r>
            <a:r>
              <a:rPr lang="hr-HR" sz="2000" b="1" i="1" dirty="0" err="1"/>
              <a:t>Opportunity</a:t>
            </a:r>
            <a:endParaRPr lang="hr-HR" sz="2000" b="1" i="1" dirty="0"/>
          </a:p>
        </p:txBody>
      </p:sp>
    </p:spTree>
    <p:extLst>
      <p:ext uri="{BB962C8B-B14F-4D97-AF65-F5344CB8AC3E}">
        <p14:creationId xmlns:p14="http://schemas.microsoft.com/office/powerpoint/2010/main" val="55097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F169-E187-414D-BC0F-E7F416A2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6600" b="1" dirty="0">
                <a:solidFill>
                  <a:schemeClr val="bg1"/>
                </a:solidFill>
              </a:rPr>
              <a:t>KVIZ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77072-70F2-4FAD-9DE6-2EB584F2C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124364"/>
            <a:ext cx="10018713" cy="4119417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1. Zašto se Mars naziva crveni planet?</a:t>
            </a:r>
          </a:p>
          <a:p>
            <a:r>
              <a:rPr lang="hr-HR" dirty="0">
                <a:solidFill>
                  <a:schemeClr val="bg1"/>
                </a:solidFill>
              </a:rPr>
              <a:t>– Naziva se crveni planet zbog željeznog oksida na svojoj površini.</a:t>
            </a: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r>
              <a:rPr lang="hr-HR" dirty="0">
                <a:solidFill>
                  <a:schemeClr val="bg1"/>
                </a:solidFill>
              </a:rPr>
              <a:t>2. Kad je rover Opportunity sletio na Mars? </a:t>
            </a:r>
          </a:p>
          <a:p>
            <a:r>
              <a:rPr lang="hr-HR" dirty="0">
                <a:solidFill>
                  <a:schemeClr val="bg1"/>
                </a:solidFill>
              </a:rPr>
              <a:t>– Rover Opportunity je sletio na Mars 25. siječnja 2004. godine.</a:t>
            </a: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r>
              <a:rPr lang="hr-HR" dirty="0">
                <a:solidFill>
                  <a:schemeClr val="bg1"/>
                </a:solidFill>
              </a:rPr>
              <a:t>3. Koliko je otprilike velik rover? </a:t>
            </a:r>
          </a:p>
          <a:p>
            <a:r>
              <a:rPr lang="hr-HR" dirty="0">
                <a:solidFill>
                  <a:schemeClr val="bg1"/>
                </a:solidFill>
              </a:rPr>
              <a:t>- Rover Opportunity otprilike je veličine malog automobila za golf.</a:t>
            </a:r>
          </a:p>
        </p:txBody>
      </p:sp>
    </p:spTree>
    <p:extLst>
      <p:ext uri="{BB962C8B-B14F-4D97-AF65-F5344CB8AC3E}">
        <p14:creationId xmlns:p14="http://schemas.microsoft.com/office/powerpoint/2010/main" val="297278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01C19-0DCA-4266-B184-DEDA21B0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C3589-FE40-4ADB-9553-A4EA879F7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4. Od čeg se većinom sastoji Mars? </a:t>
            </a:r>
          </a:p>
          <a:p>
            <a:r>
              <a:rPr lang="hr-HR" dirty="0">
                <a:solidFill>
                  <a:schemeClr val="bg1"/>
                </a:solidFill>
              </a:rPr>
              <a:t>– Sastoji se većinom od ugljikovog dioksida.</a:t>
            </a:r>
          </a:p>
          <a:p>
            <a:pPr marL="0" indent="0">
              <a:buNone/>
            </a:pPr>
            <a:endParaRPr lang="hr-HR" dirty="0">
              <a:solidFill>
                <a:schemeClr val="bg1"/>
              </a:solidFill>
            </a:endParaRPr>
          </a:p>
          <a:p>
            <a:r>
              <a:rPr lang="hr-HR" dirty="0">
                <a:solidFill>
                  <a:schemeClr val="bg1"/>
                </a:solidFill>
              </a:rPr>
              <a:t>5. Kako se zove najveći vulkan u Sunčevu sustavu? </a:t>
            </a:r>
          </a:p>
          <a:p>
            <a:r>
              <a:rPr lang="hr-HR" dirty="0">
                <a:solidFill>
                  <a:schemeClr val="bg1"/>
                </a:solidFill>
              </a:rPr>
              <a:t>– Zove se Olympus Mons.</a:t>
            </a:r>
          </a:p>
          <a:p>
            <a:endParaRPr lang="hr-HR" dirty="0">
              <a:solidFill>
                <a:schemeClr val="bg1"/>
              </a:solidFill>
            </a:endParaRPr>
          </a:p>
          <a:p>
            <a:r>
              <a:rPr lang="hr-HR" dirty="0">
                <a:solidFill>
                  <a:schemeClr val="bg1"/>
                </a:solidFill>
              </a:rPr>
              <a:t>6. Da smo na Marsu, bi li težili više ili manje? </a:t>
            </a:r>
          </a:p>
          <a:p>
            <a:r>
              <a:rPr lang="hr-HR" dirty="0">
                <a:solidFill>
                  <a:schemeClr val="bg1"/>
                </a:solidFill>
              </a:rPr>
              <a:t>– Težili bi znatno manje.</a:t>
            </a:r>
          </a:p>
        </p:txBody>
      </p:sp>
    </p:spTree>
    <p:extLst>
      <p:ext uri="{BB962C8B-B14F-4D97-AF65-F5344CB8AC3E}">
        <p14:creationId xmlns:p14="http://schemas.microsoft.com/office/powerpoint/2010/main" val="15980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4B63-AC91-4101-BC09-E486CFC34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7200" b="1" dirty="0">
                <a:solidFill>
                  <a:schemeClr val="bg1"/>
                </a:solidFill>
              </a:rPr>
              <a:t>HVALA NA PAŽNJI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1C052-B41E-4503-BEBE-856EB4174F4E}"/>
              </a:ext>
            </a:extLst>
          </p:cNvPr>
          <p:cNvSpPr txBox="1"/>
          <p:nvPr/>
        </p:nvSpPr>
        <p:spPr>
          <a:xfrm>
            <a:off x="6526306" y="5253317"/>
            <a:ext cx="5665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solidFill>
                  <a:schemeClr val="bg1"/>
                </a:solidFill>
              </a:rPr>
              <a:t>Osnovna škola Ksavera Šndora Đalskog</a:t>
            </a:r>
          </a:p>
          <a:p>
            <a:r>
              <a:rPr lang="hr-HR" sz="2400" dirty="0">
                <a:solidFill>
                  <a:schemeClr val="bg1"/>
                </a:solidFill>
              </a:rPr>
              <a:t>20.10.2026</a:t>
            </a:r>
          </a:p>
        </p:txBody>
      </p:sp>
    </p:spTree>
    <p:extLst>
      <p:ext uri="{BB962C8B-B14F-4D97-AF65-F5344CB8AC3E}">
        <p14:creationId xmlns:p14="http://schemas.microsoft.com/office/powerpoint/2010/main" val="31975500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512</TotalTime>
  <Words>431</Words>
  <Application>Microsoft Office PowerPoint</Application>
  <PresentationFormat>Široki zaslon</PresentationFormat>
  <Paragraphs>55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4" baseType="lpstr">
      <vt:lpstr>Arial</vt:lpstr>
      <vt:lpstr>Corbel</vt:lpstr>
      <vt:lpstr>Parallax</vt:lpstr>
      <vt:lpstr>MARS – istraživačka ekpedicija</vt:lpstr>
      <vt:lpstr>O MARSU</vt:lpstr>
      <vt:lpstr>MISIJA ROVERA OPPORTUNITY</vt:lpstr>
      <vt:lpstr>VELIČINA ROVERA</vt:lpstr>
      <vt:lpstr>OSOBINE MARSA</vt:lpstr>
      <vt:lpstr>ZANIMLJIVOSTI</vt:lpstr>
      <vt:lpstr>PowerPoint prezentacija</vt:lpstr>
      <vt:lpstr>FOTOGALERIJA</vt:lpstr>
      <vt:lpstr>KVIZ</vt:lpstr>
      <vt:lpstr>PowerPoint prezentacija</vt:lpstr>
      <vt:lpstr>HVALA NA PAŽNJI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 – istraživačka ekpedicija</dc:title>
  <dc:creator>Fisal2GO</dc:creator>
  <cp:lastModifiedBy>Renata Smaić</cp:lastModifiedBy>
  <cp:revision>33</cp:revision>
  <dcterms:created xsi:type="dcterms:W3CDTF">2026-10-10T11:16:39Z</dcterms:created>
  <dcterms:modified xsi:type="dcterms:W3CDTF">2026-10-29T10:43:47Z</dcterms:modified>
</cp:coreProperties>
</file>