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8" r:id="rId6"/>
    <p:sldId id="260" r:id="rId7"/>
    <p:sldId id="269" r:id="rId8"/>
    <p:sldId id="261" r:id="rId9"/>
    <p:sldId id="262" r:id="rId10"/>
    <p:sldId id="263" r:id="rId11"/>
    <p:sldId id="264" r:id="rId12"/>
    <p:sldId id="26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1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456" y="96"/>
      </p:cViewPr>
      <p:guideLst>
        <p:guide orient="horz" pos="219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76672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5728" y="1600200"/>
            <a:ext cx="5376672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0573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1025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t>Click to edit Master title style</a:t>
            </a:r>
          </a:p>
        </p:txBody>
      </p:sp>
      <p:sp>
        <p:nvSpPr>
          <p:cNvPr id="1027" name="Text Placeholder 1026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1028" name="Date Placeholder 1027"/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fld id="{63A1C593-65D0-4073-BCC9-577B9352EA97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1029" name="Footer Placeholder 1028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Slide Number Placeholder 1029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ordwall.net/resource/121654758?wwmethod=link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90015" y="713740"/>
            <a:ext cx="8145145" cy="2715260"/>
          </a:xfrm>
        </p:spPr>
        <p:txBody>
          <a:bodyPr/>
          <a:lstStyle/>
          <a:p>
            <a:r>
              <a:rPr lang="hr-HR" altLang="en-US" sz="5400" b="1" dirty="0">
                <a:solidFill>
                  <a:schemeClr val="bg1"/>
                </a:solidFill>
              </a:rPr>
              <a:t>RAKETNA </a:t>
            </a:r>
            <a:br>
              <a:rPr lang="hr-HR" altLang="en-US" sz="5400" b="1" dirty="0">
                <a:solidFill>
                  <a:schemeClr val="bg1"/>
                </a:solidFill>
              </a:rPr>
            </a:br>
            <a:r>
              <a:rPr lang="hr-HR" altLang="en-US" sz="5400" b="1" dirty="0">
                <a:solidFill>
                  <a:schemeClr val="bg1"/>
                </a:solidFill>
              </a:rPr>
              <a:t>REVOLUCIJA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2282190" y="5009515"/>
            <a:ext cx="9144000" cy="2817495"/>
          </a:xfrm>
        </p:spPr>
        <p:txBody>
          <a:bodyPr/>
          <a:lstStyle/>
          <a:p>
            <a:r>
              <a:rPr lang="hr-HR" altLang="en-US" b="1">
                <a:solidFill>
                  <a:schemeClr val="bg1"/>
                </a:solidFill>
              </a:rPr>
              <a:t>                       </a:t>
            </a:r>
            <a:r>
              <a:rPr lang="hr-HR" altLang="en-US">
                <a:solidFill>
                  <a:schemeClr val="bg1"/>
                </a:solidFill>
              </a:rPr>
              <a:t>    </a:t>
            </a:r>
            <a:r>
              <a:rPr lang="hr-HR" altLang="en-US" b="1">
                <a:solidFill>
                  <a:schemeClr val="bg1"/>
                </a:solidFill>
              </a:rPr>
              <a:t>  </a:t>
            </a:r>
            <a:r>
              <a:rPr lang="hr-HR" altLang="en-US" b="1" i="1">
                <a:solidFill>
                  <a:schemeClr val="bg1"/>
                </a:solidFill>
              </a:rPr>
              <a:t>  ime i prezime autora:</a:t>
            </a:r>
            <a:r>
              <a:rPr lang="hr-HR" altLang="en-US" i="1">
                <a:solidFill>
                  <a:schemeClr val="bg1"/>
                </a:solidFill>
              </a:rPr>
              <a:t> </a:t>
            </a:r>
            <a:r>
              <a:rPr lang="hr-HR" altLang="en-US">
                <a:solidFill>
                  <a:schemeClr val="bg1"/>
                </a:solidFill>
              </a:rPr>
              <a:t>Fran Preložiček, Fran Karlović,</a:t>
            </a:r>
          </a:p>
          <a:p>
            <a:r>
              <a:rPr lang="hr-HR" altLang="en-US">
                <a:solidFill>
                  <a:schemeClr val="bg1"/>
                </a:solidFill>
              </a:rPr>
              <a:t>                         Domagoj Mikovčić, David Bednjanec, razred: 8.b</a:t>
            </a:r>
          </a:p>
          <a:p>
            <a:r>
              <a:rPr lang="hr-HR" altLang="en-US" b="1" i="1">
                <a:solidFill>
                  <a:schemeClr val="bg1"/>
                </a:solidFill>
              </a:rPr>
              <a:t>naziv ustanove:</a:t>
            </a:r>
            <a:r>
              <a:rPr lang="hr-HR" altLang="en-US" i="1">
                <a:solidFill>
                  <a:schemeClr val="bg1"/>
                </a:solidFill>
              </a:rPr>
              <a:t> </a:t>
            </a:r>
            <a:r>
              <a:rPr lang="hr-HR" altLang="en-US">
                <a:solidFill>
                  <a:schemeClr val="bg1"/>
                </a:solidFill>
              </a:rPr>
              <a:t>OŠ K.Š. Đalskog</a:t>
            </a:r>
          </a:p>
          <a:p>
            <a:r>
              <a:rPr lang="hr-HR" altLang="en-US">
                <a:solidFill>
                  <a:schemeClr val="bg1"/>
                </a:solidFill>
              </a:rPr>
              <a:t>            </a:t>
            </a:r>
            <a:r>
              <a:rPr lang="hr-HR" altLang="en-US" i="1">
                <a:solidFill>
                  <a:schemeClr val="bg1"/>
                </a:solidFill>
              </a:rPr>
              <a:t> </a:t>
            </a:r>
            <a:r>
              <a:rPr lang="hr-HR" altLang="en-US" b="1" i="1">
                <a:solidFill>
                  <a:schemeClr val="bg1"/>
                </a:solidFill>
              </a:rPr>
              <a:t>   datum održavanja prezentacije:</a:t>
            </a:r>
            <a:r>
              <a:rPr lang="hr-HR" altLang="en-US" i="1">
                <a:solidFill>
                  <a:schemeClr val="bg1"/>
                </a:solidFill>
              </a:rPr>
              <a:t> </a:t>
            </a:r>
            <a:r>
              <a:rPr lang="hr-HR" altLang="en-US">
                <a:solidFill>
                  <a:schemeClr val="bg1"/>
                </a:solidFill>
              </a:rPr>
              <a:t>24.10.2026.</a:t>
            </a:r>
          </a:p>
          <a:p>
            <a:endParaRPr lang="hr-HR" altLang="en-US" b="1">
              <a:solidFill>
                <a:schemeClr val="bg1"/>
              </a:solidFill>
            </a:endParaRPr>
          </a:p>
          <a:p>
            <a:endParaRPr lang="hr-HR" altLang="en-US" b="1">
              <a:solidFill>
                <a:schemeClr val="bg1"/>
              </a:solidFill>
            </a:endParaRPr>
          </a:p>
          <a:p>
            <a:endParaRPr lang="hr-HR" altLang="en-US" b="1">
              <a:solidFill>
                <a:schemeClr val="bg1"/>
              </a:solidFill>
            </a:endParaRPr>
          </a:p>
          <a:p>
            <a:endParaRPr lang="hr-HR" altLang="en-US" b="1">
              <a:solidFill>
                <a:schemeClr val="bg1"/>
              </a:solidFill>
            </a:endParaRPr>
          </a:p>
          <a:p>
            <a:endParaRPr lang="hr-HR" altLang="en-US" b="1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120" y="247650"/>
            <a:ext cx="11287125" cy="2125980"/>
          </a:xfrm>
        </p:spPr>
        <p:txBody>
          <a:bodyPr/>
          <a:lstStyle/>
          <a:p>
            <a:r>
              <a:rPr lang="hr-HR" altLang="en-US" sz="320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4" name="Content Placeholder 3" descr="OIP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997200" y="487680"/>
            <a:ext cx="5986780" cy="3639820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9163050" y="2802255"/>
            <a:ext cx="4705350" cy="10541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en-US"/>
          </a:p>
        </p:txBody>
      </p:sp>
      <p:sp>
        <p:nvSpPr>
          <p:cNvPr id="6" name="Text Box 5"/>
          <p:cNvSpPr txBox="1"/>
          <p:nvPr/>
        </p:nvSpPr>
        <p:spPr>
          <a:xfrm>
            <a:off x="452120" y="4448810"/>
            <a:ext cx="11400790" cy="22028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hr-HR" altLang="en-US" sz="2400">
                <a:solidFill>
                  <a:schemeClr val="bg1"/>
                </a:solidFill>
              </a:rPr>
              <a:t>- </a:t>
            </a:r>
            <a:r>
              <a:rPr lang="hr-HR" altLang="en-US" sz="2400" b="1">
                <a:solidFill>
                  <a:schemeClr val="bg1"/>
                </a:solidFill>
              </a:rPr>
              <a:t>rakete</a:t>
            </a:r>
            <a:r>
              <a:rPr lang="hr-HR" altLang="en-US" sz="2400">
                <a:solidFill>
                  <a:schemeClr val="bg1"/>
                </a:solidFill>
              </a:rPr>
              <a:t> - omogućile ljudima napuštanje Zemlje, odlazak u svemir, istraživanje novih prostranstva</a:t>
            </a:r>
          </a:p>
          <a:p>
            <a:r>
              <a:rPr lang="hr-HR" altLang="en-US" sz="2400">
                <a:solidFill>
                  <a:schemeClr val="bg1"/>
                </a:solidFill>
              </a:rPr>
              <a:t>- </a:t>
            </a:r>
            <a:r>
              <a:rPr lang="hr-HR" altLang="en-US" sz="2400" b="1">
                <a:solidFill>
                  <a:schemeClr val="bg1"/>
                </a:solidFill>
              </a:rPr>
              <a:t>najutjecajnije države - </a:t>
            </a:r>
            <a:r>
              <a:rPr lang="hr-HR" altLang="en-US" sz="2400">
                <a:solidFill>
                  <a:schemeClr val="bg1"/>
                </a:solidFill>
              </a:rPr>
              <a:t>natjecale se u osvajanju svemira (SAD, SSSR)</a:t>
            </a:r>
          </a:p>
          <a:p>
            <a:r>
              <a:rPr lang="hr-HR" altLang="en-US" sz="2400">
                <a:solidFill>
                  <a:schemeClr val="bg1"/>
                </a:solidFill>
              </a:rPr>
              <a:t>-</a:t>
            </a:r>
            <a:r>
              <a:rPr lang="hr-HR" altLang="en-US" sz="2400" b="1">
                <a:solidFill>
                  <a:schemeClr val="bg1"/>
                </a:solidFill>
              </a:rPr>
              <a:t> razvoj raketne tehnologije </a:t>
            </a:r>
            <a:r>
              <a:rPr lang="hr-HR" altLang="en-US" sz="2400">
                <a:solidFill>
                  <a:schemeClr val="bg1"/>
                </a:solidFill>
              </a:rPr>
              <a:t>- promijenio znanost, komunikaciju i naše razumijevanje svemira</a:t>
            </a:r>
          </a:p>
          <a:p>
            <a:endParaRPr lang="hr-HR" altLang="en-US" sz="24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en-US">
                <a:solidFill>
                  <a:schemeClr val="bg1"/>
                </a:solidFill>
              </a:rPr>
              <a:t>Počeci raketne tehnologije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64030"/>
            <a:ext cx="6662420" cy="3576320"/>
          </a:xfrm>
        </p:spPr>
        <p:txBody>
          <a:bodyPr/>
          <a:lstStyle/>
          <a:p>
            <a:pPr marL="0" indent="0">
              <a:buNone/>
            </a:pPr>
            <a:r>
              <a:rPr lang="hr-HR" altLang="en-US" sz="2800">
                <a:solidFill>
                  <a:schemeClr val="bg1"/>
                </a:solidFill>
              </a:rPr>
              <a:t>-</a:t>
            </a:r>
            <a:r>
              <a:rPr lang="hr-HR" altLang="en-US" sz="2400">
                <a:solidFill>
                  <a:schemeClr val="bg1"/>
                </a:solidFill>
              </a:rPr>
              <a:t> </a:t>
            </a:r>
            <a:r>
              <a:rPr lang="hr-HR" altLang="en-US" sz="2400" b="1">
                <a:solidFill>
                  <a:schemeClr val="bg1"/>
                </a:solidFill>
              </a:rPr>
              <a:t>Kina -12.st</a:t>
            </a:r>
            <a:r>
              <a:rPr lang="hr-HR" altLang="en-US" sz="2400">
                <a:solidFill>
                  <a:schemeClr val="bg1"/>
                </a:solidFill>
              </a:rPr>
              <a:t>. - prve jednostavne rakete uz korištenje baruta (vatromet, ratovanje)</a:t>
            </a:r>
          </a:p>
          <a:p>
            <a:pPr marL="0" indent="0">
              <a:buNone/>
            </a:pPr>
            <a:r>
              <a:rPr lang="hr-HR" altLang="en-US" sz="2400">
                <a:solidFill>
                  <a:schemeClr val="bg1"/>
                </a:solidFill>
              </a:rPr>
              <a:t>- rakete se stoljećima koriste </a:t>
            </a:r>
            <a:r>
              <a:rPr lang="hr-HR" altLang="en-US" sz="2400" b="1">
                <a:solidFill>
                  <a:schemeClr val="bg1"/>
                </a:solidFill>
              </a:rPr>
              <a:t>na Zemlji</a:t>
            </a:r>
            <a:r>
              <a:rPr lang="hr-HR" altLang="en-US" sz="2400">
                <a:solidFill>
                  <a:schemeClr val="bg1"/>
                </a:solidFill>
              </a:rPr>
              <a:t> prije letova u svemir</a:t>
            </a:r>
          </a:p>
          <a:p>
            <a:pPr marL="0" indent="0">
              <a:buNone/>
            </a:pPr>
            <a:r>
              <a:rPr lang="hr-HR" altLang="en-US" sz="2400">
                <a:solidFill>
                  <a:schemeClr val="bg1"/>
                </a:solidFill>
              </a:rPr>
              <a:t>- </a:t>
            </a:r>
            <a:r>
              <a:rPr lang="hr-HR" altLang="en-US" sz="2400" b="1">
                <a:solidFill>
                  <a:schemeClr val="bg1"/>
                </a:solidFill>
              </a:rPr>
              <a:t>19.st.</a:t>
            </a:r>
            <a:r>
              <a:rPr lang="hr-HR" altLang="en-US" sz="2400">
                <a:solidFill>
                  <a:schemeClr val="bg1"/>
                </a:solidFill>
              </a:rPr>
              <a:t> - ruski znanstvenik </a:t>
            </a:r>
            <a:r>
              <a:rPr lang="hr-HR" altLang="en-US" sz="2400" b="1">
                <a:solidFill>
                  <a:schemeClr val="bg1"/>
                </a:solidFill>
              </a:rPr>
              <a:t>Konstantin Ciolkovski </a:t>
            </a:r>
            <a:r>
              <a:rPr lang="hr-HR" altLang="en-US" sz="2400">
                <a:solidFill>
                  <a:schemeClr val="bg1"/>
                </a:solidFill>
              </a:rPr>
              <a:t>- prve teorije o putovanju svemirom</a:t>
            </a:r>
          </a:p>
          <a:p>
            <a:pPr marL="0" indent="0">
              <a:buNone/>
            </a:pPr>
            <a:r>
              <a:rPr lang="hr-HR" altLang="en-US" sz="2400">
                <a:solidFill>
                  <a:schemeClr val="bg1"/>
                </a:solidFill>
              </a:rPr>
              <a:t>- </a:t>
            </a:r>
            <a:r>
              <a:rPr lang="hr-HR" altLang="en-US" sz="2400" b="1">
                <a:solidFill>
                  <a:schemeClr val="bg1"/>
                </a:solidFill>
              </a:rPr>
              <a:t>početak 20.st</a:t>
            </a:r>
            <a:r>
              <a:rPr lang="hr-HR" altLang="en-US" sz="2400">
                <a:solidFill>
                  <a:schemeClr val="bg1"/>
                </a:solidFill>
              </a:rPr>
              <a:t> - znanstvenici počinju razvijati rakete za istraživanje svemira</a:t>
            </a:r>
          </a:p>
          <a:p>
            <a:pPr marL="0" indent="0">
              <a:buNone/>
            </a:pPr>
            <a:endParaRPr lang="hr-HR" altLang="en-US" sz="240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hr-HR" altLang="en-US" sz="2400">
              <a:solidFill>
                <a:schemeClr val="bg1"/>
              </a:solidFill>
            </a:endParaRPr>
          </a:p>
        </p:txBody>
      </p:sp>
      <p:pic>
        <p:nvPicPr>
          <p:cNvPr id="4" name="Picture 3" descr="Robert Goddar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4745" y="1744980"/>
            <a:ext cx="3150235" cy="3595370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6770370" y="5540375"/>
            <a:ext cx="5520055" cy="14160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indent="0">
              <a:buNone/>
            </a:pPr>
            <a:r>
              <a:rPr lang="hr-HR" altLang="en-US">
                <a:solidFill>
                  <a:schemeClr val="bg1"/>
                </a:solidFill>
                <a:sym typeface="+mn-ea"/>
              </a:rPr>
              <a:t>-1926.g  - Amerikanac </a:t>
            </a:r>
            <a:r>
              <a:rPr lang="hr-HR" altLang="en-US" b="1">
                <a:solidFill>
                  <a:schemeClr val="bg1"/>
                </a:solidFill>
                <a:sym typeface="+mn-ea"/>
              </a:rPr>
              <a:t>Robert H. Goddard</a:t>
            </a:r>
            <a:r>
              <a:rPr lang="hr-HR" altLang="en-US">
                <a:solidFill>
                  <a:schemeClr val="bg1"/>
                </a:solidFill>
                <a:sym typeface="+mn-ea"/>
              </a:rPr>
              <a:t> - lansirana prva raketa na tekuće gorivo - temelj moderne raketne tehnologije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en-US">
                <a:solidFill>
                  <a:schemeClr val="bg1"/>
                </a:solidFill>
              </a:rPr>
              <a:t>Početak svemirske ere </a:t>
            </a:r>
          </a:p>
        </p:txBody>
      </p:sp>
      <p:sp>
        <p:nvSpPr>
          <p:cNvPr id="7" name="Text Box 6"/>
          <p:cNvSpPr txBox="1"/>
          <p:nvPr/>
        </p:nvSpPr>
        <p:spPr>
          <a:xfrm>
            <a:off x="746760" y="4788535"/>
            <a:ext cx="10698480" cy="16459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hr-HR" altLang="en-US" sz="2400">
                <a:solidFill>
                  <a:schemeClr val="bg1"/>
                </a:solidFill>
              </a:rPr>
              <a:t>- </a:t>
            </a:r>
            <a:r>
              <a:rPr lang="hr-HR" altLang="en-US" sz="2400" b="1">
                <a:solidFill>
                  <a:schemeClr val="bg1"/>
                </a:solidFill>
              </a:rPr>
              <a:t>Sputnik 1</a:t>
            </a:r>
            <a:r>
              <a:rPr lang="hr-HR" altLang="en-US" sz="2400">
                <a:solidFill>
                  <a:schemeClr val="bg1"/>
                </a:solidFill>
              </a:rPr>
              <a:t> - prvi </a:t>
            </a:r>
            <a:r>
              <a:rPr lang="hr-HR" altLang="en-US" sz="2400" b="1">
                <a:solidFill>
                  <a:schemeClr val="bg1"/>
                </a:solidFill>
              </a:rPr>
              <a:t>umjetni satelit</a:t>
            </a:r>
            <a:r>
              <a:rPr lang="hr-HR" altLang="en-US" sz="2400">
                <a:solidFill>
                  <a:schemeClr val="bg1"/>
                </a:solidFill>
              </a:rPr>
              <a:t> koji je uspješno obišao Zemlju</a:t>
            </a:r>
          </a:p>
          <a:p>
            <a:r>
              <a:rPr lang="hr-HR" altLang="en-US" sz="2400">
                <a:solidFill>
                  <a:schemeClr val="bg1"/>
                </a:solidFill>
              </a:rPr>
              <a:t>- 4. listopada 1957.  - lansirao ga Sovjetski savez, slao radijske signale</a:t>
            </a:r>
          </a:p>
          <a:p>
            <a:r>
              <a:rPr lang="hr-HR" altLang="en-US" sz="2400">
                <a:solidFill>
                  <a:schemeClr val="bg1"/>
                </a:solidFill>
              </a:rPr>
              <a:t>- dokazao da je moguće postaviti ljudsku tehnologiju u orbitu</a:t>
            </a:r>
          </a:p>
          <a:p>
            <a:r>
              <a:rPr lang="hr-HR" altLang="en-US" sz="2400">
                <a:solidFill>
                  <a:schemeClr val="bg1"/>
                </a:solidFill>
              </a:rPr>
              <a:t>- potaknuo ubrzani razvoj svemirskih programa i utrku za osvajanje svemira</a:t>
            </a:r>
          </a:p>
        </p:txBody>
      </p:sp>
      <p:pic>
        <p:nvPicPr>
          <p:cNvPr id="9" name="Content Placeholder 8" descr="sputnik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413760" y="1418590"/>
            <a:ext cx="5347970" cy="33705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en-US">
                <a:solidFill>
                  <a:schemeClr val="bg1"/>
                </a:solidFill>
              </a:rPr>
              <a:t>Prvi čovjek u svemiru</a:t>
            </a:r>
          </a:p>
        </p:txBody>
      </p:sp>
      <p:pic>
        <p:nvPicPr>
          <p:cNvPr id="6" name="Content Placeholder 5" descr="Jurij Gagarin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235960" y="1417955"/>
            <a:ext cx="5800725" cy="3094355"/>
          </a:xfrm>
          <a:prstGeom prst="rect">
            <a:avLst/>
          </a:prstGeom>
        </p:spPr>
      </p:pic>
      <p:sp>
        <p:nvSpPr>
          <p:cNvPr id="7" name="Text Box 6"/>
          <p:cNvSpPr txBox="1"/>
          <p:nvPr/>
        </p:nvSpPr>
        <p:spPr>
          <a:xfrm>
            <a:off x="746760" y="4788535"/>
            <a:ext cx="10698480" cy="16459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hr-HR" altLang="en-US" sz="2400">
                <a:solidFill>
                  <a:schemeClr val="bg1"/>
                </a:solidFill>
              </a:rPr>
              <a:t>- </a:t>
            </a:r>
            <a:r>
              <a:rPr lang="hr-HR" altLang="en-US" sz="2400" b="1">
                <a:solidFill>
                  <a:schemeClr val="bg1"/>
                </a:solidFill>
              </a:rPr>
              <a:t>Jurij Gagarin</a:t>
            </a:r>
            <a:r>
              <a:rPr lang="hr-HR" altLang="en-US" sz="2400">
                <a:solidFill>
                  <a:schemeClr val="bg1"/>
                </a:solidFill>
              </a:rPr>
              <a:t> - sovjetski astronaut</a:t>
            </a:r>
          </a:p>
          <a:p>
            <a:r>
              <a:rPr lang="hr-HR" altLang="en-US" sz="2400">
                <a:solidFill>
                  <a:schemeClr val="bg1"/>
                </a:solidFill>
              </a:rPr>
              <a:t>- 12.travnja 1961. - 1.let u svemir letjelicom </a:t>
            </a:r>
            <a:r>
              <a:rPr lang="hr-HR" altLang="en-US" sz="2400" b="1">
                <a:solidFill>
                  <a:schemeClr val="bg1"/>
                </a:solidFill>
              </a:rPr>
              <a:t>Vostok 1</a:t>
            </a:r>
            <a:r>
              <a:rPr lang="hr-HR" altLang="en-US" sz="2400">
                <a:solidFill>
                  <a:schemeClr val="bg1"/>
                </a:solidFill>
              </a:rPr>
              <a:t>, trajanje leta: 108 min,</a:t>
            </a:r>
          </a:p>
          <a:p>
            <a:r>
              <a:rPr lang="hr-HR" altLang="en-US" sz="2400">
                <a:solidFill>
                  <a:schemeClr val="bg1"/>
                </a:solidFill>
              </a:rPr>
              <a:t>letjelica je jednom obišla planetu Zemlju i sigurno se vratila</a:t>
            </a:r>
          </a:p>
          <a:p>
            <a:r>
              <a:rPr lang="hr-HR" altLang="en-US" sz="2400">
                <a:solidFill>
                  <a:schemeClr val="bg1"/>
                </a:solidFill>
              </a:rPr>
              <a:t>- njegov let je dokaz da čovjek može preživjeti putovanje u svemir</a:t>
            </a:r>
          </a:p>
          <a:p>
            <a:endParaRPr lang="hr-HR" altLang="en-US" sz="24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en-US">
                <a:solidFill>
                  <a:schemeClr val="bg1"/>
                </a:solidFill>
              </a:rPr>
              <a:t>Prva žena u svemiru</a:t>
            </a:r>
          </a:p>
        </p:txBody>
      </p:sp>
      <p:pic>
        <p:nvPicPr>
          <p:cNvPr id="4" name="Content Placeholder 3" descr="valen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433445" y="1577340"/>
            <a:ext cx="5488940" cy="3050540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609600" y="4885055"/>
            <a:ext cx="10811510" cy="18103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hr-HR" altLang="en-US" sz="2400">
                <a:solidFill>
                  <a:schemeClr val="bg1"/>
                </a:solidFill>
              </a:rPr>
              <a:t>- </a:t>
            </a:r>
            <a:r>
              <a:rPr lang="hr-HR" altLang="en-US" sz="2400" b="1">
                <a:solidFill>
                  <a:schemeClr val="bg1"/>
                </a:solidFill>
              </a:rPr>
              <a:t>Valentina Tereškova</a:t>
            </a:r>
            <a:r>
              <a:rPr lang="hr-HR" altLang="en-US" sz="2400">
                <a:solidFill>
                  <a:schemeClr val="bg1"/>
                </a:solidFill>
              </a:rPr>
              <a:t> - 16.lipnja 1963. poletjela je letjelicom </a:t>
            </a:r>
            <a:r>
              <a:rPr lang="hr-HR" altLang="en-US" sz="2400" b="1">
                <a:solidFill>
                  <a:schemeClr val="bg1"/>
                </a:solidFill>
              </a:rPr>
              <a:t>Vostok 6 </a:t>
            </a:r>
            <a:endParaRPr lang="hr-HR" altLang="en-US" sz="2400">
              <a:solidFill>
                <a:schemeClr val="bg1"/>
              </a:solidFill>
            </a:endParaRPr>
          </a:p>
          <a:p>
            <a:r>
              <a:rPr lang="hr-HR" altLang="en-US" sz="2400">
                <a:solidFill>
                  <a:schemeClr val="bg1"/>
                </a:solidFill>
              </a:rPr>
              <a:t>- tijekom misije obišla je Zemlju </a:t>
            </a:r>
            <a:r>
              <a:rPr lang="hr-HR" altLang="en-US" sz="2400" b="1">
                <a:solidFill>
                  <a:schemeClr val="bg1"/>
                </a:solidFill>
              </a:rPr>
              <a:t>48 puta</a:t>
            </a:r>
            <a:r>
              <a:rPr lang="hr-HR" altLang="en-US" sz="2400">
                <a:solidFill>
                  <a:schemeClr val="bg1"/>
                </a:solidFill>
              </a:rPr>
              <a:t>, a </a:t>
            </a:r>
            <a:r>
              <a:rPr lang="hr-HR" altLang="en-US" sz="2400">
                <a:solidFill>
                  <a:schemeClr val="bg1"/>
                </a:solidFill>
                <a:sym typeface="+mn-ea"/>
              </a:rPr>
              <a:t>u svemiru provela </a:t>
            </a:r>
            <a:r>
              <a:rPr lang="hr-HR" altLang="en-US" sz="2400" b="1">
                <a:solidFill>
                  <a:schemeClr val="bg1"/>
                </a:solidFill>
                <a:sym typeface="+mn-ea"/>
              </a:rPr>
              <a:t>tri dana</a:t>
            </a:r>
            <a:endParaRPr lang="hr-HR" altLang="en-US" sz="2400">
              <a:solidFill>
                <a:schemeClr val="bg1"/>
              </a:solidFill>
            </a:endParaRPr>
          </a:p>
          <a:p>
            <a:r>
              <a:rPr lang="hr-HR" altLang="en-US" sz="2400">
                <a:solidFill>
                  <a:schemeClr val="bg1"/>
                </a:solidFill>
              </a:rPr>
              <a:t>- prije leta radila je u tekstilnoj tvornici i bavila se padobranstvom</a:t>
            </a:r>
          </a:p>
          <a:p>
            <a:r>
              <a:rPr lang="hr-HR" altLang="en-US" sz="2400">
                <a:solidFill>
                  <a:schemeClr val="bg1"/>
                </a:solidFill>
              </a:rPr>
              <a:t>- njen let dokaz je da žene mogu sudjelovati u zahtjevnim svemirskim misijama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2195" y="668020"/>
            <a:ext cx="10579735" cy="1143000"/>
          </a:xfrm>
        </p:spPr>
        <p:txBody>
          <a:bodyPr/>
          <a:lstStyle/>
          <a:p>
            <a:r>
              <a:rPr lang="hr-HR" altLang="en-US">
                <a:solidFill>
                  <a:schemeClr val="bg1"/>
                </a:solidFill>
              </a:rPr>
              <a:t>                        Apollo 11 </a:t>
            </a:r>
            <a:br>
              <a:rPr lang="hr-HR" altLang="en-US">
                <a:solidFill>
                  <a:schemeClr val="bg1"/>
                </a:solidFill>
              </a:rPr>
            </a:br>
            <a:r>
              <a:rPr lang="hr-HR" altLang="en-US">
                <a:solidFill>
                  <a:schemeClr val="bg1"/>
                </a:solidFill>
              </a:rPr>
              <a:t>                      - Čovjek na mjesecu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2195" y="2567305"/>
            <a:ext cx="10972800" cy="3837940"/>
          </a:xfrm>
        </p:spPr>
        <p:txBody>
          <a:bodyPr/>
          <a:lstStyle/>
          <a:p>
            <a:pPr marL="0" indent="0">
              <a:buNone/>
            </a:pPr>
            <a:r>
              <a:rPr lang="hr-HR" altLang="en-US" sz="2400" b="1">
                <a:solidFill>
                  <a:schemeClr val="bg1"/>
                </a:solidFill>
              </a:rPr>
              <a:t>- 16. srpnja 1969.</a:t>
            </a:r>
            <a:r>
              <a:rPr lang="hr-HR" altLang="en-US" sz="2400">
                <a:solidFill>
                  <a:schemeClr val="bg1"/>
                </a:solidFill>
              </a:rPr>
              <a:t> - Američka misija Apollo 11 ostvaruje jedan od najvećih uspjeha u povijesti istraživanja svemira</a:t>
            </a:r>
          </a:p>
          <a:p>
            <a:pPr marL="0" indent="0">
              <a:buNone/>
            </a:pPr>
            <a:r>
              <a:rPr lang="hr-HR" altLang="en-US" sz="2400">
                <a:solidFill>
                  <a:schemeClr val="bg1"/>
                </a:solidFill>
              </a:rPr>
              <a:t>-</a:t>
            </a:r>
            <a:r>
              <a:rPr lang="hr-HR" altLang="en-US" sz="2400" b="1">
                <a:solidFill>
                  <a:schemeClr val="bg1"/>
                </a:solidFill>
              </a:rPr>
              <a:t> Niel Armstrong </a:t>
            </a:r>
            <a:r>
              <a:rPr lang="hr-HR" altLang="en-US" sz="2400">
                <a:solidFill>
                  <a:schemeClr val="bg1"/>
                </a:solidFill>
              </a:rPr>
              <a:t>bio je prvi čovjek koji je zakoračio na Mjesečevu površinu 20.srpnja 1969., astronauti u misiji: Buzz Aldrin i Michael Collins - ostao u zapovjednom modulu i kružio oko mjeseca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en-US">
                <a:solidFill>
                  <a:schemeClr val="bg1"/>
                </a:solidFill>
              </a:rPr>
              <a:t>Svemirski letovi 1960-ih i 1970-ih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4065" y="1417955"/>
            <a:ext cx="4909820" cy="7159625"/>
          </a:xfrm>
        </p:spPr>
        <p:txBody>
          <a:bodyPr/>
          <a:lstStyle/>
          <a:p>
            <a:pPr marL="0" indent="0">
              <a:buNone/>
            </a:pPr>
            <a:r>
              <a:rPr lang="hr-HR" altLang="en-US">
                <a:solidFill>
                  <a:schemeClr val="bg1"/>
                </a:solidFill>
              </a:rPr>
              <a:t>-</a:t>
            </a:r>
            <a:r>
              <a:rPr lang="hr-HR" altLang="en-US" sz="2400">
                <a:solidFill>
                  <a:schemeClr val="bg1"/>
                </a:solidFill>
              </a:rPr>
              <a:t> svemirska istraživanja brzo su napredovala</a:t>
            </a:r>
          </a:p>
          <a:p>
            <a:pPr marL="0" indent="0">
              <a:buNone/>
            </a:pPr>
            <a:r>
              <a:rPr lang="hr-HR" altLang="en-US" sz="2400">
                <a:solidFill>
                  <a:schemeClr val="bg1"/>
                </a:solidFill>
              </a:rPr>
              <a:t>- Sovjetski Savez i SAD razvijali su sve naprednije rakete i letjelice</a:t>
            </a:r>
          </a:p>
          <a:p>
            <a:pPr marL="0" indent="0">
              <a:buNone/>
            </a:pPr>
            <a:r>
              <a:rPr lang="hr-HR" altLang="en-US" sz="2400">
                <a:solidFill>
                  <a:schemeClr val="bg1"/>
                </a:solidFill>
              </a:rPr>
              <a:t>- 1965. god Aleksej Leonov izveo je prvu šetnju svemirom, uslijedilo je još uspješnih misija na Mjesec</a:t>
            </a:r>
          </a:p>
          <a:p>
            <a:pPr marL="0" indent="0">
              <a:buNone/>
            </a:pPr>
            <a:r>
              <a:rPr lang="hr-HR" altLang="en-US" sz="2400">
                <a:solidFill>
                  <a:schemeClr val="bg1"/>
                </a:solidFill>
              </a:rPr>
              <a:t>- 1971. Sovjetski Savez lansirao je prvu svemirsku postaju Saljut 1 </a:t>
            </a:r>
          </a:p>
          <a:p>
            <a:pPr marL="0" indent="0">
              <a:buNone/>
            </a:pPr>
            <a:r>
              <a:rPr lang="hr-HR" altLang="en-US" sz="2400">
                <a:solidFill>
                  <a:schemeClr val="bg1"/>
                </a:solidFill>
              </a:rPr>
              <a:t>- 1975. američka i sovjetska letjelica spojile su se u svemiru u misiji Appolo - Soujuz</a:t>
            </a:r>
          </a:p>
        </p:txBody>
      </p:sp>
      <p:pic>
        <p:nvPicPr>
          <p:cNvPr id="4" name="Picture 3" descr="salyut-1-space-stati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1420" y="2002790"/>
            <a:ext cx="5120640" cy="3455670"/>
          </a:xfrm>
          <a:prstGeom prst="rect">
            <a:avLst/>
          </a:prstGeom>
        </p:spPr>
      </p:pic>
      <p:sp>
        <p:nvSpPr>
          <p:cNvPr id="6" name="Text Box 5"/>
          <p:cNvSpPr txBox="1"/>
          <p:nvPr/>
        </p:nvSpPr>
        <p:spPr>
          <a:xfrm>
            <a:off x="6947535" y="5628640"/>
            <a:ext cx="4064000" cy="5156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hr-HR" altLang="en-US"/>
              <a:t> </a:t>
            </a:r>
            <a:r>
              <a:rPr lang="hr-HR" altLang="en-US">
                <a:solidFill>
                  <a:schemeClr val="bg1"/>
                </a:solidFill>
              </a:rPr>
              <a:t>- prva svemirska postaja Saljut 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6" grpId="0"/>
      <p:bldP spid="6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en-US">
                <a:solidFill>
                  <a:schemeClr val="bg1"/>
                </a:solidFill>
              </a:rPr>
              <a:t>Kako  rade rakete i zašto su važne?</a:t>
            </a:r>
          </a:p>
        </p:txBody>
      </p:sp>
      <p:pic>
        <p:nvPicPr>
          <p:cNvPr id="9" name="Content Placeholder 8" descr="OIP (1)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55725" y="1612265"/>
            <a:ext cx="5449570" cy="3406140"/>
          </a:xfrm>
          <a:prstGeom prst="rect">
            <a:avLst/>
          </a:prstGeom>
        </p:spPr>
      </p:pic>
      <p:sp>
        <p:nvSpPr>
          <p:cNvPr id="10" name="Text Box 9"/>
          <p:cNvSpPr txBox="1"/>
          <p:nvPr/>
        </p:nvSpPr>
        <p:spPr>
          <a:xfrm>
            <a:off x="7493635" y="1417955"/>
            <a:ext cx="4142740" cy="41268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hr-HR" altLang="en-US" sz="2400">
                <a:solidFill>
                  <a:schemeClr val="bg1"/>
                </a:solidFill>
              </a:rPr>
              <a:t>- raketa izbacuje plinove velikom brzinom prema dolje, kreće se u suprotnom smjeru</a:t>
            </a:r>
          </a:p>
          <a:p>
            <a:endParaRPr lang="hr-HR" altLang="en-US" sz="2400">
              <a:solidFill>
                <a:schemeClr val="bg1"/>
              </a:solidFill>
            </a:endParaRPr>
          </a:p>
          <a:p>
            <a:r>
              <a:rPr lang="hr-HR" altLang="en-US" sz="2400">
                <a:solidFill>
                  <a:schemeClr val="bg1"/>
                </a:solidFill>
              </a:rPr>
              <a:t>- za razliku od zrakoplova leti u svemiru jer nosi vlastiti kisik za izgaranje goriva</a:t>
            </a:r>
          </a:p>
          <a:p>
            <a:endParaRPr lang="hr-HR" altLang="en-US" sz="2400">
              <a:solidFill>
                <a:schemeClr val="bg1"/>
              </a:solidFill>
            </a:endParaRPr>
          </a:p>
          <a:p>
            <a:r>
              <a:rPr lang="hr-HR" altLang="en-US" sz="2400">
                <a:solidFill>
                  <a:schemeClr val="bg1"/>
                </a:solidFill>
              </a:rPr>
              <a:t>- višestupanjske rakete odbacuju prazne dijelove tijekom leta - smanjuju masu</a:t>
            </a:r>
          </a:p>
          <a:p>
            <a:endParaRPr lang="hr-HR" altLang="en-US" sz="2400">
              <a:solidFill>
                <a:schemeClr val="bg1"/>
              </a:solidFill>
            </a:endParaRPr>
          </a:p>
        </p:txBody>
      </p:sp>
      <p:sp>
        <p:nvSpPr>
          <p:cNvPr id="11" name="Text Box 10"/>
          <p:cNvSpPr txBox="1"/>
          <p:nvPr/>
        </p:nvSpPr>
        <p:spPr>
          <a:xfrm>
            <a:off x="920750" y="5311775"/>
            <a:ext cx="6572885" cy="11353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hr-HR" altLang="en-US" sz="2000">
                <a:solidFill>
                  <a:schemeClr val="bg1"/>
                </a:solidFill>
                <a:sym typeface="+mn-ea"/>
              </a:rPr>
              <a:t>- važnost: lansiraju satelite za komunikaciju,navigaciju </a:t>
            </a:r>
          </a:p>
          <a:p>
            <a:r>
              <a:rPr lang="hr-HR" altLang="en-US" sz="2000">
                <a:solidFill>
                  <a:schemeClr val="bg1"/>
                </a:solidFill>
                <a:sym typeface="+mn-ea"/>
              </a:rPr>
              <a:t>i vremensku prognozu, šalju sonde na druge planete,</a:t>
            </a:r>
          </a:p>
          <a:p>
            <a:r>
              <a:rPr lang="hr-HR" altLang="en-US" sz="2000">
                <a:solidFill>
                  <a:schemeClr val="bg1"/>
                </a:solidFill>
              </a:rPr>
              <a:t>pomažu istraživati svemir, Sunčev sustav i svemir</a:t>
            </a:r>
          </a:p>
          <a:p>
            <a:r>
              <a:rPr lang="hr-HR" altLang="en-US" sz="2400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en-US">
                <a:solidFill>
                  <a:schemeClr val="bg1"/>
                </a:solidFill>
              </a:rPr>
              <a:t>Raketna tehnologija danas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6790" y="1600200"/>
            <a:ext cx="10972800" cy="4525963"/>
          </a:xfrm>
        </p:spPr>
        <p:txBody>
          <a:bodyPr/>
          <a:lstStyle/>
          <a:p>
            <a:pPr marL="0" indent="0">
              <a:buNone/>
            </a:pPr>
            <a:r>
              <a:rPr lang="hr-HR" altLang="en-US" sz="2400">
                <a:solidFill>
                  <a:schemeClr val="bg1"/>
                </a:solidFill>
              </a:rPr>
              <a:t>- snažnije, sigurnije i učinkovitije rakete</a:t>
            </a:r>
          </a:p>
          <a:p>
            <a:pPr marL="0" indent="0">
              <a:buNone/>
            </a:pPr>
            <a:r>
              <a:rPr lang="hr-HR" altLang="en-US" sz="2400">
                <a:solidFill>
                  <a:schemeClr val="bg1"/>
                </a:solidFill>
              </a:rPr>
              <a:t>- tvrtke i svemirske agencije rade na novim načinima putovanja u svemir</a:t>
            </a:r>
          </a:p>
          <a:p>
            <a:pPr marL="0" indent="0">
              <a:buNone/>
            </a:pPr>
            <a:r>
              <a:rPr lang="hr-HR" altLang="en-US" sz="2400">
                <a:solidFill>
                  <a:schemeClr val="bg1"/>
                </a:solidFill>
              </a:rPr>
              <a:t>- neke rakete mogu se vratiti na Zemlju i ponovno upotrijebiti</a:t>
            </a:r>
          </a:p>
          <a:p>
            <a:pPr marL="0" indent="0">
              <a:buNone/>
            </a:pPr>
            <a:r>
              <a:rPr lang="hr-HR" altLang="en-US" sz="2400">
                <a:solidFill>
                  <a:schemeClr val="bg1"/>
                </a:solidFill>
              </a:rPr>
              <a:t>- sateliti omogućuju navigaciju, vremensku prognozu i komunikaciju</a:t>
            </a:r>
          </a:p>
          <a:p>
            <a:pPr marL="0" indent="0">
              <a:buNone/>
            </a:pPr>
            <a:r>
              <a:rPr lang="hr-HR" altLang="en-US" sz="2400">
                <a:solidFill>
                  <a:schemeClr val="bg1"/>
                </a:solidFill>
              </a:rPr>
              <a:t>- svemirske sonde istražuju planete,       Mjesec i udaljene dijelove </a:t>
            </a:r>
          </a:p>
          <a:p>
            <a:pPr marL="0" indent="0">
              <a:buNone/>
            </a:pPr>
            <a:r>
              <a:rPr lang="hr-HR" altLang="en-US" sz="2400">
                <a:solidFill>
                  <a:schemeClr val="bg1"/>
                </a:solidFill>
              </a:rPr>
              <a:t>  Sunčeva sustava</a:t>
            </a:r>
          </a:p>
          <a:p>
            <a:pPr marL="0" indent="0">
              <a:buNone/>
            </a:pPr>
            <a:r>
              <a:rPr lang="hr-HR" altLang="en-US" sz="2400">
                <a:solidFill>
                  <a:schemeClr val="bg1"/>
                </a:solidFill>
              </a:rPr>
              <a:t>- novi projekti: povratak ljudi na Mjesec  i buduća putovanja prema Marsu</a:t>
            </a:r>
          </a:p>
          <a:p>
            <a:pPr marL="0" indent="0">
              <a:buNone/>
            </a:pPr>
            <a:endParaRPr lang="hr-HR" altLang="en-US" sz="24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file_00000000ea3c820a94c2d6ea9951018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025" y="193040"/>
            <a:ext cx="11844655" cy="6508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2645" y="2159318"/>
            <a:ext cx="10972800" cy="1143000"/>
          </a:xfrm>
        </p:spPr>
        <p:txBody>
          <a:bodyPr/>
          <a:lstStyle/>
          <a:p>
            <a:r>
              <a:rPr lang="hr-HR" altLang="en-US">
                <a:solidFill>
                  <a:schemeClr val="bg1"/>
                </a:solidFill>
              </a:rPr>
              <a:t>Hvala na pažnji!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589" y="3456940"/>
            <a:ext cx="7907020" cy="2510790"/>
          </a:xfrm>
        </p:spPr>
        <p:txBody>
          <a:bodyPr/>
          <a:lstStyle/>
          <a:p>
            <a:pPr marL="0" indent="0">
              <a:buNone/>
            </a:pPr>
            <a:r>
              <a:rPr lang="hr-HR" altLang="en-US" sz="1800" dirty="0">
                <a:solidFill>
                  <a:schemeClr val="bg1"/>
                </a:solidFill>
              </a:rPr>
              <a:t>Popis literature:</a:t>
            </a:r>
          </a:p>
          <a:p>
            <a:pPr marL="0" indent="0">
              <a:buNone/>
            </a:pPr>
            <a:r>
              <a:rPr lang="hr-HR" altLang="en-US" sz="1800" dirty="0">
                <a:solidFill>
                  <a:schemeClr val="bg1"/>
                </a:solidFill>
              </a:rPr>
              <a:t>- NASA: </a:t>
            </a:r>
            <a:r>
              <a:rPr lang="hr-HR" altLang="en-US" sz="1800" dirty="0" err="1">
                <a:solidFill>
                  <a:schemeClr val="bg1"/>
                </a:solidFill>
              </a:rPr>
              <a:t>Sputnik</a:t>
            </a:r>
            <a:r>
              <a:rPr lang="hr-HR" altLang="en-US" sz="1800" dirty="0">
                <a:solidFill>
                  <a:schemeClr val="bg1"/>
                </a:solidFill>
              </a:rPr>
              <a:t> i početak svemirske ere, </a:t>
            </a:r>
            <a:r>
              <a:rPr lang="hr-HR" altLang="en-US" sz="1800" dirty="0" err="1">
                <a:solidFill>
                  <a:schemeClr val="bg1"/>
                </a:solidFill>
              </a:rPr>
              <a:t>Apolo</a:t>
            </a:r>
            <a:r>
              <a:rPr lang="hr-HR" altLang="en-US" sz="1800" dirty="0">
                <a:solidFill>
                  <a:schemeClr val="bg1"/>
                </a:solidFill>
              </a:rPr>
              <a:t> 11,</a:t>
            </a:r>
          </a:p>
          <a:p>
            <a:pPr marL="0" indent="0">
              <a:buNone/>
            </a:pPr>
            <a:r>
              <a:rPr lang="hr-HR" altLang="en-US" sz="1800" dirty="0">
                <a:solidFill>
                  <a:schemeClr val="bg1"/>
                </a:solidFill>
              </a:rPr>
              <a:t>              Povijest istraživanja svemira - mrežne stranice NASE</a:t>
            </a:r>
          </a:p>
          <a:p>
            <a:pPr marL="0" indent="0">
              <a:buNone/>
            </a:pPr>
            <a:r>
              <a:rPr lang="hr-HR" altLang="en-US" sz="1800" dirty="0">
                <a:solidFill>
                  <a:schemeClr val="bg1"/>
                </a:solidFill>
              </a:rPr>
              <a:t>- Europska svemirska agencija (ESA): Kako rade raketni motori,</a:t>
            </a:r>
          </a:p>
          <a:p>
            <a:pPr marL="0" indent="0">
              <a:buNone/>
            </a:pPr>
            <a:r>
              <a:rPr lang="hr-HR" altLang="en-US" sz="1800" dirty="0">
                <a:solidFill>
                  <a:schemeClr val="bg1"/>
                </a:solidFill>
              </a:rPr>
              <a:t>   Raketna tehnologija i pogon letjelica - mrežne stranice ESE</a:t>
            </a:r>
          </a:p>
          <a:p>
            <a:pPr marL="0" indent="0">
              <a:buNone/>
            </a:pPr>
            <a:r>
              <a:rPr lang="hr-HR" altLang="en-US" sz="1800" dirty="0">
                <a:solidFill>
                  <a:schemeClr val="bg1"/>
                </a:solidFill>
              </a:rPr>
              <a:t>- </a:t>
            </a:r>
            <a:r>
              <a:rPr lang="hr-HR" altLang="en-US" sz="1800" dirty="0" err="1">
                <a:solidFill>
                  <a:schemeClr val="bg1"/>
                </a:solidFill>
              </a:rPr>
              <a:t>Wikipedia</a:t>
            </a:r>
            <a:r>
              <a:rPr lang="hr-HR" altLang="en-US" sz="1800" dirty="0">
                <a:solidFill>
                  <a:schemeClr val="bg1"/>
                </a:solidFill>
              </a:rPr>
              <a:t>: Raketa, Svemirska utrka</a:t>
            </a:r>
            <a:endParaRPr lang="en-US" altLang="en-US" sz="18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altLang="en-US" sz="18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hr-HR" altLang="en-US" sz="18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altLang="en-US" sz="18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hr-HR" altLang="en-US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hr-HR" altLang="en-US" sz="2400" dirty="0">
                <a:solidFill>
                  <a:schemeClr val="bg1"/>
                </a:solidFill>
              </a:rPr>
              <a:t>- </a:t>
            </a:r>
          </a:p>
          <a:p>
            <a:pPr marL="0" indent="0">
              <a:buNone/>
            </a:pPr>
            <a:r>
              <a:rPr lang="hr-HR" altLang="en-US" sz="24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4" name="Text Box 3"/>
          <p:cNvSpPr txBox="1"/>
          <p:nvPr/>
        </p:nvSpPr>
        <p:spPr>
          <a:xfrm>
            <a:off x="5734685" y="5547360"/>
            <a:ext cx="6326505" cy="8407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hr-HR" altLang="en-US" dirty="0" smtClean="0">
                <a:solidFill>
                  <a:schemeClr val="bg1"/>
                </a:solidFill>
              </a:rPr>
              <a:t>KVIZ:</a:t>
            </a:r>
          </a:p>
          <a:p>
            <a:r>
              <a:rPr lang="en-US" altLang="en-US" dirty="0" smtClean="0">
                <a:solidFill>
                  <a:schemeClr val="bg1"/>
                </a:solidFill>
                <a:hlinkClick r:id="rId3"/>
              </a:rPr>
              <a:t>https</a:t>
            </a:r>
            <a:r>
              <a:rPr lang="en-US" altLang="en-US" dirty="0">
                <a:solidFill>
                  <a:schemeClr val="bg1"/>
                </a:solidFill>
                <a:hlinkClick r:id="rId3"/>
              </a:rPr>
              <a:t>://wordwall.net/resource/121654758?wwmethod=link</a:t>
            </a:r>
            <a:endParaRPr lang="en-US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7DB6EF"/>
      </a:accent1>
      <a:accent2>
        <a:srgbClr val="C0504D"/>
      </a:accent2>
      <a:accent3>
        <a:srgbClr val="FFFFFF"/>
      </a:accent3>
      <a:accent4>
        <a:srgbClr val="000000"/>
      </a:accent4>
      <a:accent5>
        <a:srgbClr val="C0D7F5"/>
      </a:accent5>
      <a:accent6>
        <a:srgbClr val="AC4744"/>
      </a:accent6>
      <a:hlink>
        <a:srgbClr val="0066CC"/>
      </a:hlink>
      <a:folHlink>
        <a:srgbClr val="800080"/>
      </a:folHlink>
    </a:clrScheme>
    <a:fontScheme name="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7DB6EF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C0D7F5"/>
        </a:accent5>
        <a:accent6>
          <a:srgbClr val="AC4744"/>
        </a:accent6>
        <a:hlink>
          <a:srgbClr val="0066CC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653</Words>
  <Application>Microsoft Office PowerPoint</Application>
  <PresentationFormat>Široki zaslon</PresentationFormat>
  <Paragraphs>76</Paragraphs>
  <Slides>12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1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12</vt:i4>
      </vt:variant>
    </vt:vector>
  </HeadingPairs>
  <TitlesOfParts>
    <vt:vector size="14" baseType="lpstr">
      <vt:lpstr>Arial</vt:lpstr>
      <vt:lpstr>Default Design</vt:lpstr>
      <vt:lpstr>RAKETNA  REVOLUCIJA</vt:lpstr>
      <vt:lpstr> </vt:lpstr>
      <vt:lpstr>Počeci raketne tehnologije</vt:lpstr>
      <vt:lpstr>Početak svemirske ere </vt:lpstr>
      <vt:lpstr>Prvi čovjek u svemiru</vt:lpstr>
      <vt:lpstr>Prva žena u svemiru</vt:lpstr>
      <vt:lpstr>                        Apollo 11                        - Čovjek na mjesecu</vt:lpstr>
      <vt:lpstr>Svemirski letovi 1960-ih i 1970-ih</vt:lpstr>
      <vt:lpstr>Kako  rade rakete i zašto su važne?</vt:lpstr>
      <vt:lpstr>Raketna tehnologija danas</vt:lpstr>
      <vt:lpstr>PowerPoint prezentacija</vt:lpstr>
      <vt:lpstr>Hvala na pažnji!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>Prestigio1</dc:creator>
  <cp:lastModifiedBy>Renata Smaić</cp:lastModifiedBy>
  <cp:revision>10</cp:revision>
  <dcterms:created xsi:type="dcterms:W3CDTF">2025-07-23T00:59:00Z</dcterms:created>
  <dcterms:modified xsi:type="dcterms:W3CDTF">2026-10-29T08:03:53Z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B8600DD6E7174CDE9FD30D19936D71C5_11</vt:lpwstr>
  </property>
  <property fmtid="{D5CDD505-2E9C-101B-9397-08002B2CF9AE}" pid="3" name="KSOProductBuildVer">
    <vt:lpwstr>1033-12.2.0.23206</vt:lpwstr>
  </property>
</Properties>
</file>