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3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1150620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696332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3863" y="1354138"/>
            <a:ext cx="5322887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7529" y="612251"/>
            <a:ext cx="2070397" cy="518965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897326" y="5229935"/>
            <a:ext cx="1223795" cy="365125"/>
          </a:xfrm>
          <a:solidFill>
            <a:schemeClr val="bg2"/>
          </a:solidFill>
        </p:spPr>
        <p:txBody>
          <a:bodyPr rIns="182880"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029866"/>
            <a:ext cx="461438" cy="365125"/>
          </a:xfrm>
          <a:solidFill>
            <a:schemeClr val="bg2"/>
          </a:solidFill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9758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2986" y="265728"/>
            <a:ext cx="10981137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10981137" cy="419886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5862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11502895" y="1090397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791" y="1371600"/>
            <a:ext cx="670639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50" y="685799"/>
            <a:ext cx="6373670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6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457" y="5570290"/>
            <a:ext cx="41147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45716" y="508084"/>
            <a:ext cx="429372" cy="365125"/>
          </a:xfrm>
          <a:noFill/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663" y="508084"/>
            <a:ext cx="120332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03" y="612063"/>
            <a:ext cx="1487296" cy="478334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6056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11502895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6977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172185"/>
            <a:ext cx="10326757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" y="365760"/>
            <a:ext cx="11534790" cy="5525653"/>
          </a:xfrm>
          <a:noFill/>
        </p:spPr>
        <p:txBody>
          <a:bodyPr anchor="t">
            <a:normAutofit/>
          </a:bodyPr>
          <a:lstStyle>
            <a:lvl1pPr>
              <a:defRPr sz="11500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878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1321906" y="685800"/>
            <a:ext cx="10184294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724403" y="2043904"/>
            <a:ext cx="7467597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406175" y="2720396"/>
            <a:ext cx="5645423" cy="2494309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1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410" y="569843"/>
            <a:ext cx="1470992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1050"/>
            </a:lvl1pPr>
          </a:lstStyle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198" y="2743202"/>
            <a:ext cx="6096001" cy="3467098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413627"/>
            <a:ext cx="1256738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413627"/>
            <a:ext cx="429372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98686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371603" y="3415504"/>
            <a:ext cx="10820397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1150620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6" y="182880"/>
            <a:ext cx="7930892" cy="2238587"/>
          </a:xfrm>
          <a:noFill/>
        </p:spPr>
        <p:txBody>
          <a:bodyPr anchor="t">
            <a:normAutofit/>
          </a:bodyPr>
          <a:lstStyle>
            <a:lvl1pPr>
              <a:defRPr sz="12000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946" y="3840480"/>
            <a:ext cx="6543924" cy="2536466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11" y="612381"/>
            <a:ext cx="1484228" cy="479352"/>
          </a:xfrm>
          <a:noFill/>
        </p:spPr>
        <p:txBody>
          <a:bodyPr anchor="t"/>
          <a:lstStyle>
            <a:lvl1pPr algn="r">
              <a:defRPr sz="1050"/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3512" y="2756699"/>
            <a:ext cx="1256738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0544" y="2756699"/>
            <a:ext cx="429372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0" y="3415504"/>
            <a:ext cx="342900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975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1" y="2057399"/>
            <a:ext cx="342900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2057401"/>
            <a:ext cx="4648200" cy="27432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11030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31915"/>
            <a:ext cx="3968496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020" y="1001865"/>
            <a:ext cx="6416180" cy="468331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7"/>
            <a:ext cx="1179576" cy="365125"/>
          </a:xfrm>
        </p:spPr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73778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1242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8400" y="0"/>
            <a:ext cx="739140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67622"/>
            <a:ext cx="7929006" cy="447754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3810000" y="6210300"/>
            <a:ext cx="769620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1" y="6029868"/>
            <a:ext cx="2024542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1651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3318" y="0"/>
            <a:ext cx="438548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056" y="1965281"/>
            <a:ext cx="4859992" cy="3732876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77646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99475"/>
            <a:ext cx="362544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2124222"/>
            <a:ext cx="3567404" cy="34887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0601" y="0"/>
            <a:ext cx="7391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1801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30047"/>
            <a:ext cx="4939005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746792"/>
            <a:ext cx="5776896" cy="39694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1400" y="0"/>
            <a:ext cx="48006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3705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8486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456" y="0"/>
            <a:ext cx="4142830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196" y="2112973"/>
            <a:ext cx="3151090" cy="367822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912" y="6029868"/>
            <a:ext cx="1911096" cy="365125"/>
          </a:xfrm>
          <a:noFill/>
        </p:spPr>
        <p:txBody>
          <a:bodyPr/>
          <a:lstStyle/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1008" y="6029868"/>
            <a:ext cx="890077" cy="365125"/>
          </a:xfrm>
          <a:noFill/>
        </p:spPr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68554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01376"/>
            <a:ext cx="360112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96848"/>
            <a:ext cx="360112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03237"/>
            <a:ext cx="190779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504" y="4800600"/>
            <a:ext cx="1256738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641" y="4800600"/>
            <a:ext cx="429372" cy="365125"/>
          </a:xfrm>
          <a:noFill/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75992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673955"/>
            <a:ext cx="315468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647060"/>
            <a:ext cx="7552114" cy="138280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noFill/>
        </p:spPr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42" y="6029868"/>
            <a:ext cx="429372" cy="365125"/>
          </a:xfrm>
          <a:noFill/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72821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5" y="337062"/>
            <a:ext cx="6787898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05468" y="637706"/>
            <a:ext cx="1907799" cy="365125"/>
          </a:xfrm>
        </p:spPr>
        <p:txBody>
          <a:bodyPr anchor="t"/>
          <a:lstStyle>
            <a:lvl1pPr algn="r">
              <a:defRPr/>
            </a:lvl1pPr>
          </a:lstStyle>
          <a:p>
            <a:endParaRPr lang="hr-HR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71600"/>
            <a:ext cx="739140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163" y="1266737"/>
            <a:ext cx="2894795" cy="4763131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11502704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383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060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85" y="4374100"/>
            <a:ext cx="3897905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16" y="685800"/>
            <a:ext cx="5430884" cy="520498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974" y="6029867"/>
            <a:ext cx="1911096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solidFill>
            <a:schemeClr val="bg1"/>
          </a:solidFill>
        </p:spPr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303519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196" y="120765"/>
            <a:ext cx="1072300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0" spc="-200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6029867"/>
            <a:ext cx="2137769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11503594" y="675861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67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-785191"/>
            <a:ext cx="10981137" cy="640080"/>
          </a:xfrm>
          <a:noFill/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930" y="1649896"/>
            <a:ext cx="1016992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 cap="all" spc="-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85800"/>
            <a:ext cx="1032675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501227"/>
            <a:ext cx="190779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501227"/>
            <a:ext cx="1256738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501227"/>
            <a:ext cx="429372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734904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" y="2"/>
            <a:ext cx="876300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5410203"/>
            <a:ext cx="754380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3504" y="725556"/>
            <a:ext cx="8845296" cy="3656168"/>
          </a:xfrm>
        </p:spPr>
        <p:txBody>
          <a:bodyPr>
            <a:normAutofit/>
          </a:bodyPr>
          <a:lstStyle>
            <a:lvl1pPr marL="228600" indent="-228600">
              <a:lnSpc>
                <a:spcPct val="85000"/>
              </a:lnSpc>
              <a:spcBef>
                <a:spcPts val="0"/>
              </a:spcBef>
              <a:buNone/>
              <a:defRPr sz="580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191109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endParaRPr lang="hr-HR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02368" y="6029868"/>
            <a:ext cx="1435608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374789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  <a:noFill/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756230"/>
            <a:ext cx="5181600" cy="403496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593972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  <a:noFill/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631076"/>
            <a:ext cx="5157787" cy="70939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431" y="2372146"/>
            <a:ext cx="5157787" cy="349525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0" y="1631076"/>
            <a:ext cx="5183188" cy="7093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372146"/>
            <a:ext cx="5183188" cy="3495254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226426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65176"/>
            <a:ext cx="11028923" cy="1325880"/>
          </a:xfrm>
          <a:noFill/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210076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05362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057400" y="3084659"/>
            <a:ext cx="10133956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6" y="182881"/>
            <a:ext cx="8616684" cy="1874520"/>
          </a:xfrm>
          <a:noFill/>
        </p:spPr>
        <p:txBody>
          <a:bodyPr anchor="t">
            <a:normAutofit/>
          </a:bodyPr>
          <a:lstStyle>
            <a:lvl1pPr>
              <a:defRPr sz="9600">
                <a:solidFill>
                  <a:schemeClr val="accent2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53600" y="617923"/>
            <a:ext cx="1866897" cy="461881"/>
          </a:xfrm>
          <a:noFill/>
        </p:spPr>
        <p:txBody>
          <a:bodyPr anchor="t"/>
          <a:lstStyle>
            <a:lvl1pPr algn="r">
              <a:defRPr sz="900"/>
            </a:lvl1pPr>
          </a:lstStyle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846" y="3544866"/>
            <a:ext cx="899072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5846" y="6024816"/>
            <a:ext cx="1809495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0075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8436077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685800" y="4564627"/>
            <a:ext cx="5068016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" y="530940"/>
            <a:ext cx="7703576" cy="1308290"/>
          </a:xfrm>
          <a:noFill/>
        </p:spPr>
        <p:txBody>
          <a:bodyPr anchor="t">
            <a:normAutofit/>
          </a:bodyPr>
          <a:lstStyle>
            <a:lvl1pPr>
              <a:defRPr sz="8000">
                <a:solidFill>
                  <a:schemeClr val="accent2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005" y="3571531"/>
            <a:ext cx="5009534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7"/>
            <a:ext cx="1911096" cy="365126"/>
          </a:xfrm>
          <a:noFill/>
        </p:spPr>
        <p:txBody>
          <a:bodyPr anchor="ctr"/>
          <a:lstStyle>
            <a:lvl1pPr algn="l">
              <a:defRPr sz="900" b="1"/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9320" y="6029867"/>
            <a:ext cx="1441766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43468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1270"/>
            <a:ext cx="10981137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745956"/>
            <a:ext cx="10981137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430" y="6029868"/>
            <a:ext cx="191109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900" b="1" cap="all" spc="60" baseline="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0" y="6029868"/>
            <a:ext cx="118268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DDF601A6-7FB2-4242-A4F7-9953E6DFF85C}" type="datetimeFigureOut">
              <a:rPr lang="hr-HR" smtClean="0"/>
              <a:t>30.10.2026.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34" y="6029868"/>
            <a:ext cx="42937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55DD7CC6-7FB5-47D4-8959-E1ED9990D6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5228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SVEMIRSKI+OTPAD+WIKIPEDIA&amp;sca_esv=34388a73116c39a8&amp;rlz=1C1ONGR_QtKgLegQIGhAB&amp;biw=1536&amp;bih=720&amp;dpr=1.25#ip=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12383CF-8B66-E68B-786E-E3D6A346BD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sz="9600" b="1" dirty="0"/>
              <a:t>Svemirski otpad</a:t>
            </a:r>
          </a:p>
        </p:txBody>
      </p:sp>
    </p:spTree>
    <p:extLst>
      <p:ext uri="{BB962C8B-B14F-4D97-AF65-F5344CB8AC3E}">
        <p14:creationId xmlns:p14="http://schemas.microsoft.com/office/powerpoint/2010/main" val="3069332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E69637-A988-D158-8521-9FA5D5F59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800" dirty="0"/>
              <a:t>Što JE SVEMIRSKI OTPAD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79F352C-8DD8-1DBB-9E9E-3CD18C30F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Svemirski otpad čine svi predmeti koje su ljudi poslali u svemir, a više se ne koriste. To mogu biti stari sateliti, dijelovi raketa, odbačeni dijelovi letjelica i sitni komadi metala nastali sudarima ili eksplozijama.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E2C5DFB-08ED-00EB-23A6-AAE5B07BD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073" y="3083316"/>
            <a:ext cx="3790420" cy="285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49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92805493-F32C-2463-E9CC-49A854E24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7200" dirty="0"/>
              <a:t>KAKO NASTAJE  OTPAD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5D8A2F43-475F-B5A5-5D7F-88BCF39A7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000" dirty="0"/>
              <a:t>🛰️ Stari sateliti – prestanu raditi, ali ostanu u orbiti.</a:t>
            </a:r>
          </a:p>
          <a:p>
            <a:r>
              <a:rPr lang="hr-HR" sz="2000" dirty="0"/>
              <a:t>🚀 Dijelovi raketa – nakon lansiranja mogu ostati u svemiru.</a:t>
            </a:r>
          </a:p>
          <a:p>
            <a:r>
              <a:rPr lang="hr-HR" sz="2000" dirty="0"/>
              <a:t>💥 Sudar i eksplozije – stvaraju tisuće manjih komadića.</a:t>
            </a:r>
          </a:p>
          <a:p>
            <a:r>
              <a:rPr lang="hr-HR" sz="2000" dirty="0"/>
              <a:t>🔩 Sitni predmeti – čak i mali vijci ili komadići boje mogu biti opasni.</a:t>
            </a:r>
          </a:p>
          <a:p>
            <a:endParaRPr lang="hr-HR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795DF880-AEF7-9979-3FC4-EBCAC90C9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146" y="2121109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64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077BD90-800A-73D2-B35D-5D4D38057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dirty="0"/>
              <a:t>ZASTO JE OPASAN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2ADF816-565F-3119-421F-BA3BBDC8F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Kreće se vrlo velikim brzinama, često oko 7–8 km/s u niskoj Zemljinoj orbiti.</a:t>
            </a:r>
          </a:p>
          <a:p>
            <a:r>
              <a:rPr lang="hr-HR" sz="2400" dirty="0"/>
              <a:t>Može oštetiti ili uništiti aktivne satelite.</a:t>
            </a:r>
          </a:p>
          <a:p>
            <a:r>
              <a:rPr lang="hr-HR" sz="2400" dirty="0"/>
              <a:t>Može ugroziti astronaute i svemirske postaje.</a:t>
            </a:r>
          </a:p>
          <a:p>
            <a:r>
              <a:rPr lang="hr-HR" sz="2400" dirty="0"/>
              <a:t>Novi sudari stvaraju još više otpada.</a:t>
            </a:r>
          </a:p>
          <a:p>
            <a:endParaRPr lang="hr-HR" sz="24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65CF78B-401C-DAD3-F28E-A92893EDC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437" y="2682091"/>
            <a:ext cx="4516292" cy="339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44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40A731-E6B3-C8FE-8AFD-34768B215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dirty="0"/>
              <a:t>KOLIKO GA IMA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7A88266-F444-E70B-0818-ABA1B0DD9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400" dirty="0"/>
              <a:t>Oko Zemlje kruže deseci tisuća većih objekata koje možemo pratiti, ali postoje i milijuni manjih komadića koji su previše sitni da bi se svi mogli pratiti. Broj objekata stalno se mijenja zbog novih lansiranja, sudara i povratka dijelova u atmosferu</a:t>
            </a:r>
            <a:r>
              <a:rPr lang="hr-HR" dirty="0"/>
              <a:t>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F5E4B895-45E6-650C-E1EF-B95667815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645" y="3212666"/>
            <a:ext cx="57150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04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402924-2EE5-5855-8ADB-85A12EDB4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dirty="0"/>
              <a:t>KAKO GA RIJEŠITI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7FBD3A5-2C85-9C52-C2C4-74FCE44AF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Razvijati satelite koji se nakon završetka misije mogu sigurno ukloniti iz orbite.</a:t>
            </a:r>
          </a:p>
          <a:p>
            <a:r>
              <a:rPr lang="hr-HR" sz="2400" dirty="0"/>
              <a:t>Dizajnirati rakete i satelite tako da stvaraju što manje otpada.</a:t>
            </a:r>
          </a:p>
          <a:p>
            <a:r>
              <a:rPr lang="hr-HR" sz="2400" dirty="0"/>
              <a:t>Razvijati robote i druge tehnologije za uklanjanje velikih komada otpada.</a:t>
            </a:r>
          </a:p>
          <a:p>
            <a:r>
              <a:rPr lang="hr-HR" sz="2400" dirty="0"/>
              <a:t>Sprječavati sudare pažljivim praćenjem objekata u svemiru.</a:t>
            </a:r>
          </a:p>
          <a:p>
            <a:endParaRPr lang="hr-HR" sz="28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6B229AC-9DF0-49B0-F2ED-1ED9E386F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715" y="4036291"/>
            <a:ext cx="4492887" cy="255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82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8BB796-CF78-04C8-BCE7-64D29A3B9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6000" dirty="0"/>
              <a:t>ZANIMLJIVOSTI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74AF6D7-C2CC-F275-D128-D09BD03C7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dirty="0"/>
              <a:t>Komadić svemirskog otpada veličine zrna boje može oštetiti svemirsku letjelicu.</a:t>
            </a:r>
          </a:p>
          <a:p>
            <a:r>
              <a:rPr lang="hr-HR" sz="2000" dirty="0"/>
              <a:t>Svemirski otpad može ostati u orbiti godinama, desetljećima, pa i dulje.</a:t>
            </a:r>
          </a:p>
          <a:p>
            <a:r>
              <a:rPr lang="hr-HR" sz="2000" dirty="0"/>
              <a:t>Zemljina atmosfera može spaliti mnoge dijelove otpada kada ponovno uđu u nju.</a:t>
            </a:r>
          </a:p>
          <a:p>
            <a:r>
              <a:rPr lang="hr-HR" sz="2000" dirty="0"/>
              <a:t>Svemir nije beskonačno velik prostor za satelite – sigurna orbita postaje sve važnija.</a:t>
            </a:r>
          </a:p>
          <a:p>
            <a:endParaRPr lang="hr-HR" sz="2000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05DFBA38-5961-595A-FD8C-FE18773E3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327" y="3953173"/>
            <a:ext cx="3958648" cy="263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70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1C5C8A0-F14C-708D-29BC-5673FD5B5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6000" dirty="0"/>
              <a:t>ZAKLJUČAK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F4E098E-7D35-69FD-1E4B-989F75513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Svemirski otpad ozbiljan je problem koji ugrožava satelite, astronaute i buduća istraživanja svemira. Zato moramo odgovorno koristiti svemir, sprječavati nastanak novog otpada i razvijati tehnologije za njegovo uklanjanje.</a:t>
            </a:r>
          </a:p>
          <a:p>
            <a:r>
              <a:rPr lang="hr-HR" sz="2400" b="1" dirty="0"/>
              <a:t>Manje otpada danas znači sigurniji svemir sutra!</a:t>
            </a:r>
          </a:p>
        </p:txBody>
      </p:sp>
    </p:spTree>
    <p:extLst>
      <p:ext uri="{BB962C8B-B14F-4D97-AF65-F5344CB8AC3E}">
        <p14:creationId xmlns:p14="http://schemas.microsoft.com/office/powerpoint/2010/main" val="1371865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49145A0-449E-3B48-4951-325B1885E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6000" dirty="0"/>
              <a:t>IZVORI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F566ABA-B974-1D53-0B2E-892A66122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https://www.google.com/search?sca_esv=34388a73116c39a8&amp;rlz=1C1ONGR_hrHR1071HR1071&amp;sxsrf=AKL5yDjl7O0PEl-KyNfOF-QNLZbzrCYVNg:1793292686021&amp;udm=2&amp;fbs=ACAhTvzdM-3AGr_acNLrvKC55fRgZp9o47Txm0DykB8pyFvWXIozXdH2wl66kGPtUpOB5epR7KeefJ4OCEyDyCsX7Y4N2vd878059QbNKV2Fd5Jxjp9ddtjqvSM14nsrrKDItWkj7pcOtjzOUIZRNyAqwT_j2C590-hy8X8TAuC1aFCqSUig3EhPW4Bqa0v-z7kZWQoo466b&amp;q=svemirski+otpad&amp;sa=X&amp;sqi=2&amp;ved=2ahUKEwj64pzs19-XAxWAExAIHQdzMl8 </a:t>
            </a:r>
          </a:p>
          <a:p>
            <a:r>
              <a:rPr lang="hr-HR" dirty="0">
                <a:hlinkClick r:id="rId2"/>
              </a:rPr>
              <a:t>https://www.google.com/search?q=SVEMIRSKI+OTPAD+WIKIPEDIA&amp;sca_esv=34388a73116c39a8&amp;rlz=1C1ONGR_QtKgLegQIGhAB&amp;biw=1536&amp;bih=720&amp;dpr=1.25#ip=1</a:t>
            </a:r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 </a:t>
            </a:r>
            <a:r>
              <a:rPr lang="hr-HR" b="1" dirty="0"/>
              <a:t>IZRADIO: DAVID ŠARUTANČEC8.B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15073300"/>
      </p:ext>
    </p:extLst>
  </p:cSld>
  <p:clrMapOvr>
    <a:masterClrMapping/>
  </p:clrMapOvr>
</p:sld>
</file>

<file path=ppt/theme/theme1.xml><?xml version="1.0" encoding="utf-8"?>
<a:theme xmlns:a="http://schemas.openxmlformats.org/drawingml/2006/main" name="Narančasto iskustvo">
  <a:themeElements>
    <a:clrScheme name="Narančasto iskustvo">
      <a:dk1>
        <a:srgbClr val="131313"/>
      </a:dk1>
      <a:lt1>
        <a:sysClr val="window" lastClr="FFFFFF"/>
      </a:lt1>
      <a:dk2>
        <a:srgbClr val="444742"/>
      </a:dk2>
      <a:lt2>
        <a:srgbClr val="EDECE9"/>
      </a:lt2>
      <a:accent1>
        <a:srgbClr val="ED6845"/>
      </a:accent1>
      <a:accent2>
        <a:srgbClr val="F48A56"/>
      </a:accent2>
      <a:accent3>
        <a:srgbClr val="9FA295"/>
      </a:accent3>
      <a:accent4>
        <a:srgbClr val="5B6E74"/>
      </a:accent4>
      <a:accent5>
        <a:srgbClr val="6E7868"/>
      </a:accent5>
      <a:accent6>
        <a:srgbClr val="A1AAAA"/>
      </a:accent6>
      <a:hlink>
        <a:srgbClr val="F05814"/>
      </a:hlink>
      <a:folHlink>
        <a:srgbClr val="E99401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range experience" id="{9BAA8FFB-1EEF-49AC-B7FF-0F37799585E9}" vid="{6523F788-A6E6-47B0-B3C7-625411BE5A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 Experience</Template>
  <TotalTime>50</TotalTime>
  <Words>335</Words>
  <Application>Microsoft Office PowerPoint</Application>
  <PresentationFormat>Široki zaslon</PresentationFormat>
  <Paragraphs>37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4" baseType="lpstr">
      <vt:lpstr>Arial</vt:lpstr>
      <vt:lpstr>Calibri</vt:lpstr>
      <vt:lpstr>Oswald SemiBold</vt:lpstr>
      <vt:lpstr>Univers Condensed Light</vt:lpstr>
      <vt:lpstr>Narančasto iskustvo</vt:lpstr>
      <vt:lpstr>Svemirski otpad</vt:lpstr>
      <vt:lpstr>Što JE SVEMIRSKI OTPAD</vt:lpstr>
      <vt:lpstr>KAKO NASTAJE  OTPAD</vt:lpstr>
      <vt:lpstr>ZASTO JE OPASAN</vt:lpstr>
      <vt:lpstr>KOLIKO GA IMA</vt:lpstr>
      <vt:lpstr>KAKO GA RIJEŠITI</vt:lpstr>
      <vt:lpstr>ZANIMLJIVOSTI</vt:lpstr>
      <vt:lpstr>ZAKLJUČAK</vt:lpstr>
      <vt:lpstr>IZVORI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Svemirski otpad</dc:title>
  <dc:creator>Elena Šarutančec</dc:creator>
  <cp:lastModifiedBy>Renata Smaić</cp:lastModifiedBy>
  <cp:revision>1</cp:revision>
  <dcterms:created xsi:type="dcterms:W3CDTF">2026-10-29T16:38:20Z</dcterms:created>
  <dcterms:modified xsi:type="dcterms:W3CDTF">2026-10-30T11:45:40Z</dcterms:modified>
</cp:coreProperties>
</file>