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69" r:id="rId3"/>
    <p:sldId id="257" r:id="rId4"/>
    <p:sldId id="270" r:id="rId5"/>
    <p:sldId id="272" r:id="rId6"/>
    <p:sldId id="258" r:id="rId7"/>
    <p:sldId id="281" r:id="rId8"/>
    <p:sldId id="274" r:id="rId9"/>
    <p:sldId id="275" r:id="rId10"/>
    <p:sldId id="260" r:id="rId11"/>
    <p:sldId id="277" r:id="rId12"/>
    <p:sldId id="280" r:id="rId13"/>
    <p:sldId id="279" r:id="rId14"/>
    <p:sldId id="283" r:id="rId15"/>
    <p:sldId id="284" r:id="rId16"/>
    <p:sldId id="267" r:id="rId17"/>
    <p:sldId id="2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137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1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0405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493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0855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73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hr-HR"/>
              <a:t>Kliknite da biste uredili matrice</a:t>
            </a:r>
          </a:p>
          <a:p>
            <a:pPr marL="228600" lvl="1" indent="-228600"/>
            <a:r>
              <a:rPr lang="hr-HR"/>
              <a:t>Druga razina</a:t>
            </a:r>
          </a:p>
          <a:p>
            <a:pPr marL="228600" lvl="2" indent="-228600"/>
            <a:r>
              <a:rPr lang="hr-HR"/>
              <a:t>Treća razina</a:t>
            </a:r>
          </a:p>
          <a:p>
            <a:pPr marL="228600" lvl="3" indent="-228600"/>
            <a:r>
              <a:rPr lang="hr-HR"/>
              <a:t>Četvrta razina</a:t>
            </a:r>
          </a:p>
          <a:p>
            <a:pPr marL="228600" lvl="4" indent="-228600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75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0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52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6461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2986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hr-HR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8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22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289903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96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67051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93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13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004793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0576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409966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17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9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15657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5937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81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8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5BB157C1-34AD-4F3F-B264-590E1C1F265D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A8A385C1-3A11-4B0A-9C41-123CC0C3919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5084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9588-7AAC-964D-A5F5-2209FD5D1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lika 45">
            <a:extLst>
              <a:ext uri="{FF2B5EF4-FFF2-40B4-BE49-F238E27FC236}">
                <a16:creationId xmlns:a16="http://schemas.microsoft.com/office/drawing/2014/main" id="{A6EFE6CE-96BA-47E8-B7C4-409AF72EE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2B94B71-943A-7B73-0098-9284D873F3A3}"/>
              </a:ext>
            </a:extLst>
          </p:cNvPr>
          <p:cNvSpPr/>
          <p:nvPr/>
        </p:nvSpPr>
        <p:spPr>
          <a:xfrm>
            <a:off x="2580044" y="4860925"/>
            <a:ext cx="33525" cy="404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0BC85A7-4F5F-EC98-66C8-14A0B76FD457}"/>
              </a:ext>
            </a:extLst>
          </p:cNvPr>
          <p:cNvSpPr/>
          <p:nvPr/>
        </p:nvSpPr>
        <p:spPr>
          <a:xfrm>
            <a:off x="6275184" y="6228251"/>
            <a:ext cx="27738" cy="3113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1FF7389-A627-6526-8356-4F165B813134}"/>
              </a:ext>
            </a:extLst>
          </p:cNvPr>
          <p:cNvSpPr/>
          <p:nvPr/>
        </p:nvSpPr>
        <p:spPr>
          <a:xfrm>
            <a:off x="7490720" y="5681580"/>
            <a:ext cx="39440" cy="194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A49BD62-6414-06B8-9452-3E3A01DE0620}"/>
              </a:ext>
            </a:extLst>
          </p:cNvPr>
          <p:cNvSpPr/>
          <p:nvPr/>
        </p:nvSpPr>
        <p:spPr>
          <a:xfrm>
            <a:off x="1655551" y="3612332"/>
            <a:ext cx="37259" cy="3012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315D777-E713-031E-902E-92F899D476E9}"/>
              </a:ext>
            </a:extLst>
          </p:cNvPr>
          <p:cNvSpPr/>
          <p:nvPr/>
        </p:nvSpPr>
        <p:spPr>
          <a:xfrm>
            <a:off x="3615145" y="6508475"/>
            <a:ext cx="24085" cy="1868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1B91D6-3EB2-DB68-1C03-BF407308666F}"/>
              </a:ext>
            </a:extLst>
          </p:cNvPr>
          <p:cNvSpPr/>
          <p:nvPr/>
        </p:nvSpPr>
        <p:spPr>
          <a:xfrm>
            <a:off x="628672" y="205743"/>
            <a:ext cx="35071" cy="192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EB75BF-B5FE-60FB-6617-442952FEF65B}"/>
              </a:ext>
            </a:extLst>
          </p:cNvPr>
          <p:cNvSpPr/>
          <p:nvPr/>
        </p:nvSpPr>
        <p:spPr>
          <a:xfrm>
            <a:off x="8643830" y="5862155"/>
            <a:ext cx="42052" cy="37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EA984D9-4635-12AD-CCF5-781C0FE135DE}"/>
              </a:ext>
            </a:extLst>
          </p:cNvPr>
          <p:cNvSpPr/>
          <p:nvPr/>
        </p:nvSpPr>
        <p:spPr>
          <a:xfrm>
            <a:off x="5121926" y="4209695"/>
            <a:ext cx="37790" cy="3479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298BB37-70F9-1F7E-789A-5360F1486A84}"/>
              </a:ext>
            </a:extLst>
          </p:cNvPr>
          <p:cNvSpPr/>
          <p:nvPr/>
        </p:nvSpPr>
        <p:spPr>
          <a:xfrm>
            <a:off x="3505525" y="5156164"/>
            <a:ext cx="19260" cy="2435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A67B139-F804-E5F8-5A36-C8721E348B18}"/>
              </a:ext>
            </a:extLst>
          </p:cNvPr>
          <p:cNvSpPr/>
          <p:nvPr/>
        </p:nvSpPr>
        <p:spPr>
          <a:xfrm>
            <a:off x="12023500" y="3188593"/>
            <a:ext cx="23314" cy="3655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6E743A-2709-B949-53B2-D71C9A26F49B}"/>
              </a:ext>
            </a:extLst>
          </p:cNvPr>
          <p:cNvSpPr/>
          <p:nvPr/>
        </p:nvSpPr>
        <p:spPr>
          <a:xfrm>
            <a:off x="5433773" y="24846"/>
            <a:ext cx="17208" cy="2309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AE46FB-2E5C-AC06-69BD-DC43F849D43E}"/>
              </a:ext>
            </a:extLst>
          </p:cNvPr>
          <p:cNvSpPr/>
          <p:nvPr/>
        </p:nvSpPr>
        <p:spPr>
          <a:xfrm>
            <a:off x="4006692" y="6341996"/>
            <a:ext cx="22790" cy="3822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E9C206-9BAF-B549-CCB3-E3B38E79BD64}"/>
              </a:ext>
            </a:extLst>
          </p:cNvPr>
          <p:cNvSpPr/>
          <p:nvPr/>
        </p:nvSpPr>
        <p:spPr>
          <a:xfrm>
            <a:off x="10302161" y="2815868"/>
            <a:ext cx="41889" cy="3596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BE2B55-3D5F-0AE9-6B4D-42093D65EFC5}"/>
              </a:ext>
            </a:extLst>
          </p:cNvPr>
          <p:cNvSpPr/>
          <p:nvPr/>
        </p:nvSpPr>
        <p:spPr>
          <a:xfrm>
            <a:off x="5842492" y="1769139"/>
            <a:ext cx="28264" cy="3955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D318B58-4DB4-1DDF-A0B8-30690B1C31CD}"/>
              </a:ext>
            </a:extLst>
          </p:cNvPr>
          <p:cNvSpPr/>
          <p:nvPr/>
        </p:nvSpPr>
        <p:spPr>
          <a:xfrm>
            <a:off x="6477869" y="1312075"/>
            <a:ext cx="26075" cy="286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74AED0D-AC7D-9724-FFE2-8ED069EA1AA8}"/>
              </a:ext>
            </a:extLst>
          </p:cNvPr>
          <p:cNvSpPr/>
          <p:nvPr/>
        </p:nvSpPr>
        <p:spPr>
          <a:xfrm>
            <a:off x="2301986" y="3876807"/>
            <a:ext cx="17334" cy="3748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9ECACAF-5828-6E3D-EFEA-4E58413429E2}"/>
              </a:ext>
            </a:extLst>
          </p:cNvPr>
          <p:cNvSpPr/>
          <p:nvPr/>
        </p:nvSpPr>
        <p:spPr>
          <a:xfrm>
            <a:off x="2157110" y="696128"/>
            <a:ext cx="31536" cy="243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40E2E8-83AC-8910-C731-49E6B7A56269}"/>
              </a:ext>
            </a:extLst>
          </p:cNvPr>
          <p:cNvSpPr/>
          <p:nvPr/>
        </p:nvSpPr>
        <p:spPr>
          <a:xfrm>
            <a:off x="10684170" y="3362531"/>
            <a:ext cx="29808" cy="3782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81FDE62-D6AC-BC6B-0979-99535CC8697A}"/>
              </a:ext>
            </a:extLst>
          </p:cNvPr>
          <p:cNvSpPr/>
          <p:nvPr/>
        </p:nvSpPr>
        <p:spPr>
          <a:xfrm>
            <a:off x="2586625" y="5043433"/>
            <a:ext cx="33076" cy="274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2B8871F-31F9-3040-2631-FE556BD51152}"/>
              </a:ext>
            </a:extLst>
          </p:cNvPr>
          <p:cNvSpPr/>
          <p:nvPr/>
        </p:nvSpPr>
        <p:spPr>
          <a:xfrm>
            <a:off x="11579226" y="149057"/>
            <a:ext cx="38536" cy="2013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0250DA1-BFB9-C09C-23E4-7B4266096277}"/>
              </a:ext>
            </a:extLst>
          </p:cNvPr>
          <p:cNvSpPr/>
          <p:nvPr/>
        </p:nvSpPr>
        <p:spPr>
          <a:xfrm>
            <a:off x="10135674" y="1040316"/>
            <a:ext cx="17831" cy="292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34B0430-77CD-5DBE-C135-41EB5D021615}"/>
              </a:ext>
            </a:extLst>
          </p:cNvPr>
          <p:cNvSpPr/>
          <p:nvPr/>
        </p:nvSpPr>
        <p:spPr>
          <a:xfrm>
            <a:off x="11175133" y="1741782"/>
            <a:ext cx="28914" cy="3202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665C1BD-0D3F-9164-2DE4-D7B7410726CA}"/>
              </a:ext>
            </a:extLst>
          </p:cNvPr>
          <p:cNvSpPr/>
          <p:nvPr/>
        </p:nvSpPr>
        <p:spPr>
          <a:xfrm>
            <a:off x="2941088" y="3588688"/>
            <a:ext cx="16704" cy="2796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7E95601-42B0-AB6A-6AF3-2F9D09D99B70}"/>
              </a:ext>
            </a:extLst>
          </p:cNvPr>
          <p:cNvSpPr/>
          <p:nvPr/>
        </p:nvSpPr>
        <p:spPr>
          <a:xfrm>
            <a:off x="9170487" y="2300128"/>
            <a:ext cx="22103" cy="177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EFF038C-262A-A8E9-3469-BB2BD6F8276D}"/>
              </a:ext>
            </a:extLst>
          </p:cNvPr>
          <p:cNvSpPr/>
          <p:nvPr/>
        </p:nvSpPr>
        <p:spPr>
          <a:xfrm>
            <a:off x="8456304" y="2890589"/>
            <a:ext cx="39862" cy="354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238014B-138B-55D7-6FC9-E647E2550C88}"/>
              </a:ext>
            </a:extLst>
          </p:cNvPr>
          <p:cNvSpPr/>
          <p:nvPr/>
        </p:nvSpPr>
        <p:spPr>
          <a:xfrm>
            <a:off x="1211733" y="6185734"/>
            <a:ext cx="40317" cy="373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A4A72E-B871-63BA-921E-966D55FBD92A}"/>
              </a:ext>
            </a:extLst>
          </p:cNvPr>
          <p:cNvSpPr/>
          <p:nvPr/>
        </p:nvSpPr>
        <p:spPr>
          <a:xfrm>
            <a:off x="10033800" y="4610431"/>
            <a:ext cx="34914" cy="3354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3CF01A4-403C-CBC0-065B-74AE9F297D2D}"/>
              </a:ext>
            </a:extLst>
          </p:cNvPr>
          <p:cNvSpPr/>
          <p:nvPr/>
        </p:nvSpPr>
        <p:spPr>
          <a:xfrm>
            <a:off x="7129912" y="1740344"/>
            <a:ext cx="19877" cy="3505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B339B1-3CCD-E022-1410-5C47C3011779}"/>
              </a:ext>
            </a:extLst>
          </p:cNvPr>
          <p:cNvSpPr/>
          <p:nvPr/>
        </p:nvSpPr>
        <p:spPr>
          <a:xfrm>
            <a:off x="7200110" y="382028"/>
            <a:ext cx="32888" cy="320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0876E15-ACA6-55DB-868D-6DBFA98BD531}"/>
              </a:ext>
            </a:extLst>
          </p:cNvPr>
          <p:cNvSpPr/>
          <p:nvPr/>
        </p:nvSpPr>
        <p:spPr>
          <a:xfrm>
            <a:off x="6174521" y="5244281"/>
            <a:ext cx="38896" cy="262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802FF3A-EA88-8523-7CD4-C6EE2992C055}"/>
              </a:ext>
            </a:extLst>
          </p:cNvPr>
          <p:cNvSpPr/>
          <p:nvPr/>
        </p:nvSpPr>
        <p:spPr>
          <a:xfrm>
            <a:off x="9833726" y="3378303"/>
            <a:ext cx="31101" cy="270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B1E9D02-4003-B278-2A26-1CD5F6A759F4}"/>
              </a:ext>
            </a:extLst>
          </p:cNvPr>
          <p:cNvSpPr/>
          <p:nvPr/>
        </p:nvSpPr>
        <p:spPr>
          <a:xfrm>
            <a:off x="11261455" y="3007424"/>
            <a:ext cx="40843" cy="251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CDCE265-0719-690A-1FB0-ACCF53475673}"/>
              </a:ext>
            </a:extLst>
          </p:cNvPr>
          <p:cNvSpPr/>
          <p:nvPr/>
        </p:nvSpPr>
        <p:spPr>
          <a:xfrm>
            <a:off x="8114886" y="6175519"/>
            <a:ext cx="33962" cy="260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D7F6F2B-7026-2FA7-F38E-7676DDE4611F}"/>
              </a:ext>
            </a:extLst>
          </p:cNvPr>
          <p:cNvSpPr/>
          <p:nvPr/>
        </p:nvSpPr>
        <p:spPr>
          <a:xfrm>
            <a:off x="938151" y="3236951"/>
            <a:ext cx="27066" cy="373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D44B0D9-1084-7343-F9D9-7DE9B244E5E3}"/>
              </a:ext>
            </a:extLst>
          </p:cNvPr>
          <p:cNvSpPr/>
          <p:nvPr/>
        </p:nvSpPr>
        <p:spPr>
          <a:xfrm>
            <a:off x="9467227" y="6672934"/>
            <a:ext cx="27922" cy="2696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D450BE-9199-31A3-8217-09D5C02127A5}"/>
              </a:ext>
            </a:extLst>
          </p:cNvPr>
          <p:cNvSpPr/>
          <p:nvPr/>
        </p:nvSpPr>
        <p:spPr>
          <a:xfrm>
            <a:off x="6809755" y="5073001"/>
            <a:ext cx="18505" cy="219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4B64CD9-B859-8E3F-A0CC-B217E116CE86}"/>
              </a:ext>
            </a:extLst>
          </p:cNvPr>
          <p:cNvSpPr/>
          <p:nvPr/>
        </p:nvSpPr>
        <p:spPr>
          <a:xfrm>
            <a:off x="1759787" y="2196509"/>
            <a:ext cx="24137" cy="412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B1F1419-F8A7-509F-EEEC-BF735CF298BE}"/>
              </a:ext>
            </a:extLst>
          </p:cNvPr>
          <p:cNvSpPr/>
          <p:nvPr/>
        </p:nvSpPr>
        <p:spPr>
          <a:xfrm>
            <a:off x="2507476" y="6316464"/>
            <a:ext cx="24001" cy="216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D328489-E1C2-F090-9B70-A7F5DC900F2E}"/>
              </a:ext>
            </a:extLst>
          </p:cNvPr>
          <p:cNvSpPr/>
          <p:nvPr/>
        </p:nvSpPr>
        <p:spPr>
          <a:xfrm>
            <a:off x="11760424" y="602958"/>
            <a:ext cx="19349" cy="1975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1F050EA-E4C1-633A-0224-48F2184CBED4}"/>
              </a:ext>
            </a:extLst>
          </p:cNvPr>
          <p:cNvSpPr/>
          <p:nvPr/>
        </p:nvSpPr>
        <p:spPr>
          <a:xfrm>
            <a:off x="807667" y="2616278"/>
            <a:ext cx="21896" cy="205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3B1F0B3-975A-9235-5FD1-F38731DE8CF6}"/>
              </a:ext>
            </a:extLst>
          </p:cNvPr>
          <p:cNvSpPr/>
          <p:nvPr/>
        </p:nvSpPr>
        <p:spPr>
          <a:xfrm>
            <a:off x="189222" y="4724631"/>
            <a:ext cx="17720" cy="2238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644445A-CF42-29D3-E946-4E4DE63D428E}"/>
              </a:ext>
            </a:extLst>
          </p:cNvPr>
          <p:cNvSpPr/>
          <p:nvPr/>
        </p:nvSpPr>
        <p:spPr>
          <a:xfrm>
            <a:off x="6824990" y="5978260"/>
            <a:ext cx="33343" cy="346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02905CB-3E4E-57DB-DF15-83008768D57F}"/>
              </a:ext>
            </a:extLst>
          </p:cNvPr>
          <p:cNvSpPr/>
          <p:nvPr/>
        </p:nvSpPr>
        <p:spPr>
          <a:xfrm>
            <a:off x="8455729" y="5393957"/>
            <a:ext cx="38299" cy="204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4F5BD38-D9DD-9E54-6FA7-8B3173FE760C}"/>
              </a:ext>
            </a:extLst>
          </p:cNvPr>
          <p:cNvSpPr/>
          <p:nvPr/>
        </p:nvSpPr>
        <p:spPr>
          <a:xfrm>
            <a:off x="652183" y="4201512"/>
            <a:ext cx="29742" cy="2979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7672E5-8A25-7110-467D-1D91DE055F55}"/>
              </a:ext>
            </a:extLst>
          </p:cNvPr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02</a:t>
            </a:r>
          </a:p>
        </p:txBody>
      </p:sp>
      <p:pic>
        <p:nvPicPr>
          <p:cNvPr id="52" name="Slika 51">
            <a:extLst>
              <a:ext uri="{FF2B5EF4-FFF2-40B4-BE49-F238E27FC236}">
                <a16:creationId xmlns:a16="http://schemas.microsoft.com/office/drawing/2014/main" id="{5F646208-37B4-2A7D-501D-22052FDC4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68638"/>
            <a:ext cx="12468711" cy="6770510"/>
          </a:xfrm>
          <a:prstGeom prst="rect">
            <a:avLst/>
          </a:prstGeom>
        </p:spPr>
      </p:pic>
      <p:sp>
        <p:nvSpPr>
          <p:cNvPr id="53" name="Pravokutnik 52">
            <a:extLst>
              <a:ext uri="{FF2B5EF4-FFF2-40B4-BE49-F238E27FC236}">
                <a16:creationId xmlns:a16="http://schemas.microsoft.com/office/drawing/2014/main" id="{6C898D1A-87DB-1EB3-C49E-F7C3E95FAB2E}"/>
              </a:ext>
            </a:extLst>
          </p:cNvPr>
          <p:cNvSpPr/>
          <p:nvPr/>
        </p:nvSpPr>
        <p:spPr>
          <a:xfrm>
            <a:off x="7641217" y="4823165"/>
            <a:ext cx="2762254" cy="4125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20306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lika 46">
            <a:extLst>
              <a:ext uri="{FF2B5EF4-FFF2-40B4-BE49-F238E27FC236}">
                <a16:creationId xmlns:a16="http://schemas.microsoft.com/office/drawing/2014/main" id="{2547649D-FD9B-4147-8CDE-CDDDAF95A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580044" y="4860925"/>
            <a:ext cx="33525" cy="404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275184" y="6228251"/>
            <a:ext cx="27738" cy="3113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490720" y="5681580"/>
            <a:ext cx="39440" cy="194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655551" y="3612332"/>
            <a:ext cx="37259" cy="3012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3615145" y="6508475"/>
            <a:ext cx="24085" cy="1868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28672" y="205743"/>
            <a:ext cx="35071" cy="192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643830" y="5862155"/>
            <a:ext cx="42052" cy="37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121926" y="4209695"/>
            <a:ext cx="37790" cy="3479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505525" y="5156164"/>
            <a:ext cx="19260" cy="2435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2023500" y="3188593"/>
            <a:ext cx="23314" cy="3655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433773" y="24846"/>
            <a:ext cx="17208" cy="2309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006692" y="6341996"/>
            <a:ext cx="22790" cy="3822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302161" y="2815868"/>
            <a:ext cx="41889" cy="3596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5842492" y="1769139"/>
            <a:ext cx="28264" cy="3955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77869" y="1312075"/>
            <a:ext cx="26075" cy="286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2301986" y="3876807"/>
            <a:ext cx="17334" cy="3748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2157110" y="696128"/>
            <a:ext cx="31536" cy="243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684170" y="3362531"/>
            <a:ext cx="29808" cy="3782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2586625" y="5043433"/>
            <a:ext cx="33076" cy="274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1579226" y="149057"/>
            <a:ext cx="38536" cy="2013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135674" y="1040316"/>
            <a:ext cx="17831" cy="292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75133" y="1741782"/>
            <a:ext cx="28914" cy="3202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2941088" y="3588688"/>
            <a:ext cx="16704" cy="2796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70487" y="2300128"/>
            <a:ext cx="22103" cy="177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456304" y="2890589"/>
            <a:ext cx="39862" cy="354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211733" y="6185734"/>
            <a:ext cx="40317" cy="373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033800" y="4610431"/>
            <a:ext cx="34914" cy="3354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7129912" y="1740344"/>
            <a:ext cx="19877" cy="3505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7200110" y="382028"/>
            <a:ext cx="32888" cy="320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174521" y="5244281"/>
            <a:ext cx="38896" cy="262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833726" y="3378303"/>
            <a:ext cx="31101" cy="270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1261455" y="3007424"/>
            <a:ext cx="40843" cy="251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114886" y="6175519"/>
            <a:ext cx="33962" cy="260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938151" y="3236951"/>
            <a:ext cx="27066" cy="373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9467227" y="6672934"/>
            <a:ext cx="27922" cy="2696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809755" y="5073001"/>
            <a:ext cx="18505" cy="219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759787" y="2196509"/>
            <a:ext cx="24137" cy="412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507476" y="6316464"/>
            <a:ext cx="24001" cy="216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1760424" y="602958"/>
            <a:ext cx="19349" cy="1975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07667" y="2616278"/>
            <a:ext cx="21896" cy="205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89222" y="4724631"/>
            <a:ext cx="17720" cy="2238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6824990" y="5978260"/>
            <a:ext cx="33343" cy="346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8455729" y="5393957"/>
            <a:ext cx="38299" cy="204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652183" y="4201512"/>
            <a:ext cx="29742" cy="2979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 err="1">
                <a:latin typeface="Franklin Gothic Book" panose="020B0503020102020204" pitchFamily="34" charset="0"/>
              </a:rPr>
              <a:t>Što</a:t>
            </a:r>
            <a:r>
              <a:rPr dirty="0">
                <a:latin typeface="Franklin Gothic Book" panose="020B0503020102020204" pitchFamily="34" charset="0"/>
              </a:rPr>
              <a:t> je </a:t>
            </a:r>
            <a:r>
              <a:rPr dirty="0" err="1">
                <a:latin typeface="Franklin Gothic Book" panose="020B0503020102020204" pitchFamily="34" charset="0"/>
              </a:rPr>
              <a:t>zviježđe</a:t>
            </a:r>
            <a:r>
              <a:rPr dirty="0">
                <a:latin typeface="Franklin Gothic Book" panose="020B0503020102020204" pitchFamily="34" charset="0"/>
              </a:rPr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97525" y="1213733"/>
            <a:ext cx="86673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lang="hr-HR" sz="3600" b="1" dirty="0">
                <a:solidFill>
                  <a:srgbClr val="FFFF00"/>
                </a:solidFill>
              </a:rPr>
              <a:t>ZVIJEŽĐE</a:t>
            </a:r>
            <a:r>
              <a:rPr lang="hr-HR" sz="3600" dirty="0"/>
              <a:t>  je s</a:t>
            </a:r>
            <a:r>
              <a:rPr sz="3600" dirty="0" err="1"/>
              <a:t>kupina</a:t>
            </a:r>
            <a:r>
              <a:rPr sz="3600" dirty="0"/>
              <a:t> </a:t>
            </a:r>
            <a:r>
              <a:rPr sz="3600" dirty="0" err="1"/>
              <a:t>zvijezda</a:t>
            </a:r>
            <a:r>
              <a:rPr sz="3600" dirty="0"/>
              <a:t> </a:t>
            </a:r>
            <a:r>
              <a:rPr sz="3600" dirty="0" err="1"/>
              <a:t>koja</a:t>
            </a:r>
            <a:r>
              <a:rPr sz="3600" dirty="0"/>
              <a:t> </a:t>
            </a:r>
            <a:r>
              <a:rPr sz="3600" dirty="0" err="1"/>
              <a:t>na</a:t>
            </a:r>
            <a:r>
              <a:rPr sz="3600" dirty="0"/>
              <a:t> </a:t>
            </a:r>
            <a:r>
              <a:rPr sz="3600" dirty="0" err="1"/>
              <a:t>nebu</a:t>
            </a:r>
            <a:r>
              <a:rPr sz="3600" dirty="0"/>
              <a:t> </a:t>
            </a:r>
            <a:r>
              <a:rPr sz="3600" dirty="0" err="1"/>
              <a:t>tvori</a:t>
            </a:r>
            <a:r>
              <a:rPr sz="3600" dirty="0"/>
              <a:t> </a:t>
            </a:r>
            <a:r>
              <a:rPr sz="3600" dirty="0" err="1"/>
              <a:t>prepoznatljiv</a:t>
            </a:r>
            <a:r>
              <a:rPr sz="3600" dirty="0"/>
              <a:t> </a:t>
            </a:r>
            <a:r>
              <a:rPr sz="3600" dirty="0" err="1"/>
              <a:t>uzorak</a:t>
            </a:r>
            <a:r>
              <a:rPr sz="3600" dirty="0"/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13417" y="3443453"/>
            <a:ext cx="61722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sz="3200" dirty="0" err="1"/>
              <a:t>Astronomi</a:t>
            </a:r>
            <a:r>
              <a:rPr sz="3200" dirty="0"/>
              <a:t> </a:t>
            </a:r>
            <a:r>
              <a:rPr sz="3200" dirty="0" err="1"/>
              <a:t>danas</a:t>
            </a:r>
            <a:r>
              <a:rPr sz="3200" dirty="0"/>
              <a:t> </a:t>
            </a:r>
            <a:r>
              <a:rPr sz="3200" dirty="0" err="1"/>
              <a:t>službeno</a:t>
            </a:r>
            <a:r>
              <a:rPr sz="3200" dirty="0"/>
              <a:t> </a:t>
            </a:r>
            <a:endParaRPr lang="hr-HR" sz="3200" dirty="0"/>
          </a:p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sz="3200" dirty="0" err="1"/>
              <a:t>razlikuju</a:t>
            </a:r>
            <a:r>
              <a:rPr sz="3200" dirty="0"/>
              <a:t> 88 </a:t>
            </a:r>
            <a:r>
              <a:rPr sz="3200" dirty="0" err="1"/>
              <a:t>zviježđa</a:t>
            </a:r>
            <a:r>
              <a:rPr sz="3200" dirty="0"/>
              <a:t>.</a:t>
            </a:r>
          </a:p>
        </p:txBody>
      </p:sp>
      <p:pic>
        <p:nvPicPr>
          <p:cNvPr id="55" name="Picture 54" descr="Kasiope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76" y="2792693"/>
            <a:ext cx="5364466" cy="3165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029625E-59FD-4924-9C2B-4729EF336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FADC8317-38FB-4C26-9046-004C2307FADD}"/>
              </a:ext>
            </a:extLst>
          </p:cNvPr>
          <p:cNvSpPr txBox="1"/>
          <p:nvPr/>
        </p:nvSpPr>
        <p:spPr>
          <a:xfrm>
            <a:off x="2674374" y="1006496"/>
            <a:ext cx="7836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rgbClr val="FFFF00"/>
                </a:solidFill>
              </a:rPr>
              <a:t>Sjeverna cirkumpolarna zviježđa</a:t>
            </a:r>
          </a:p>
        </p:txBody>
      </p:sp>
      <p:sp>
        <p:nvSpPr>
          <p:cNvPr id="9" name="TextBox 45">
            <a:extLst>
              <a:ext uri="{FF2B5EF4-FFF2-40B4-BE49-F238E27FC236}">
                <a16:creationId xmlns:a16="http://schemas.microsoft.com/office/drawing/2014/main" id="{F6C4EFFB-15D1-55A9-1CF5-4FDDC7BCC317}"/>
              </a:ext>
            </a:extLst>
          </p:cNvPr>
          <p:cNvSpPr txBox="1"/>
          <p:nvPr/>
        </p:nvSpPr>
        <p:spPr>
          <a:xfrm>
            <a:off x="516255" y="322195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 err="1"/>
              <a:t>Sjeverna</a:t>
            </a:r>
            <a:r>
              <a:rPr dirty="0"/>
              <a:t> </a:t>
            </a:r>
            <a:r>
              <a:rPr dirty="0" err="1"/>
              <a:t>polutka</a:t>
            </a:r>
            <a:endParaRPr dirty="0"/>
          </a:p>
        </p:txBody>
      </p:sp>
      <p:sp>
        <p:nvSpPr>
          <p:cNvPr id="11" name="Rezervirano mjesto sadržaja 10">
            <a:extLst>
              <a:ext uri="{FF2B5EF4-FFF2-40B4-BE49-F238E27FC236}">
                <a16:creationId xmlns:a16="http://schemas.microsoft.com/office/drawing/2014/main" id="{F51C9C8D-7274-F77E-EC85-B8D38F880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838633"/>
            <a:ext cx="9942409" cy="4305300"/>
          </a:xfrm>
        </p:spPr>
        <p:txBody>
          <a:bodyPr/>
          <a:lstStyle/>
          <a:p>
            <a:r>
              <a:rPr lang="hr-HR" sz="2000" b="1" dirty="0">
                <a:solidFill>
                  <a:srgbClr val="FFFF00"/>
                </a:solidFill>
              </a:rPr>
              <a:t>Sjeverna cirkumpolarna zviježđa </a:t>
            </a:r>
            <a:r>
              <a:rPr lang="hr-HR" sz="2000" dirty="0"/>
              <a:t>nalaze se blizu sjevernoga nebeskog pola, iz područja sjeverne polutke mogu se vidjeti tijekom cijele godine.</a:t>
            </a:r>
          </a:p>
          <a:p>
            <a:r>
              <a:rPr lang="hr-HR" sz="2000" dirty="0"/>
              <a:t>Nikada ne zalaze ispod obzora, nego se tijekom noći prividno okreću oko Sjevernjače (Polarne zvijezde).</a:t>
            </a:r>
          </a:p>
          <a:p>
            <a:r>
              <a:rPr lang="hr-HR" sz="2000" dirty="0"/>
              <a:t>Najpoznatija sjeverna cirkumpolarna zviježđa koja možemo vidjeti iz Hrvatske jesu: </a:t>
            </a:r>
          </a:p>
          <a:p>
            <a:r>
              <a:rPr lang="hr-HR" sz="2000" dirty="0">
                <a:solidFill>
                  <a:srgbClr val="FFFF00"/>
                </a:solidFill>
              </a:rPr>
              <a:t>Veliki medvjed (</a:t>
            </a:r>
            <a:r>
              <a:rPr lang="hr-HR" sz="2000" dirty="0" err="1">
                <a:solidFill>
                  <a:srgbClr val="FFFF00"/>
                </a:solidFill>
              </a:rPr>
              <a:t>Ursa</a:t>
            </a:r>
            <a:r>
              <a:rPr lang="hr-HR" sz="2000" dirty="0">
                <a:solidFill>
                  <a:srgbClr val="FFFF00"/>
                </a:solidFill>
              </a:rPr>
              <a:t> Major), Mali medvjed (</a:t>
            </a:r>
            <a:r>
              <a:rPr lang="hr-HR" sz="2000" dirty="0" err="1">
                <a:solidFill>
                  <a:srgbClr val="FFFF00"/>
                </a:solidFill>
              </a:rPr>
              <a:t>Ursa</a:t>
            </a:r>
            <a:r>
              <a:rPr lang="hr-HR" sz="2000" dirty="0">
                <a:solidFill>
                  <a:srgbClr val="FFFF00"/>
                </a:solidFill>
              </a:rPr>
              <a:t> </a:t>
            </a:r>
            <a:r>
              <a:rPr lang="hr-HR" sz="2000" dirty="0" err="1">
                <a:solidFill>
                  <a:srgbClr val="FFFF00"/>
                </a:solidFill>
              </a:rPr>
              <a:t>Minor</a:t>
            </a:r>
            <a:r>
              <a:rPr lang="hr-HR" sz="2000" dirty="0">
                <a:solidFill>
                  <a:srgbClr val="FFFF00"/>
                </a:solidFill>
              </a:rPr>
              <a:t>), </a:t>
            </a:r>
          </a:p>
          <a:p>
            <a:r>
              <a:rPr lang="hr-HR" sz="2000" dirty="0" err="1">
                <a:solidFill>
                  <a:srgbClr val="FFFF00"/>
                </a:solidFill>
              </a:rPr>
              <a:t>Kasiopeja</a:t>
            </a:r>
            <a:r>
              <a:rPr lang="hr-HR" sz="2000" dirty="0">
                <a:solidFill>
                  <a:srgbClr val="FFFF00"/>
                </a:solidFill>
              </a:rPr>
              <a:t> (</a:t>
            </a:r>
            <a:r>
              <a:rPr lang="hr-HR" sz="2000" dirty="0" err="1">
                <a:solidFill>
                  <a:srgbClr val="FFFF00"/>
                </a:solidFill>
              </a:rPr>
              <a:t>Cassiopeia</a:t>
            </a:r>
            <a:r>
              <a:rPr lang="hr-HR" sz="2000" dirty="0">
                <a:solidFill>
                  <a:srgbClr val="FFFF00"/>
                </a:solidFill>
              </a:rPr>
              <a:t>), </a:t>
            </a:r>
            <a:r>
              <a:rPr lang="hr-HR" sz="2000" dirty="0" err="1">
                <a:solidFill>
                  <a:srgbClr val="FFFF00"/>
                </a:solidFill>
              </a:rPr>
              <a:t>Cefej</a:t>
            </a:r>
            <a:r>
              <a:rPr lang="hr-HR" sz="2000" dirty="0">
                <a:solidFill>
                  <a:srgbClr val="FFFF00"/>
                </a:solidFill>
              </a:rPr>
              <a:t> (</a:t>
            </a:r>
            <a:r>
              <a:rPr lang="hr-HR" sz="2000" dirty="0" err="1">
                <a:solidFill>
                  <a:srgbClr val="FFFF00"/>
                </a:solidFill>
              </a:rPr>
              <a:t>Cepheus</a:t>
            </a:r>
            <a:r>
              <a:rPr lang="hr-HR" sz="2000" dirty="0">
                <a:solidFill>
                  <a:srgbClr val="FFFF00"/>
                </a:solidFill>
              </a:rPr>
              <a:t>), Zmaj (</a:t>
            </a:r>
            <a:r>
              <a:rPr lang="hr-HR" sz="2000" dirty="0" err="1">
                <a:solidFill>
                  <a:srgbClr val="FFFF00"/>
                </a:solidFill>
              </a:rPr>
              <a:t>Draco</a:t>
            </a:r>
            <a:r>
              <a:rPr lang="hr-HR" sz="2000" dirty="0">
                <a:solidFill>
                  <a:srgbClr val="FFFF00"/>
                </a:solidFill>
              </a:rPr>
              <a:t>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313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lika 45">
            <a:extLst>
              <a:ext uri="{FF2B5EF4-FFF2-40B4-BE49-F238E27FC236}">
                <a16:creationId xmlns:a16="http://schemas.microsoft.com/office/drawing/2014/main" id="{B7296DD1-64F9-4138-9093-30CB0A339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9437060" y="1178971"/>
            <a:ext cx="34537" cy="2737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5089050" y="1655763"/>
            <a:ext cx="23668" cy="3128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686579" y="6135574"/>
            <a:ext cx="23632" cy="347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0412" y="4411757"/>
            <a:ext cx="20573" cy="384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650369" y="1721376"/>
            <a:ext cx="37151" cy="2208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686158" y="698355"/>
            <a:ext cx="27763" cy="1913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01983" y="3894209"/>
            <a:ext cx="27215" cy="3463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816494" y="2244376"/>
            <a:ext cx="25767" cy="1651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704726" y="597115"/>
            <a:ext cx="19048" cy="3688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878308" y="3028147"/>
            <a:ext cx="27248" cy="2002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4676" y="3521925"/>
            <a:ext cx="22701" cy="203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931323" y="130406"/>
            <a:ext cx="25735" cy="357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013113" y="723621"/>
            <a:ext cx="35459" cy="3088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603697" y="6383066"/>
            <a:ext cx="36906" cy="3180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292474" y="3327933"/>
            <a:ext cx="30583" cy="3738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476753" y="2547470"/>
            <a:ext cx="16981" cy="3667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106051" y="2903097"/>
            <a:ext cx="23821" cy="3067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839539" y="5643386"/>
            <a:ext cx="31670" cy="307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451033" y="2980400"/>
            <a:ext cx="30192" cy="3566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720753" y="5031940"/>
            <a:ext cx="39269" cy="3074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700968" y="1274990"/>
            <a:ext cx="22634" cy="2758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020614" y="6085029"/>
            <a:ext cx="17550" cy="2541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933640" y="3105571"/>
            <a:ext cx="38180" cy="2055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307119" y="2918055"/>
            <a:ext cx="30990" cy="179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862430" y="5432285"/>
            <a:ext cx="35281" cy="308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5104850" y="263930"/>
            <a:ext cx="34360" cy="2788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739453" y="4140884"/>
            <a:ext cx="26753" cy="3885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594859" y="6489597"/>
            <a:ext cx="18662" cy="4127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7083125" y="3029670"/>
            <a:ext cx="40418" cy="2957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136746" y="405409"/>
            <a:ext cx="36881" cy="3282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2892036" y="769195"/>
            <a:ext cx="27214" cy="404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0507530" y="3149496"/>
            <a:ext cx="17375" cy="3768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2439890" y="4945908"/>
            <a:ext cx="29246" cy="411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782096" y="5370528"/>
            <a:ext cx="34900" cy="169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824199" y="1994931"/>
            <a:ext cx="34261" cy="4107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8040089" y="3342734"/>
            <a:ext cx="31917" cy="2282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5644447" y="787869"/>
            <a:ext cx="34909" cy="181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360778" y="1214823"/>
            <a:ext cx="30878" cy="179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331353" y="4228332"/>
            <a:ext cx="34880" cy="392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174870" y="6737249"/>
            <a:ext cx="20112" cy="325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7680177" y="1186629"/>
            <a:ext cx="20040" cy="226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6316700" y="5326487"/>
            <a:ext cx="34662" cy="311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935521" y="4884470"/>
            <a:ext cx="29578" cy="208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7462279" y="1662177"/>
            <a:ext cx="24366" cy="280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03</a:t>
            </a:r>
          </a:p>
        </p:txBody>
      </p:sp>
      <p:pic>
        <p:nvPicPr>
          <p:cNvPr id="49" name="Picture 48" descr="Veliki_medvj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21" y="1389888"/>
            <a:ext cx="5191932" cy="3063240"/>
          </a:xfrm>
          <a:prstGeom prst="rect">
            <a:avLst/>
          </a:prstGeom>
        </p:spPr>
      </p:pic>
      <p:pic>
        <p:nvPicPr>
          <p:cNvPr id="50" name="Picture 49" descr="Mali_medvj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153" y="1389888"/>
            <a:ext cx="5191932" cy="3063240"/>
          </a:xfrm>
          <a:prstGeom prst="rect">
            <a:avLst/>
          </a:prstGeom>
        </p:spPr>
      </p:pic>
      <p:sp>
        <p:nvSpPr>
          <p:cNvPr id="51" name="Rounded Rectangle 50"/>
          <p:cNvSpPr/>
          <p:nvPr/>
        </p:nvSpPr>
        <p:spPr>
          <a:xfrm>
            <a:off x="722376" y="4617720"/>
            <a:ext cx="5029200" cy="521207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35521" y="4728299"/>
            <a:ext cx="479145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6BDBEE"/>
                </a:solidFill>
                <a:latin typeface="Aptos"/>
              </a:defRPr>
            </a:pPr>
            <a:r>
              <a:rPr dirty="0" err="1">
                <a:solidFill>
                  <a:srgbClr val="FFFF00"/>
                </a:solidFill>
              </a:rPr>
              <a:t>Veliki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medvjed</a:t>
            </a:r>
            <a:r>
              <a:rPr dirty="0">
                <a:solidFill>
                  <a:srgbClr val="FFFF00"/>
                </a:solidFill>
              </a:rPr>
              <a:t> – Velika kola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473952" y="4617720"/>
            <a:ext cx="5029200" cy="521207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629400" y="4709159"/>
            <a:ext cx="479145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6BDBEE"/>
                </a:solidFill>
                <a:latin typeface="Aptos"/>
              </a:defRPr>
            </a:pPr>
            <a:r>
              <a:rPr dirty="0">
                <a:solidFill>
                  <a:srgbClr val="FFFF00"/>
                </a:solidFill>
              </a:rPr>
              <a:t>Mali </a:t>
            </a:r>
            <a:r>
              <a:rPr dirty="0" err="1">
                <a:solidFill>
                  <a:srgbClr val="FFFF00"/>
                </a:solidFill>
              </a:rPr>
              <a:t>medvjed</a:t>
            </a:r>
            <a:r>
              <a:rPr dirty="0">
                <a:solidFill>
                  <a:srgbClr val="FFFF00"/>
                </a:solidFill>
              </a:rPr>
              <a:t> – </a:t>
            </a:r>
            <a:r>
              <a:rPr dirty="0" err="1">
                <a:solidFill>
                  <a:srgbClr val="FFFF00"/>
                </a:solidFill>
              </a:rPr>
              <a:t>Sjevernjača</a:t>
            </a:r>
            <a:endParaRPr dirty="0">
              <a:solidFill>
                <a:srgbClr val="FFFF00"/>
              </a:solidFill>
            </a:endParaRPr>
          </a:p>
        </p:txBody>
      </p:sp>
      <p:sp>
        <p:nvSpPr>
          <p:cNvPr id="56" name="TekstniOkvir 55">
            <a:extLst>
              <a:ext uri="{FF2B5EF4-FFF2-40B4-BE49-F238E27FC236}">
                <a16:creationId xmlns:a16="http://schemas.microsoft.com/office/drawing/2014/main" id="{F264F5C7-82D6-7DDE-DC8F-21F58BCFED29}"/>
              </a:ext>
            </a:extLst>
          </p:cNvPr>
          <p:cNvSpPr txBox="1"/>
          <p:nvPr/>
        </p:nvSpPr>
        <p:spPr>
          <a:xfrm>
            <a:off x="2177845" y="493782"/>
            <a:ext cx="7836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rgbClr val="FFFF00"/>
                </a:solidFill>
              </a:rPr>
              <a:t>Sjeverna cirkumpolarna zviježđa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avokutnik 12">
            <a:extLst>
              <a:ext uri="{FF2B5EF4-FFF2-40B4-BE49-F238E27FC236}">
                <a16:creationId xmlns:a16="http://schemas.microsoft.com/office/drawing/2014/main" id="{69CE4198-519B-479C-8FD6-F146C1CE323E}"/>
              </a:ext>
            </a:extLst>
          </p:cNvPr>
          <p:cNvSpPr/>
          <p:nvPr/>
        </p:nvSpPr>
        <p:spPr>
          <a:xfrm>
            <a:off x="-138113" y="-117669"/>
            <a:ext cx="12468225" cy="695325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3" name="TextBox 54">
            <a:extLst>
              <a:ext uri="{FF2B5EF4-FFF2-40B4-BE49-F238E27FC236}">
                <a16:creationId xmlns:a16="http://schemas.microsoft.com/office/drawing/2014/main" id="{FE4EAA5A-DA29-B69E-5783-7752ABA44739}"/>
              </a:ext>
            </a:extLst>
          </p:cNvPr>
          <p:cNvSpPr txBox="1"/>
          <p:nvPr/>
        </p:nvSpPr>
        <p:spPr>
          <a:xfrm>
            <a:off x="795528" y="5559552"/>
            <a:ext cx="53004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Kasiopeja</a:t>
            </a:r>
            <a:r>
              <a:rPr dirty="0"/>
              <a:t>, Labud </a:t>
            </a:r>
            <a:r>
              <a:rPr dirty="0" err="1"/>
              <a:t>i</a:t>
            </a:r>
            <a:r>
              <a:rPr dirty="0"/>
              <a:t> Lira </a:t>
            </a:r>
            <a:r>
              <a:rPr dirty="0" err="1"/>
              <a:t>također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poznata</a:t>
            </a:r>
            <a:r>
              <a:rPr dirty="0"/>
              <a:t> </a:t>
            </a:r>
            <a:r>
              <a:rPr dirty="0" err="1"/>
              <a:t>zviježđa</a:t>
            </a:r>
            <a:r>
              <a:rPr dirty="0"/>
              <a:t> </a:t>
            </a:r>
            <a:r>
              <a:rPr dirty="0" err="1"/>
              <a:t>sjevernog</a:t>
            </a:r>
            <a:r>
              <a:rPr dirty="0"/>
              <a:t> </a:t>
            </a:r>
            <a:r>
              <a:rPr dirty="0" err="1"/>
              <a:t>neba</a:t>
            </a:r>
            <a:r>
              <a:rPr dirty="0"/>
              <a:t>.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1DD46A01-0F0C-1087-D6AC-927566175359}"/>
              </a:ext>
            </a:extLst>
          </p:cNvPr>
          <p:cNvSpPr txBox="1"/>
          <p:nvPr/>
        </p:nvSpPr>
        <p:spPr>
          <a:xfrm>
            <a:off x="2177845" y="493782"/>
            <a:ext cx="7836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rgbClr val="FFFF00"/>
                </a:solidFill>
              </a:rPr>
              <a:t>Sjeverna cirkumpolarna zviježđa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0E9B6A8E-BD7F-ECFF-4FEC-6A896B72E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56" y="1329234"/>
            <a:ext cx="3576862" cy="2946370"/>
          </a:xfrm>
          <a:prstGeom prst="rect">
            <a:avLst/>
          </a:prstGeom>
        </p:spPr>
      </p:pic>
      <p:sp>
        <p:nvSpPr>
          <p:cNvPr id="9" name="Rounded Rectangle 50">
            <a:extLst>
              <a:ext uri="{FF2B5EF4-FFF2-40B4-BE49-F238E27FC236}">
                <a16:creationId xmlns:a16="http://schemas.microsoft.com/office/drawing/2014/main" id="{0277FE57-B89B-9558-B7F4-B146DB9148E7}"/>
              </a:ext>
            </a:extLst>
          </p:cNvPr>
          <p:cNvSpPr/>
          <p:nvPr/>
        </p:nvSpPr>
        <p:spPr>
          <a:xfrm>
            <a:off x="1413239" y="4567429"/>
            <a:ext cx="1529211" cy="521207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51">
            <a:extLst>
              <a:ext uri="{FF2B5EF4-FFF2-40B4-BE49-F238E27FC236}">
                <a16:creationId xmlns:a16="http://schemas.microsoft.com/office/drawing/2014/main" id="{CDB12E50-A378-AAC9-B221-20F296374668}"/>
              </a:ext>
            </a:extLst>
          </p:cNvPr>
          <p:cNvSpPr txBox="1"/>
          <p:nvPr/>
        </p:nvSpPr>
        <p:spPr>
          <a:xfrm>
            <a:off x="1537151" y="4651060"/>
            <a:ext cx="152921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6BDBEE"/>
                </a:solidFill>
                <a:latin typeface="Aptos"/>
              </a:defRPr>
            </a:pPr>
            <a:r>
              <a:rPr lang="hr-HR" dirty="0" err="1">
                <a:solidFill>
                  <a:srgbClr val="FFFF00"/>
                </a:solidFill>
              </a:rPr>
              <a:t>Kasiopeja</a:t>
            </a:r>
            <a:endParaRPr dirty="0">
              <a:solidFill>
                <a:srgbClr val="FFFF00"/>
              </a:solidFill>
            </a:endParaRPr>
          </a:p>
        </p:txBody>
      </p:sp>
      <p:pic>
        <p:nvPicPr>
          <p:cNvPr id="12" name="Slika 11" descr="Cygnus Constellation - Universe Map">
            <a:extLst>
              <a:ext uri="{FF2B5EF4-FFF2-40B4-BE49-F238E27FC236}">
                <a16:creationId xmlns:a16="http://schemas.microsoft.com/office/drawing/2014/main" id="{8D2CD5DE-619F-78A0-E920-A856337C5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019" y="1303158"/>
            <a:ext cx="3016046" cy="3016046"/>
          </a:xfrm>
          <a:prstGeom prst="rect">
            <a:avLst/>
          </a:prstGeom>
        </p:spPr>
      </p:pic>
      <p:sp>
        <p:nvSpPr>
          <p:cNvPr id="14" name="Rounded Rectangle 50">
            <a:extLst>
              <a:ext uri="{FF2B5EF4-FFF2-40B4-BE49-F238E27FC236}">
                <a16:creationId xmlns:a16="http://schemas.microsoft.com/office/drawing/2014/main" id="{534A05C9-D466-9B11-41EE-2FDA38F62EA8}"/>
              </a:ext>
            </a:extLst>
          </p:cNvPr>
          <p:cNvSpPr/>
          <p:nvPr/>
        </p:nvSpPr>
        <p:spPr>
          <a:xfrm>
            <a:off x="4719483" y="4567429"/>
            <a:ext cx="1529211" cy="521207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50">
            <a:extLst>
              <a:ext uri="{FF2B5EF4-FFF2-40B4-BE49-F238E27FC236}">
                <a16:creationId xmlns:a16="http://schemas.microsoft.com/office/drawing/2014/main" id="{09E04B21-0440-2546-AFD3-2E9CCE02994E}"/>
              </a:ext>
            </a:extLst>
          </p:cNvPr>
          <p:cNvSpPr/>
          <p:nvPr/>
        </p:nvSpPr>
        <p:spPr>
          <a:xfrm>
            <a:off x="9006053" y="4529517"/>
            <a:ext cx="1008101" cy="521207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51">
            <a:extLst>
              <a:ext uri="{FF2B5EF4-FFF2-40B4-BE49-F238E27FC236}">
                <a16:creationId xmlns:a16="http://schemas.microsoft.com/office/drawing/2014/main" id="{8944D3C2-F086-54AF-8372-2C7E640AC0D8}"/>
              </a:ext>
            </a:extLst>
          </p:cNvPr>
          <p:cNvSpPr txBox="1"/>
          <p:nvPr/>
        </p:nvSpPr>
        <p:spPr>
          <a:xfrm>
            <a:off x="5024284" y="4666782"/>
            <a:ext cx="122441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6BDBEE"/>
                </a:solidFill>
                <a:latin typeface="Aptos"/>
              </a:defRPr>
            </a:pPr>
            <a:r>
              <a:rPr lang="hr-HR" dirty="0">
                <a:solidFill>
                  <a:srgbClr val="FFFF00"/>
                </a:solidFill>
              </a:rPr>
              <a:t>Labud</a:t>
            </a:r>
            <a:endParaRPr dirty="0">
              <a:solidFill>
                <a:srgbClr val="FFFF00"/>
              </a:solidFill>
            </a:endParaRPr>
          </a:p>
        </p:txBody>
      </p:sp>
      <p:sp>
        <p:nvSpPr>
          <p:cNvPr id="20" name="TextBox 51">
            <a:extLst>
              <a:ext uri="{FF2B5EF4-FFF2-40B4-BE49-F238E27FC236}">
                <a16:creationId xmlns:a16="http://schemas.microsoft.com/office/drawing/2014/main" id="{F3D43DD8-962E-8242-6A8F-2EBE2E9CB128}"/>
              </a:ext>
            </a:extLst>
          </p:cNvPr>
          <p:cNvSpPr txBox="1"/>
          <p:nvPr/>
        </p:nvSpPr>
        <p:spPr>
          <a:xfrm>
            <a:off x="9122172" y="4613148"/>
            <a:ext cx="118203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6BDBEE"/>
                </a:solidFill>
                <a:latin typeface="Aptos"/>
              </a:defRPr>
            </a:pPr>
            <a:r>
              <a:rPr lang="hr-HR" dirty="0">
                <a:solidFill>
                  <a:srgbClr val="FFFF00"/>
                </a:solidFill>
              </a:rPr>
              <a:t>Lira</a:t>
            </a:r>
            <a:endParaRPr dirty="0">
              <a:solidFill>
                <a:srgbClr val="FFFF00"/>
              </a:solidFill>
            </a:endParaRPr>
          </a:p>
        </p:txBody>
      </p:sp>
      <p:pic>
        <p:nvPicPr>
          <p:cNvPr id="21" name="Slika 20" descr="This Week's Sky at a Glance, June 6 – 15 - Sky &amp; Telescope">
            <a:extLst>
              <a:ext uri="{FF2B5EF4-FFF2-40B4-BE49-F238E27FC236}">
                <a16:creationId xmlns:a16="http://schemas.microsoft.com/office/drawing/2014/main" id="{F54E641F-A702-DEF0-82EB-8DB929BB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070" y="1254199"/>
            <a:ext cx="3709774" cy="301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7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D96CCE2A-2098-4B6F-87D6-461642D66CD1}"/>
              </a:ext>
            </a:extLst>
          </p:cNvPr>
          <p:cNvSpPr/>
          <p:nvPr/>
        </p:nvSpPr>
        <p:spPr>
          <a:xfrm>
            <a:off x="-138113" y="-117669"/>
            <a:ext cx="12468225" cy="695325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925082D-F4F7-4FB6-A267-0E055907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207" y="704235"/>
            <a:ext cx="8382998" cy="876193"/>
          </a:xfrm>
        </p:spPr>
        <p:txBody>
          <a:bodyPr/>
          <a:lstStyle/>
          <a:p>
            <a:r>
              <a:rPr lang="hr-HR" b="1" dirty="0">
                <a:solidFill>
                  <a:srgbClr val="00B0F0"/>
                </a:solidFill>
              </a:rPr>
              <a:t>Južna cirkumpolarna zviježđa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0A5DC2-A448-453E-B31F-9D71F2E26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714" y="1474839"/>
            <a:ext cx="9942409" cy="4678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/>
              <a:t> </a:t>
            </a:r>
            <a:r>
              <a:rPr lang="hr-HR" sz="2400" b="1" dirty="0">
                <a:solidFill>
                  <a:srgbClr val="00B0F0"/>
                </a:solidFill>
              </a:rPr>
              <a:t>Južna cirkumpolarna zviježđa </a:t>
            </a:r>
            <a:r>
              <a:rPr lang="hr-HR" sz="2400" dirty="0"/>
              <a:t>ona su koja nikada ne zalaze ispod obzora i mogu se promatrati tijekom cijele godine iz određenih područja južne polutke. </a:t>
            </a:r>
          </a:p>
          <a:p>
            <a:pPr marL="0" indent="0">
              <a:buNone/>
            </a:pPr>
            <a:r>
              <a:rPr lang="hr-HR" sz="2400" dirty="0"/>
              <a:t>Nalaze se u blizini južnoga nebeskog pola.</a:t>
            </a:r>
          </a:p>
          <a:p>
            <a:pPr marL="0" indent="0">
              <a:buNone/>
            </a:pPr>
            <a:r>
              <a:rPr lang="hr-HR" sz="2400" dirty="0"/>
              <a:t>Zbog Zemljine rotacije prividno kruže oko južnoga nebeskog pola.</a:t>
            </a:r>
          </a:p>
          <a:p>
            <a:pPr marL="0" indent="0">
              <a:buNone/>
            </a:pPr>
            <a:r>
              <a:rPr lang="hr-HR" sz="2400" dirty="0"/>
              <a:t>Najpoznatija su </a:t>
            </a:r>
            <a:r>
              <a:rPr lang="hr-HR" sz="2400" dirty="0">
                <a:solidFill>
                  <a:srgbClr val="00B0F0"/>
                </a:solidFill>
              </a:rPr>
              <a:t>Južni križ, </a:t>
            </a:r>
            <a:r>
              <a:rPr lang="hr-HR" sz="2400" dirty="0" err="1">
                <a:solidFill>
                  <a:srgbClr val="00B0F0"/>
                </a:solidFill>
              </a:rPr>
              <a:t>Oktant</a:t>
            </a:r>
            <a:r>
              <a:rPr lang="hr-HR" sz="2400" dirty="0">
                <a:solidFill>
                  <a:srgbClr val="00B0F0"/>
                </a:solidFill>
              </a:rPr>
              <a:t>, Kameleon, Rajska ptica i Stol</a:t>
            </a:r>
            <a:r>
              <a:rPr lang="hr-HR" sz="2400" dirty="0"/>
              <a:t>.</a:t>
            </a:r>
          </a:p>
          <a:p>
            <a:pPr marL="0" indent="0">
              <a:buNone/>
            </a:pPr>
            <a:r>
              <a:rPr lang="hr-HR" sz="2400" dirty="0"/>
              <a:t>Nisu sva zviježđa cirkumpolarna. Koja će zviježđa stalno biti iznad obzora ovisi o zemljopisnoj širini promatrača.</a:t>
            </a:r>
          </a:p>
          <a:p>
            <a:pPr marL="0" indent="0">
              <a:buNone/>
            </a:pPr>
            <a:endParaRPr lang="hr-HR" sz="2400" dirty="0"/>
          </a:p>
          <a:p>
            <a:pPr marL="0" indent="0">
              <a:buNone/>
            </a:pP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325053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5438E-F245-30F4-68EA-D7B528C77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A42FD2E1-7654-4BC5-BCFF-D6679D4CEA61}"/>
              </a:ext>
            </a:extLst>
          </p:cNvPr>
          <p:cNvSpPr/>
          <p:nvPr/>
        </p:nvSpPr>
        <p:spPr>
          <a:xfrm>
            <a:off x="-138113" y="-117669"/>
            <a:ext cx="12468225" cy="695325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2050" name="Picture 2" descr="Apus">
            <a:extLst>
              <a:ext uri="{FF2B5EF4-FFF2-40B4-BE49-F238E27FC236}">
                <a16:creationId xmlns:a16="http://schemas.microsoft.com/office/drawing/2014/main" id="{34D102A8-C3FF-4F3A-85C4-F7B6E304A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6" t="19629" r="8906" b="-2593"/>
          <a:stretch/>
        </p:blipFill>
        <p:spPr bwMode="auto">
          <a:xfrm>
            <a:off x="156025" y="3014335"/>
            <a:ext cx="2209800" cy="24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D1BEE328-B608-4CDF-AE0F-A9FC08B2FDC4}"/>
              </a:ext>
            </a:extLst>
          </p:cNvPr>
          <p:cNvSpPr txBox="1"/>
          <p:nvPr/>
        </p:nvSpPr>
        <p:spPr>
          <a:xfrm>
            <a:off x="85236" y="2275747"/>
            <a:ext cx="2524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Rajska ptica</a:t>
            </a:r>
          </a:p>
        </p:txBody>
      </p:sp>
      <p:pic>
        <p:nvPicPr>
          <p:cNvPr id="2052" name="Picture 4" descr="Mensa">
            <a:extLst>
              <a:ext uri="{FF2B5EF4-FFF2-40B4-BE49-F238E27FC236}">
                <a16:creationId xmlns:a16="http://schemas.microsoft.com/office/drawing/2014/main" id="{BD0B8725-46AA-4FA3-A956-1AB38416D6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6" t="15394" r="12121" b="18393"/>
          <a:stretch/>
        </p:blipFill>
        <p:spPr bwMode="auto">
          <a:xfrm>
            <a:off x="2972963" y="1766899"/>
            <a:ext cx="22098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718CBF26-FC62-4517-9FEF-238C71CED58C}"/>
              </a:ext>
            </a:extLst>
          </p:cNvPr>
          <p:cNvSpPr txBox="1"/>
          <p:nvPr/>
        </p:nvSpPr>
        <p:spPr>
          <a:xfrm>
            <a:off x="3041321" y="1183790"/>
            <a:ext cx="3219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Stol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971D2BA3-AC2D-456D-9901-A77B9B1EA6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14" t="9968" r="21432"/>
          <a:stretch/>
        </p:blipFill>
        <p:spPr>
          <a:xfrm>
            <a:off x="5476901" y="3400436"/>
            <a:ext cx="2590800" cy="2931042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BFDFD917-D219-4E83-8ED1-93AEEC47865C}"/>
              </a:ext>
            </a:extLst>
          </p:cNvPr>
          <p:cNvSpPr txBox="1"/>
          <p:nvPr/>
        </p:nvSpPr>
        <p:spPr>
          <a:xfrm>
            <a:off x="5581465" y="2752725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/>
              <a:t>Južni križ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C6F149D0-7A63-445B-9AAB-9FA1B6C6B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276" y="1896831"/>
            <a:ext cx="2368288" cy="3001667"/>
          </a:xfrm>
          <a:prstGeom prst="rect">
            <a:avLst/>
          </a:prstGeom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3DC65FE0-BE2B-467C-A350-3950ACA12C8B}"/>
              </a:ext>
            </a:extLst>
          </p:cNvPr>
          <p:cNvSpPr txBox="1"/>
          <p:nvPr/>
        </p:nvSpPr>
        <p:spPr>
          <a:xfrm>
            <a:off x="8476471" y="1255579"/>
            <a:ext cx="2759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 err="1"/>
              <a:t>Oktant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99718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lika 48">
            <a:extLst>
              <a:ext uri="{FF2B5EF4-FFF2-40B4-BE49-F238E27FC236}">
                <a16:creationId xmlns:a16="http://schemas.microsoft.com/office/drawing/2014/main" id="{3D20D424-118F-4327-9EB4-7843B5101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8843569" y="1918132"/>
            <a:ext cx="20307" cy="3239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224921" y="3986159"/>
            <a:ext cx="41273" cy="413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549885" y="6582910"/>
            <a:ext cx="36762" cy="2567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260880" y="852284"/>
            <a:ext cx="21811" cy="2940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489370" y="4082503"/>
            <a:ext cx="30424" cy="2180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72961" y="565194"/>
            <a:ext cx="28964" cy="2348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319172" y="978500"/>
            <a:ext cx="26200" cy="3472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3659179" y="5600538"/>
            <a:ext cx="19356" cy="1839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56270" y="3762981"/>
            <a:ext cx="28736" cy="3017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699065" y="5937756"/>
            <a:ext cx="21997" cy="202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995551" y="5637307"/>
            <a:ext cx="37232" cy="1935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818" y="6693040"/>
            <a:ext cx="41258" cy="2351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420335" y="318466"/>
            <a:ext cx="29496" cy="2087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238051" y="1052689"/>
            <a:ext cx="30916" cy="2488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817627" y="6429013"/>
            <a:ext cx="29858" cy="4141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696681" y="1533732"/>
            <a:ext cx="22934" cy="3738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375082" y="973006"/>
            <a:ext cx="37191" cy="2408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845564" y="6036301"/>
            <a:ext cx="39969" cy="2092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721807" y="1804571"/>
            <a:ext cx="31964" cy="4117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884816" y="5162062"/>
            <a:ext cx="37507" cy="2862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537557" y="5399896"/>
            <a:ext cx="32353" cy="3909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2035814" y="3150333"/>
            <a:ext cx="25277" cy="1975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7056460" y="2133960"/>
            <a:ext cx="24530" cy="2942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793423" y="4608819"/>
            <a:ext cx="28238" cy="331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577811" y="6182907"/>
            <a:ext cx="33950" cy="3818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2907406" y="5759645"/>
            <a:ext cx="16613" cy="373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75415" y="4121192"/>
            <a:ext cx="23477" cy="2062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966719" y="928010"/>
            <a:ext cx="33878" cy="1856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2511602" y="2678208"/>
            <a:ext cx="31069" cy="3332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4342964" y="5862300"/>
            <a:ext cx="17185" cy="2139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4745810" y="4141024"/>
            <a:ext cx="33212" cy="3916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225348" y="4338741"/>
            <a:ext cx="34134" cy="2055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4440141" y="2997141"/>
            <a:ext cx="31820" cy="300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671887" y="1376721"/>
            <a:ext cx="24862" cy="1868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9307453" y="6061805"/>
            <a:ext cx="35246" cy="2208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7095087" y="217620"/>
            <a:ext cx="21866" cy="2297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7217271" y="3940703"/>
            <a:ext cx="30322" cy="2057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062721" y="5058121"/>
            <a:ext cx="38811" cy="2591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5419213" y="5892377"/>
            <a:ext cx="17617" cy="319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233935" y="5443950"/>
            <a:ext cx="33757" cy="1829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525965" y="6365258"/>
            <a:ext cx="24314" cy="3134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7005041" y="2587919"/>
            <a:ext cx="19005" cy="3499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4040752" y="2891367"/>
            <a:ext cx="36971" cy="404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3454714" y="2256332"/>
            <a:ext cx="36309" cy="279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310896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/>
              <a:t>Jesu li </a:t>
            </a:r>
            <a:r>
              <a:rPr dirty="0" err="1"/>
              <a:t>ista</a:t>
            </a:r>
            <a:r>
              <a:rPr dirty="0"/>
              <a:t> </a:t>
            </a:r>
            <a:r>
              <a:rPr dirty="0" err="1"/>
              <a:t>zviježđa</a:t>
            </a:r>
            <a:r>
              <a:rPr dirty="0"/>
              <a:t> </a:t>
            </a:r>
            <a:r>
              <a:rPr dirty="0" err="1"/>
              <a:t>postojala</a:t>
            </a:r>
            <a:r>
              <a:rPr dirty="0"/>
              <a:t> u </a:t>
            </a:r>
            <a:r>
              <a:rPr dirty="0" err="1"/>
              <a:t>prošlosti</a:t>
            </a:r>
            <a:r>
              <a:rPr dirty="0"/>
              <a:t>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3836" y="1630106"/>
            <a:ext cx="10789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BFD1EA"/>
                </a:solidFill>
                <a:latin typeface="Aptos"/>
              </a:defRPr>
            </a:pPr>
            <a:r>
              <a:rPr lang="hr-HR" sz="2400" dirty="0">
                <a:solidFill>
                  <a:srgbClr val="FFC000"/>
                </a:solidFill>
              </a:rPr>
              <a:t>Ista zviježđa postojala su u prošlosti, ali su drukčije izgledala. </a:t>
            </a:r>
            <a:endParaRPr sz="2400" dirty="0">
              <a:solidFill>
                <a:srgbClr val="FFC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9691" y="2605425"/>
            <a:ext cx="996696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Ljudi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prepoznavali</a:t>
            </a:r>
            <a:r>
              <a:rPr dirty="0"/>
              <a:t> </a:t>
            </a:r>
            <a:r>
              <a:rPr dirty="0" err="1"/>
              <a:t>zviježđa</a:t>
            </a:r>
            <a:r>
              <a:rPr dirty="0"/>
              <a:t> </a:t>
            </a:r>
            <a:r>
              <a:rPr dirty="0" err="1"/>
              <a:t>prije</a:t>
            </a:r>
            <a:r>
              <a:rPr dirty="0"/>
              <a:t> </a:t>
            </a:r>
            <a:r>
              <a:rPr dirty="0" err="1"/>
              <a:t>više</a:t>
            </a:r>
            <a:r>
              <a:rPr dirty="0"/>
              <a:t> </a:t>
            </a:r>
            <a:r>
              <a:rPr dirty="0" err="1"/>
              <a:t>tisuća</a:t>
            </a:r>
            <a:r>
              <a:rPr dirty="0"/>
              <a:t> </a:t>
            </a:r>
            <a:r>
              <a:rPr dirty="0" err="1"/>
              <a:t>godina</a:t>
            </a:r>
            <a:r>
              <a:rPr dirty="0"/>
              <a:t>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67692" y="3136569"/>
            <a:ext cx="996696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/>
              <a:t>Stari </a:t>
            </a:r>
            <a:r>
              <a:rPr dirty="0" err="1"/>
              <a:t>Egipćani</a:t>
            </a:r>
            <a:r>
              <a:rPr dirty="0"/>
              <a:t>, </a:t>
            </a:r>
            <a:r>
              <a:rPr dirty="0" err="1"/>
              <a:t>Grci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drugi</a:t>
            </a:r>
            <a:r>
              <a:rPr dirty="0"/>
              <a:t> </a:t>
            </a:r>
            <a:r>
              <a:rPr dirty="0" err="1"/>
              <a:t>narodi</a:t>
            </a:r>
            <a:r>
              <a:rPr dirty="0"/>
              <a:t> </a:t>
            </a:r>
            <a:r>
              <a:rPr dirty="0" err="1"/>
              <a:t>pridavali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priče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značenja</a:t>
            </a:r>
            <a:r>
              <a:rPr dirty="0"/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2571" y="4416884"/>
            <a:ext cx="996696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Zvijezde</a:t>
            </a:r>
            <a:r>
              <a:rPr dirty="0"/>
              <a:t> se </a:t>
            </a:r>
            <a:r>
              <a:rPr dirty="0" err="1"/>
              <a:t>vrlo</a:t>
            </a:r>
            <a:r>
              <a:rPr dirty="0"/>
              <a:t> </a:t>
            </a:r>
            <a:r>
              <a:rPr dirty="0" err="1"/>
              <a:t>sporo</a:t>
            </a:r>
            <a:r>
              <a:rPr dirty="0"/>
              <a:t> </a:t>
            </a:r>
            <a:r>
              <a:rPr dirty="0" err="1"/>
              <a:t>pomiču</a:t>
            </a:r>
            <a:r>
              <a:rPr dirty="0"/>
              <a:t>; </a:t>
            </a:r>
            <a:r>
              <a:rPr dirty="0" err="1"/>
              <a:t>uzorci</a:t>
            </a:r>
            <a:r>
              <a:rPr dirty="0"/>
              <a:t> se </a:t>
            </a:r>
            <a:r>
              <a:rPr dirty="0" err="1"/>
              <a:t>tijekom</a:t>
            </a:r>
            <a:r>
              <a:rPr dirty="0"/>
              <a:t> </a:t>
            </a:r>
            <a:r>
              <a:rPr dirty="0" err="1"/>
              <a:t>velikih</a:t>
            </a:r>
            <a:r>
              <a:rPr dirty="0"/>
              <a:t> </a:t>
            </a:r>
            <a:r>
              <a:rPr dirty="0" err="1"/>
              <a:t>razdoblja</a:t>
            </a:r>
            <a:r>
              <a:rPr dirty="0"/>
              <a:t> </a:t>
            </a:r>
            <a:r>
              <a:rPr dirty="0" err="1"/>
              <a:t>mijenjaju</a:t>
            </a:r>
            <a:r>
              <a:rPr dirty="0"/>
              <a:t>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73836" y="5480311"/>
            <a:ext cx="7890040" cy="822960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1115451" y="5697979"/>
            <a:ext cx="9601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1">
                <a:solidFill>
                  <a:srgbClr val="FFD26E"/>
                </a:solidFill>
                <a:latin typeface="Aptos"/>
              </a:defRPr>
            </a:pPr>
            <a:r>
              <a:rPr dirty="0" err="1"/>
              <a:t>Važno</a:t>
            </a:r>
            <a:r>
              <a:rPr dirty="0"/>
              <a:t>: </a:t>
            </a:r>
            <a:r>
              <a:rPr dirty="0" err="1"/>
              <a:t>nazivi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granice</a:t>
            </a:r>
            <a:r>
              <a:rPr dirty="0"/>
              <a:t> </a:t>
            </a:r>
            <a:r>
              <a:rPr dirty="0" err="1"/>
              <a:t>zviježđa</a:t>
            </a:r>
            <a:r>
              <a:rPr dirty="0"/>
              <a:t> </a:t>
            </a:r>
            <a:r>
              <a:rPr dirty="0" err="1"/>
              <a:t>kroz</a:t>
            </a:r>
            <a:r>
              <a:rPr dirty="0"/>
              <a:t> </a:t>
            </a:r>
            <a:r>
              <a:rPr dirty="0" err="1"/>
              <a:t>povijest</a:t>
            </a:r>
            <a:r>
              <a:rPr dirty="0"/>
              <a:t> </a:t>
            </a:r>
            <a:r>
              <a:rPr dirty="0" err="1"/>
              <a:t>nisu</a:t>
            </a:r>
            <a:r>
              <a:rPr dirty="0"/>
              <a:t> </a:t>
            </a:r>
            <a:r>
              <a:rPr dirty="0" err="1"/>
              <a:t>uvijek</a:t>
            </a:r>
            <a:r>
              <a:rPr dirty="0"/>
              <a:t> </a:t>
            </a:r>
            <a:r>
              <a:rPr dirty="0" err="1"/>
              <a:t>bili</a:t>
            </a:r>
            <a:r>
              <a:rPr dirty="0"/>
              <a:t> </a:t>
            </a:r>
            <a:r>
              <a:rPr dirty="0" err="1"/>
              <a:t>isti</a:t>
            </a:r>
            <a:r>
              <a:rPr dirty="0"/>
              <a:t>.</a:t>
            </a:r>
          </a:p>
        </p:txBody>
      </p:sp>
      <p:sp>
        <p:nvSpPr>
          <p:cNvPr id="58" name="TekstniOkvir 57">
            <a:extLst>
              <a:ext uri="{FF2B5EF4-FFF2-40B4-BE49-F238E27FC236}">
                <a16:creationId xmlns:a16="http://schemas.microsoft.com/office/drawing/2014/main" id="{4208F3B0-6EFC-4387-DFE4-7AAA82CCDC5F}"/>
              </a:ext>
            </a:extLst>
          </p:cNvPr>
          <p:cNvSpPr txBox="1"/>
          <p:nvPr/>
        </p:nvSpPr>
        <p:spPr>
          <a:xfrm>
            <a:off x="1753771" y="3768242"/>
            <a:ext cx="82968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>
                <a:latin typeface="Aptos" panose="020B0004020202020204" pitchFamily="34" charset="0"/>
              </a:rPr>
              <a:t>Zviježđe kao pojam je još osmišljeno prije 6000 godina.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lika 61">
            <a:extLst>
              <a:ext uri="{FF2B5EF4-FFF2-40B4-BE49-F238E27FC236}">
                <a16:creationId xmlns:a16="http://schemas.microsoft.com/office/drawing/2014/main" id="{AE22A716-3138-4EBB-A1D2-5E3363CC1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0777709" y="2524762"/>
            <a:ext cx="17845" cy="237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844929" y="3915855"/>
            <a:ext cx="41410" cy="3749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215113" y="1212688"/>
            <a:ext cx="27098" cy="1698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036946" y="1478109"/>
            <a:ext cx="40460" cy="204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4169004" y="155824"/>
            <a:ext cx="20388" cy="3428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870709" y="3418669"/>
            <a:ext cx="37463" cy="3427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61508" y="5051124"/>
            <a:ext cx="33971" cy="315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050736" y="6192630"/>
            <a:ext cx="31814" cy="1801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31826" y="4463818"/>
            <a:ext cx="23288" cy="3624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243032" y="4962122"/>
            <a:ext cx="28668" cy="3764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77397" y="355126"/>
            <a:ext cx="26816" cy="297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757807" y="4451655"/>
            <a:ext cx="29723" cy="260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851686" y="3776959"/>
            <a:ext cx="21779" cy="3123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5532380" y="5371573"/>
            <a:ext cx="34441" cy="4168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223544" y="3464445"/>
            <a:ext cx="33618" cy="2396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681739" y="6706116"/>
            <a:ext cx="19543" cy="2734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200008" y="4834205"/>
            <a:ext cx="21320" cy="339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355975" y="6518420"/>
            <a:ext cx="18527" cy="329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038142" y="3745226"/>
            <a:ext cx="23351" cy="2572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76439" y="3101844"/>
            <a:ext cx="30854" cy="409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5844007" y="5506570"/>
            <a:ext cx="31807" cy="3769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526928" y="909671"/>
            <a:ext cx="22269" cy="2353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2668729" y="4002032"/>
            <a:ext cx="27163" cy="2581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243267" y="6675412"/>
            <a:ext cx="28887" cy="2179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998241" y="616563"/>
            <a:ext cx="20194" cy="4061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51503" y="2425295"/>
            <a:ext cx="19871" cy="350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912195" y="2215865"/>
            <a:ext cx="23635" cy="3258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2938277" y="368216"/>
            <a:ext cx="38183" cy="300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524771" y="428315"/>
            <a:ext cx="39799" cy="2951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633385" y="6092794"/>
            <a:ext cx="17065" cy="1918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2499070" y="4733436"/>
            <a:ext cx="19362" cy="308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9576141" y="2716863"/>
            <a:ext cx="33509" cy="1754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5822323" y="2532518"/>
            <a:ext cx="33741" cy="2650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7980022" y="6082967"/>
            <a:ext cx="40328" cy="3726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523803" y="6512863"/>
            <a:ext cx="27467" cy="1698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712798" y="2434276"/>
            <a:ext cx="25039" cy="4074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4832059" y="901387"/>
            <a:ext cx="39641" cy="1653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27424" y="4735951"/>
            <a:ext cx="20878" cy="3492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39209" y="1974279"/>
            <a:ext cx="26590" cy="3250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982579" y="4584213"/>
            <a:ext cx="21430" cy="383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47738" y="2974779"/>
            <a:ext cx="17750" cy="3615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5697012" y="2974036"/>
            <a:ext cx="40415" cy="2266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7894558" y="4718729"/>
            <a:ext cx="18276" cy="361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4115884" y="4946385"/>
            <a:ext cx="35741" cy="250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310896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 err="1"/>
              <a:t>Sjevernjača</a:t>
            </a:r>
            <a:r>
              <a:rPr dirty="0"/>
              <a:t> </a:t>
            </a:r>
            <a:r>
              <a:rPr dirty="0" err="1"/>
              <a:t>nije</a:t>
            </a:r>
            <a:r>
              <a:rPr dirty="0"/>
              <a:t> </a:t>
            </a:r>
            <a:r>
              <a:rPr dirty="0" err="1"/>
              <a:t>oduvijek</a:t>
            </a:r>
            <a:r>
              <a:rPr dirty="0"/>
              <a:t> </a:t>
            </a:r>
            <a:r>
              <a:rPr dirty="0" err="1"/>
              <a:t>pokazivala</a:t>
            </a:r>
            <a:r>
              <a:rPr dirty="0"/>
              <a:t> </a:t>
            </a:r>
            <a:r>
              <a:rPr dirty="0" err="1"/>
              <a:t>sjever</a:t>
            </a:r>
            <a:endParaRPr dirty="0"/>
          </a:p>
        </p:txBody>
      </p:sp>
      <p:sp>
        <p:nvSpPr>
          <p:cNvPr id="47" name="TextBox 46"/>
          <p:cNvSpPr txBox="1"/>
          <p:nvPr/>
        </p:nvSpPr>
        <p:spPr>
          <a:xfrm>
            <a:off x="667512" y="950976"/>
            <a:ext cx="10789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BFD1EA"/>
                </a:solidFill>
                <a:latin typeface="Aptos"/>
              </a:defRPr>
            </a:pPr>
            <a:r>
              <a:rPr sz="2400" dirty="0" err="1"/>
              <a:t>Zemljina</a:t>
            </a:r>
            <a:r>
              <a:rPr sz="2400" dirty="0"/>
              <a:t> </a:t>
            </a:r>
            <a:r>
              <a:rPr sz="2400" dirty="0" err="1"/>
              <a:t>os</a:t>
            </a:r>
            <a:r>
              <a:rPr sz="2400" dirty="0"/>
              <a:t> </a:t>
            </a:r>
            <a:r>
              <a:rPr sz="2400" dirty="0" err="1"/>
              <a:t>polako</a:t>
            </a:r>
            <a:r>
              <a:rPr sz="2400" dirty="0"/>
              <a:t> </a:t>
            </a:r>
            <a:r>
              <a:rPr sz="2400" dirty="0" err="1"/>
              <a:t>mijenja</a:t>
            </a:r>
            <a:r>
              <a:rPr sz="2400" dirty="0"/>
              <a:t> </a:t>
            </a:r>
            <a:r>
              <a:rPr sz="2400" dirty="0" err="1"/>
              <a:t>smjer</a:t>
            </a:r>
            <a:r>
              <a:rPr lang="hr-HR" sz="2400" dirty="0"/>
              <a:t>: </a:t>
            </a:r>
            <a:r>
              <a:rPr sz="2400" dirty="0" err="1"/>
              <a:t>precesija</a:t>
            </a:r>
            <a:r>
              <a:rPr sz="2400" dirty="0"/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05840" y="1837943"/>
            <a:ext cx="3017520" cy="1901952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188720" y="2121408"/>
            <a:ext cx="2697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FFD26E"/>
                </a:solidFill>
                <a:latin typeface="Aptos"/>
              </a:defRPr>
            </a:pPr>
            <a:r>
              <a:t>PRIJE 5000 GODINA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88720" y="2834640"/>
            <a:ext cx="2688336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F4F9FF"/>
                </a:solidFill>
                <a:latin typeface="Aptos"/>
              </a:defRPr>
            </a:pPr>
            <a:r>
              <a:t>Thuban u Zmaju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42232" y="256032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6BDBE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608576" y="1837943"/>
            <a:ext cx="3017520" cy="1901952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791456" y="2121408"/>
            <a:ext cx="2697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FFD26E"/>
                </a:solidFill>
                <a:latin typeface="Aptos"/>
              </a:defRPr>
            </a:pPr>
            <a:r>
              <a:t>DANAS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91456" y="2834640"/>
            <a:ext cx="2688336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F4F9FF"/>
                </a:solidFill>
                <a:latin typeface="Aptos"/>
              </a:defRPr>
            </a:pPr>
            <a:r>
              <a:t>Sjevernjača (Polaris)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44968" y="256032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6BDBE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247888" y="1837943"/>
            <a:ext cx="3017520" cy="1901952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8430767" y="2121408"/>
            <a:ext cx="2697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FFD26E"/>
                </a:solidFill>
                <a:latin typeface="Aptos"/>
              </a:defRPr>
            </a:pPr>
            <a:r>
              <a:t>ZA OKO 12 000 GODINA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30767" y="2834640"/>
            <a:ext cx="2688336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F4F9FF"/>
                </a:solidFill>
                <a:latin typeface="Aptos"/>
              </a:defRPr>
            </a:pPr>
            <a:r>
              <a:t>Vega – približno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34440" y="4645152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F4F9FF"/>
                </a:solidFill>
                <a:latin typeface="Aptos"/>
              </a:defRPr>
            </a:pPr>
            <a:r>
              <a:t>Jedan puni ciklus precesije traje približno 26 000 godina.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61872" y="5486400"/>
            <a:ext cx="9509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BFD1EA"/>
                </a:solidFill>
                <a:latin typeface="Aptos"/>
              </a:defRPr>
            </a:pPr>
            <a:r>
              <a:t>Zato „sjeverna zvijezda” nije uvijek ista!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4467848-2252-4A00-A7BF-682DB9E2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66"/>
            <a:ext cx="12192000" cy="6798468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F9D7EF-ADB1-4960-BC0E-AC46660E3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211" y="1170038"/>
            <a:ext cx="9942409" cy="4305300"/>
          </a:xfrm>
        </p:spPr>
        <p:txBody>
          <a:bodyPr>
            <a:normAutofit/>
          </a:bodyPr>
          <a:lstStyle/>
          <a:p>
            <a:r>
              <a:rPr lang="hr-HR" sz="2400" dirty="0"/>
              <a:t>Zviježđem se orijentiralo u prošlosti, ali se te metode koriste i danas.</a:t>
            </a:r>
          </a:p>
          <a:p>
            <a:r>
              <a:rPr lang="hr-HR" sz="2400" dirty="0"/>
              <a:t>Na sjevernoj polutki se orijentiramo pomoću zvijezde Sjevernjače te </a:t>
            </a:r>
            <a:r>
              <a:rPr lang="hr-HR" sz="2400" dirty="0" err="1"/>
              <a:t>zviježđima</a:t>
            </a:r>
            <a:r>
              <a:rPr lang="hr-HR" sz="2400" dirty="0"/>
              <a:t> Mali medvjed i Veliki medvjed.</a:t>
            </a:r>
          </a:p>
        </p:txBody>
      </p:sp>
      <p:sp>
        <p:nvSpPr>
          <p:cNvPr id="5" name="TextBox 45">
            <a:extLst>
              <a:ext uri="{FF2B5EF4-FFF2-40B4-BE49-F238E27FC236}">
                <a16:creationId xmlns:a16="http://schemas.microsoft.com/office/drawing/2014/main" id="{88100F70-AF8B-589F-8462-8AE5333A16CF}"/>
              </a:ext>
            </a:extLst>
          </p:cNvPr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lang="hr-HR" dirty="0">
                <a:solidFill>
                  <a:srgbClr val="FFFF00"/>
                </a:solidFill>
              </a:rPr>
              <a:t>Zviježđa i orijentacija na Zemlji</a:t>
            </a:r>
            <a:endParaRPr dirty="0">
              <a:solidFill>
                <a:srgbClr val="FFFF00"/>
              </a:solidFill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4A87D93E-A7CC-35EC-5BA1-5763A4C5D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955246"/>
            <a:ext cx="5230821" cy="3090940"/>
          </a:xfrm>
          <a:prstGeom prst="rect">
            <a:avLst/>
          </a:prstGeom>
        </p:spPr>
      </p:pic>
      <p:sp>
        <p:nvSpPr>
          <p:cNvPr id="11" name="TextBox 50">
            <a:extLst>
              <a:ext uri="{FF2B5EF4-FFF2-40B4-BE49-F238E27FC236}">
                <a16:creationId xmlns:a16="http://schemas.microsoft.com/office/drawing/2014/main" id="{20A90BDE-B8F1-E5DA-59E4-C4E4A64EFB7D}"/>
              </a:ext>
            </a:extLst>
          </p:cNvPr>
          <p:cNvSpPr txBox="1"/>
          <p:nvPr/>
        </p:nvSpPr>
        <p:spPr>
          <a:xfrm>
            <a:off x="6242304" y="2955246"/>
            <a:ext cx="4892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/>
              <a:t>Pronađ</a:t>
            </a:r>
            <a:r>
              <a:rPr lang="hr-HR" dirty="0" err="1"/>
              <a:t>emo</a:t>
            </a:r>
            <a:r>
              <a:rPr dirty="0"/>
              <a:t> Velika kola (</a:t>
            </a:r>
            <a:r>
              <a:rPr dirty="0" err="1"/>
              <a:t>dio</a:t>
            </a:r>
            <a:r>
              <a:rPr dirty="0"/>
              <a:t> </a:t>
            </a:r>
            <a:r>
              <a:rPr dirty="0" err="1"/>
              <a:t>Velikog</a:t>
            </a:r>
            <a:r>
              <a:rPr dirty="0"/>
              <a:t> </a:t>
            </a:r>
            <a:r>
              <a:rPr dirty="0" err="1"/>
              <a:t>medvjeda</a:t>
            </a:r>
            <a:r>
              <a:rPr dirty="0"/>
              <a:t>).</a:t>
            </a:r>
          </a:p>
        </p:txBody>
      </p:sp>
      <p:sp>
        <p:nvSpPr>
          <p:cNvPr id="13" name="TextBox 52">
            <a:extLst>
              <a:ext uri="{FF2B5EF4-FFF2-40B4-BE49-F238E27FC236}">
                <a16:creationId xmlns:a16="http://schemas.microsoft.com/office/drawing/2014/main" id="{B3147994-5800-F3AF-DEF6-2A30DD795A36}"/>
              </a:ext>
            </a:extLst>
          </p:cNvPr>
          <p:cNvSpPr txBox="1"/>
          <p:nvPr/>
        </p:nvSpPr>
        <p:spPr>
          <a:xfrm>
            <a:off x="6242304" y="3663132"/>
            <a:ext cx="4892040" cy="1088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Dvije</a:t>
            </a:r>
            <a:r>
              <a:rPr dirty="0"/>
              <a:t> </a:t>
            </a:r>
            <a:r>
              <a:rPr dirty="0" err="1"/>
              <a:t>rubne</a:t>
            </a:r>
            <a:r>
              <a:rPr dirty="0"/>
              <a:t> </a:t>
            </a:r>
            <a:r>
              <a:rPr dirty="0" err="1"/>
              <a:t>zvijezde</a:t>
            </a:r>
            <a:r>
              <a:rPr dirty="0"/>
              <a:t> „</a:t>
            </a:r>
            <a:r>
              <a:rPr dirty="0" err="1"/>
              <a:t>posude</a:t>
            </a:r>
            <a:r>
              <a:rPr dirty="0"/>
              <a:t>” </a:t>
            </a:r>
            <a:r>
              <a:rPr dirty="0" err="1"/>
              <a:t>pokazuju</a:t>
            </a:r>
            <a:r>
              <a:rPr dirty="0"/>
              <a:t> </a:t>
            </a:r>
            <a:r>
              <a:rPr dirty="0" err="1"/>
              <a:t>smjer</a:t>
            </a:r>
            <a:r>
              <a:rPr dirty="0"/>
              <a:t> </a:t>
            </a:r>
            <a:r>
              <a:rPr dirty="0" err="1"/>
              <a:t>Sjevernjače</a:t>
            </a:r>
            <a:r>
              <a:rPr dirty="0"/>
              <a:t>.</a:t>
            </a:r>
          </a:p>
        </p:txBody>
      </p:sp>
      <p:sp>
        <p:nvSpPr>
          <p:cNvPr id="15" name="TextBox 54">
            <a:extLst>
              <a:ext uri="{FF2B5EF4-FFF2-40B4-BE49-F238E27FC236}">
                <a16:creationId xmlns:a16="http://schemas.microsoft.com/office/drawing/2014/main" id="{CC33F2DD-01C4-A523-9F5C-D51121CA9829}"/>
              </a:ext>
            </a:extLst>
          </p:cNvPr>
          <p:cNvSpPr txBox="1"/>
          <p:nvPr/>
        </p:nvSpPr>
        <p:spPr>
          <a:xfrm>
            <a:off x="6242304" y="4602577"/>
            <a:ext cx="4892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/>
              <a:t>Kad </a:t>
            </a:r>
            <a:r>
              <a:rPr dirty="0" err="1"/>
              <a:t>gleda</a:t>
            </a:r>
            <a:r>
              <a:rPr lang="hr-HR" dirty="0" err="1"/>
              <a:t>mo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Sjevernjači</a:t>
            </a:r>
            <a:r>
              <a:rPr dirty="0"/>
              <a:t>, </a:t>
            </a:r>
            <a:r>
              <a:rPr dirty="0" err="1"/>
              <a:t>gleda</a:t>
            </a:r>
            <a:r>
              <a:rPr lang="hr-HR" dirty="0" err="1"/>
              <a:t>mo</a:t>
            </a:r>
            <a:r>
              <a:rPr dirty="0"/>
              <a:t> </a:t>
            </a:r>
            <a:r>
              <a:rPr dirty="0" err="1"/>
              <a:t>približno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geografskom</a:t>
            </a:r>
            <a:r>
              <a:rPr dirty="0"/>
              <a:t> </a:t>
            </a:r>
            <a:r>
              <a:rPr dirty="0" err="1"/>
              <a:t>sjeveru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2250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804C3-3CA5-2031-E342-28D0CECD2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CF1960E-11F0-5770-EC3D-E1804F899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211" y="1170037"/>
            <a:ext cx="9942409" cy="5102943"/>
          </a:xfrm>
        </p:spPr>
        <p:txBody>
          <a:bodyPr>
            <a:normAutofit/>
          </a:bodyPr>
          <a:lstStyle/>
          <a:p>
            <a:r>
              <a:rPr lang="hr-HR" sz="2400" dirty="0"/>
              <a:t>Na južnoj polutki se koristi zviježđe Južni križ za pronalaženje pravca juga. Na ekvatoru se koristi Orion za orijentaciju.</a:t>
            </a:r>
          </a:p>
        </p:txBody>
      </p:sp>
      <p:sp>
        <p:nvSpPr>
          <p:cNvPr id="5" name="TextBox 45">
            <a:extLst>
              <a:ext uri="{FF2B5EF4-FFF2-40B4-BE49-F238E27FC236}">
                <a16:creationId xmlns:a16="http://schemas.microsoft.com/office/drawing/2014/main" id="{D2317654-79DF-E1BA-CEAF-882C6C01E19C}"/>
              </a:ext>
            </a:extLst>
          </p:cNvPr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Zviježđa i orijentacija na Zemlji</a:t>
            </a:r>
            <a:endParaRPr dirty="0"/>
          </a:p>
        </p:txBody>
      </p:sp>
      <p:sp>
        <p:nvSpPr>
          <p:cNvPr id="11" name="Rounded Rectangle 48">
            <a:extLst>
              <a:ext uri="{FF2B5EF4-FFF2-40B4-BE49-F238E27FC236}">
                <a16:creationId xmlns:a16="http://schemas.microsoft.com/office/drawing/2014/main" id="{EAA43E38-C317-774E-BC84-6900F0620FB8}"/>
              </a:ext>
            </a:extLst>
          </p:cNvPr>
          <p:cNvSpPr/>
          <p:nvPr/>
        </p:nvSpPr>
        <p:spPr>
          <a:xfrm>
            <a:off x="969881" y="2367293"/>
            <a:ext cx="5132993" cy="3893574"/>
          </a:xfrm>
          <a:prstGeom prst="roundRect">
            <a:avLst/>
          </a:prstGeom>
          <a:solidFill>
            <a:srgbClr val="12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55">
            <a:extLst>
              <a:ext uri="{FF2B5EF4-FFF2-40B4-BE49-F238E27FC236}">
                <a16:creationId xmlns:a16="http://schemas.microsoft.com/office/drawing/2014/main" id="{4F13F906-153A-1601-EB3E-24613E5CE8CF}"/>
              </a:ext>
            </a:extLst>
          </p:cNvPr>
          <p:cNvSpPr txBox="1"/>
          <p:nvPr/>
        </p:nvSpPr>
        <p:spPr>
          <a:xfrm>
            <a:off x="2987237" y="5269402"/>
            <a:ext cx="2103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BFD1EA"/>
                </a:solidFill>
                <a:latin typeface="Aptos"/>
              </a:defRPr>
            </a:pPr>
            <a:r>
              <a:rPr dirty="0"/>
              <a:t>↓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južnom</a:t>
            </a:r>
            <a:r>
              <a:rPr dirty="0"/>
              <a:t> </a:t>
            </a:r>
            <a:r>
              <a:rPr dirty="0" err="1"/>
              <a:t>nebeskom</a:t>
            </a:r>
            <a:r>
              <a:rPr dirty="0"/>
              <a:t> </a:t>
            </a:r>
            <a:r>
              <a:rPr dirty="0" err="1"/>
              <a:t>polu</a:t>
            </a:r>
            <a:endParaRPr dirty="0"/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E41F889D-08F7-CAFA-F9BD-6658FCE20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30" y="2520961"/>
            <a:ext cx="4127350" cy="670618"/>
          </a:xfrm>
          <a:prstGeom prst="rect">
            <a:avLst/>
          </a:prstGeom>
        </p:spPr>
      </p:pic>
      <p:cxnSp>
        <p:nvCxnSpPr>
          <p:cNvPr id="16" name="Connector 54">
            <a:extLst>
              <a:ext uri="{FF2B5EF4-FFF2-40B4-BE49-F238E27FC236}">
                <a16:creationId xmlns:a16="http://schemas.microsoft.com/office/drawing/2014/main" id="{19173C4C-FCD7-A2B3-A725-E6B63416D5D2}"/>
              </a:ext>
            </a:extLst>
          </p:cNvPr>
          <p:cNvCxnSpPr>
            <a:cxnSpLocks/>
          </p:cNvCxnSpPr>
          <p:nvPr/>
        </p:nvCxnSpPr>
        <p:spPr>
          <a:xfrm>
            <a:off x="3154680" y="2913284"/>
            <a:ext cx="0" cy="2278148"/>
          </a:xfrm>
          <a:prstGeom prst="line">
            <a:avLst/>
          </a:prstGeom>
          <a:ln w="25400">
            <a:solidFill>
              <a:srgbClr val="6B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5-Point Star 52">
            <a:extLst>
              <a:ext uri="{FF2B5EF4-FFF2-40B4-BE49-F238E27FC236}">
                <a16:creationId xmlns:a16="http://schemas.microsoft.com/office/drawing/2014/main" id="{FF9EE1E8-62DA-3D2B-D999-FAFCD29C9BD5}"/>
              </a:ext>
            </a:extLst>
          </p:cNvPr>
          <p:cNvSpPr/>
          <p:nvPr/>
        </p:nvSpPr>
        <p:spPr>
          <a:xfrm>
            <a:off x="2501327" y="3520216"/>
            <a:ext cx="173736" cy="173736"/>
          </a:xfrm>
          <a:prstGeom prst="star5">
            <a:avLst/>
          </a:prstGeom>
          <a:solidFill>
            <a:srgbClr val="F4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5-Point Star 52">
            <a:extLst>
              <a:ext uri="{FF2B5EF4-FFF2-40B4-BE49-F238E27FC236}">
                <a16:creationId xmlns:a16="http://schemas.microsoft.com/office/drawing/2014/main" id="{97E5D5C0-C974-F9F9-DE5A-D0BF83318DF1}"/>
              </a:ext>
            </a:extLst>
          </p:cNvPr>
          <p:cNvSpPr/>
          <p:nvPr/>
        </p:nvSpPr>
        <p:spPr>
          <a:xfrm>
            <a:off x="3067812" y="2901171"/>
            <a:ext cx="173736" cy="173736"/>
          </a:xfrm>
          <a:prstGeom prst="star5">
            <a:avLst/>
          </a:prstGeom>
          <a:solidFill>
            <a:srgbClr val="F4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5-Point Star 52">
            <a:extLst>
              <a:ext uri="{FF2B5EF4-FFF2-40B4-BE49-F238E27FC236}">
                <a16:creationId xmlns:a16="http://schemas.microsoft.com/office/drawing/2014/main" id="{77C627A2-1501-F866-A700-8A5EFDD225BF}"/>
              </a:ext>
            </a:extLst>
          </p:cNvPr>
          <p:cNvSpPr/>
          <p:nvPr/>
        </p:nvSpPr>
        <p:spPr>
          <a:xfrm>
            <a:off x="3654651" y="3492686"/>
            <a:ext cx="173736" cy="173736"/>
          </a:xfrm>
          <a:prstGeom prst="star5">
            <a:avLst/>
          </a:prstGeom>
          <a:solidFill>
            <a:srgbClr val="F4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57">
            <a:extLst>
              <a:ext uri="{FF2B5EF4-FFF2-40B4-BE49-F238E27FC236}">
                <a16:creationId xmlns:a16="http://schemas.microsoft.com/office/drawing/2014/main" id="{7D11C15F-D28F-7A48-1FDC-8E1DECC3F883}"/>
              </a:ext>
            </a:extLst>
          </p:cNvPr>
          <p:cNvSpPr txBox="1"/>
          <p:nvPr/>
        </p:nvSpPr>
        <p:spPr>
          <a:xfrm>
            <a:off x="6480710" y="2463986"/>
            <a:ext cx="4754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Zamisli</a:t>
            </a:r>
            <a:r>
              <a:rPr lang="hr-HR" dirty="0" err="1"/>
              <a:t>mo</a:t>
            </a:r>
            <a:r>
              <a:rPr dirty="0"/>
              <a:t> </a:t>
            </a:r>
            <a:r>
              <a:rPr dirty="0" err="1"/>
              <a:t>produžetak</a:t>
            </a:r>
            <a:r>
              <a:rPr dirty="0"/>
              <a:t> </a:t>
            </a:r>
            <a:r>
              <a:rPr dirty="0" err="1"/>
              <a:t>duže</a:t>
            </a:r>
            <a:r>
              <a:rPr dirty="0"/>
              <a:t> </a:t>
            </a:r>
            <a:r>
              <a:rPr dirty="0" err="1"/>
              <a:t>osi</a:t>
            </a:r>
            <a:r>
              <a:rPr dirty="0"/>
              <a:t> </a:t>
            </a:r>
            <a:r>
              <a:rPr dirty="0" err="1"/>
              <a:t>Južnog</a:t>
            </a:r>
            <a:r>
              <a:rPr dirty="0"/>
              <a:t> </a:t>
            </a:r>
            <a:r>
              <a:rPr dirty="0" err="1"/>
              <a:t>križa</a:t>
            </a:r>
            <a:r>
              <a:rPr dirty="0"/>
              <a:t>.</a:t>
            </a:r>
          </a:p>
        </p:txBody>
      </p:sp>
      <p:sp>
        <p:nvSpPr>
          <p:cNvPr id="26" name="5-Point Star 52">
            <a:extLst>
              <a:ext uri="{FF2B5EF4-FFF2-40B4-BE49-F238E27FC236}">
                <a16:creationId xmlns:a16="http://schemas.microsoft.com/office/drawing/2014/main" id="{7A6716BC-3B62-5C37-1050-94342ABB3C8F}"/>
              </a:ext>
            </a:extLst>
          </p:cNvPr>
          <p:cNvSpPr/>
          <p:nvPr/>
        </p:nvSpPr>
        <p:spPr>
          <a:xfrm>
            <a:off x="3067812" y="4118398"/>
            <a:ext cx="173736" cy="173736"/>
          </a:xfrm>
          <a:prstGeom prst="star5">
            <a:avLst/>
          </a:prstGeom>
          <a:solidFill>
            <a:srgbClr val="F4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73C4290D-1A79-F93A-1FBB-CD50067CD810}"/>
              </a:ext>
            </a:extLst>
          </p:cNvPr>
          <p:cNvSpPr txBox="1"/>
          <p:nvPr/>
        </p:nvSpPr>
        <p:spPr>
          <a:xfrm>
            <a:off x="6480710" y="3150932"/>
            <a:ext cx="4754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/>
              <a:t>Uz </a:t>
            </a:r>
            <a:r>
              <a:rPr dirty="0" err="1"/>
              <a:t>dodatne</a:t>
            </a:r>
            <a:r>
              <a:rPr dirty="0"/>
              <a:t> </a:t>
            </a:r>
            <a:r>
              <a:rPr dirty="0" err="1"/>
              <a:t>zvijezde</a:t>
            </a:r>
            <a:r>
              <a:rPr dirty="0"/>
              <a:t> </a:t>
            </a:r>
            <a:r>
              <a:rPr dirty="0" err="1"/>
              <a:t>procijeni</a:t>
            </a:r>
            <a:r>
              <a:rPr lang="hr-HR" dirty="0" err="1"/>
              <a:t>mo</a:t>
            </a:r>
            <a:r>
              <a:rPr dirty="0"/>
              <a:t> </a:t>
            </a:r>
            <a:r>
              <a:rPr dirty="0" err="1"/>
              <a:t>položaj</a:t>
            </a:r>
            <a:r>
              <a:rPr dirty="0"/>
              <a:t> </a:t>
            </a:r>
            <a:r>
              <a:rPr dirty="0" err="1"/>
              <a:t>južnog</a:t>
            </a:r>
            <a:r>
              <a:rPr dirty="0"/>
              <a:t> </a:t>
            </a:r>
            <a:r>
              <a:rPr dirty="0" err="1"/>
              <a:t>nebeskog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.</a:t>
            </a:r>
          </a:p>
        </p:txBody>
      </p:sp>
      <p:sp>
        <p:nvSpPr>
          <p:cNvPr id="31" name="TextBox 61">
            <a:extLst>
              <a:ext uri="{FF2B5EF4-FFF2-40B4-BE49-F238E27FC236}">
                <a16:creationId xmlns:a16="http://schemas.microsoft.com/office/drawing/2014/main" id="{11D08ACA-221D-DF54-E77E-14A9D48C5AE7}"/>
              </a:ext>
            </a:extLst>
          </p:cNvPr>
          <p:cNvSpPr txBox="1"/>
          <p:nvPr/>
        </p:nvSpPr>
        <p:spPr>
          <a:xfrm>
            <a:off x="6467239" y="3987980"/>
            <a:ext cx="475488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Okomica</a:t>
            </a:r>
            <a:r>
              <a:rPr dirty="0"/>
              <a:t> od tog </a:t>
            </a:r>
            <a:r>
              <a:rPr dirty="0" err="1"/>
              <a:t>smjera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horizontu</a:t>
            </a:r>
            <a:r>
              <a:rPr dirty="0"/>
              <a:t> </a:t>
            </a:r>
            <a:r>
              <a:rPr dirty="0" err="1"/>
              <a:t>pokazuje</a:t>
            </a:r>
            <a:r>
              <a:rPr dirty="0"/>
              <a:t> </a:t>
            </a:r>
            <a:r>
              <a:rPr dirty="0" err="1"/>
              <a:t>približno</a:t>
            </a:r>
            <a:r>
              <a:rPr dirty="0"/>
              <a:t> jug.</a:t>
            </a:r>
          </a:p>
        </p:txBody>
      </p:sp>
    </p:spTree>
    <p:extLst>
      <p:ext uri="{BB962C8B-B14F-4D97-AF65-F5344CB8AC3E}">
        <p14:creationId xmlns:p14="http://schemas.microsoft.com/office/powerpoint/2010/main" val="304667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A823A-BF4A-194E-94B0-527908C14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8D146F3-6089-CA01-1AEC-26BEE76D2AE2}"/>
              </a:ext>
            </a:extLst>
          </p:cNvPr>
          <p:cNvSpPr/>
          <p:nvPr/>
        </p:nvSpPr>
        <p:spPr>
          <a:xfrm>
            <a:off x="2564762" y="1442447"/>
            <a:ext cx="41765" cy="4064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16C1975-955B-C27B-1260-ABDC98E334C4}"/>
              </a:ext>
            </a:extLst>
          </p:cNvPr>
          <p:cNvSpPr/>
          <p:nvPr/>
        </p:nvSpPr>
        <p:spPr>
          <a:xfrm>
            <a:off x="6923061" y="6003071"/>
            <a:ext cx="31673" cy="229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B9A0D3B-19F3-F707-8CB9-0055961738B8}"/>
              </a:ext>
            </a:extLst>
          </p:cNvPr>
          <p:cNvSpPr/>
          <p:nvPr/>
        </p:nvSpPr>
        <p:spPr>
          <a:xfrm>
            <a:off x="6188159" y="4471813"/>
            <a:ext cx="19278" cy="248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B35D96-937B-0B3E-14DA-322D140CFFFD}"/>
              </a:ext>
            </a:extLst>
          </p:cNvPr>
          <p:cNvSpPr/>
          <p:nvPr/>
        </p:nvSpPr>
        <p:spPr>
          <a:xfrm>
            <a:off x="9198555" y="4382295"/>
            <a:ext cx="18302" cy="199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E64E69-E1CF-2633-5F5E-D8ADA84AB956}"/>
              </a:ext>
            </a:extLst>
          </p:cNvPr>
          <p:cNvSpPr/>
          <p:nvPr/>
        </p:nvSpPr>
        <p:spPr>
          <a:xfrm>
            <a:off x="11770997" y="859859"/>
            <a:ext cx="39004" cy="354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C1846B-1BFC-6CE2-8D5C-B224F3CEE1F5}"/>
              </a:ext>
            </a:extLst>
          </p:cNvPr>
          <p:cNvSpPr/>
          <p:nvPr/>
        </p:nvSpPr>
        <p:spPr>
          <a:xfrm>
            <a:off x="3524335" y="1838569"/>
            <a:ext cx="26316" cy="197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15655B-BB57-5571-314F-3E2B5C1D956F}"/>
              </a:ext>
            </a:extLst>
          </p:cNvPr>
          <p:cNvSpPr/>
          <p:nvPr/>
        </p:nvSpPr>
        <p:spPr>
          <a:xfrm>
            <a:off x="2285073" y="6699360"/>
            <a:ext cx="29195" cy="3793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05038FD-AE2B-59FE-1FC1-2D0387615084}"/>
              </a:ext>
            </a:extLst>
          </p:cNvPr>
          <p:cNvSpPr/>
          <p:nvPr/>
        </p:nvSpPr>
        <p:spPr>
          <a:xfrm>
            <a:off x="9613388" y="1423693"/>
            <a:ext cx="35559" cy="3723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EF3DF24-5E93-8B3F-45E2-B5F24F443A51}"/>
              </a:ext>
            </a:extLst>
          </p:cNvPr>
          <p:cNvSpPr/>
          <p:nvPr/>
        </p:nvSpPr>
        <p:spPr>
          <a:xfrm>
            <a:off x="997415" y="2403303"/>
            <a:ext cx="26420" cy="307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A640BB-70F0-58B8-8912-25661B9599BB}"/>
              </a:ext>
            </a:extLst>
          </p:cNvPr>
          <p:cNvSpPr/>
          <p:nvPr/>
        </p:nvSpPr>
        <p:spPr>
          <a:xfrm>
            <a:off x="6756867" y="3097763"/>
            <a:ext cx="39404" cy="4150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A4B7BB-D1D9-B02D-6BFF-C31865A7DD14}"/>
              </a:ext>
            </a:extLst>
          </p:cNvPr>
          <p:cNvSpPr/>
          <p:nvPr/>
        </p:nvSpPr>
        <p:spPr>
          <a:xfrm>
            <a:off x="5706598" y="6009939"/>
            <a:ext cx="22503" cy="397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71094CE-A88E-6424-72EE-B6FA748BF80B}"/>
              </a:ext>
            </a:extLst>
          </p:cNvPr>
          <p:cNvSpPr/>
          <p:nvPr/>
        </p:nvSpPr>
        <p:spPr>
          <a:xfrm>
            <a:off x="554666" y="4895745"/>
            <a:ext cx="31486" cy="341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C48A2F-25AF-5769-D86E-F81C5618E99A}"/>
              </a:ext>
            </a:extLst>
          </p:cNvPr>
          <p:cNvSpPr/>
          <p:nvPr/>
        </p:nvSpPr>
        <p:spPr>
          <a:xfrm>
            <a:off x="3580221" y="4407032"/>
            <a:ext cx="28163" cy="2222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924900-3A73-3532-B2B2-CD41ED4ED6B4}"/>
              </a:ext>
            </a:extLst>
          </p:cNvPr>
          <p:cNvSpPr/>
          <p:nvPr/>
        </p:nvSpPr>
        <p:spPr>
          <a:xfrm>
            <a:off x="5252204" y="4501114"/>
            <a:ext cx="41805" cy="387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19CD99-7DBE-1E9E-713D-E2D73304ABB0}"/>
              </a:ext>
            </a:extLst>
          </p:cNvPr>
          <p:cNvSpPr/>
          <p:nvPr/>
        </p:nvSpPr>
        <p:spPr>
          <a:xfrm>
            <a:off x="8397452" y="3177411"/>
            <a:ext cx="34279" cy="22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A41D915-F920-97E2-572A-7DE46581B5AC}"/>
              </a:ext>
            </a:extLst>
          </p:cNvPr>
          <p:cNvSpPr/>
          <p:nvPr/>
        </p:nvSpPr>
        <p:spPr>
          <a:xfrm>
            <a:off x="4432133" y="5551422"/>
            <a:ext cx="24770" cy="1788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FCCF257-57E6-8D5B-2CD1-2D8FA90D65D4}"/>
              </a:ext>
            </a:extLst>
          </p:cNvPr>
          <p:cNvSpPr/>
          <p:nvPr/>
        </p:nvSpPr>
        <p:spPr>
          <a:xfrm>
            <a:off x="629915" y="216543"/>
            <a:ext cx="34900" cy="178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3B87764-A9F8-0BA8-4C7A-2F80190EE99C}"/>
              </a:ext>
            </a:extLst>
          </p:cNvPr>
          <p:cNvSpPr/>
          <p:nvPr/>
        </p:nvSpPr>
        <p:spPr>
          <a:xfrm>
            <a:off x="9893219" y="3004356"/>
            <a:ext cx="29600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7529EF1-DA4F-2D17-C7B7-8583B4E43D1D}"/>
              </a:ext>
            </a:extLst>
          </p:cNvPr>
          <p:cNvSpPr/>
          <p:nvPr/>
        </p:nvSpPr>
        <p:spPr>
          <a:xfrm>
            <a:off x="9038253" y="4937642"/>
            <a:ext cx="33206" cy="30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45B4E23-8305-10B5-DB76-E7DB413D56F7}"/>
              </a:ext>
            </a:extLst>
          </p:cNvPr>
          <p:cNvSpPr/>
          <p:nvPr/>
        </p:nvSpPr>
        <p:spPr>
          <a:xfrm>
            <a:off x="3245804" y="3758791"/>
            <a:ext cx="27818" cy="294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CB009B-F6C5-C710-0C8C-85A3ADA98FF1}"/>
              </a:ext>
            </a:extLst>
          </p:cNvPr>
          <p:cNvSpPr/>
          <p:nvPr/>
        </p:nvSpPr>
        <p:spPr>
          <a:xfrm>
            <a:off x="11710061" y="3732816"/>
            <a:ext cx="37346" cy="2865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87AEBC6-E811-07AE-F065-3DC612121BEB}"/>
              </a:ext>
            </a:extLst>
          </p:cNvPr>
          <p:cNvSpPr/>
          <p:nvPr/>
        </p:nvSpPr>
        <p:spPr>
          <a:xfrm>
            <a:off x="5179646" y="5895079"/>
            <a:ext cx="22709" cy="361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F6F2D1B-43EB-EE45-FFFC-82CCCD55D381}"/>
              </a:ext>
            </a:extLst>
          </p:cNvPr>
          <p:cNvSpPr/>
          <p:nvPr/>
        </p:nvSpPr>
        <p:spPr>
          <a:xfrm>
            <a:off x="8747253" y="1614461"/>
            <a:ext cx="20976" cy="3877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330FCF6-5851-382B-B525-8439637F4F0B}"/>
              </a:ext>
            </a:extLst>
          </p:cNvPr>
          <p:cNvSpPr/>
          <p:nvPr/>
        </p:nvSpPr>
        <p:spPr>
          <a:xfrm>
            <a:off x="10919147" y="3077051"/>
            <a:ext cx="21248" cy="218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F6226FB-C200-5191-A98D-4F349EEBBB07}"/>
              </a:ext>
            </a:extLst>
          </p:cNvPr>
          <p:cNvSpPr/>
          <p:nvPr/>
        </p:nvSpPr>
        <p:spPr>
          <a:xfrm>
            <a:off x="6807080" y="1572184"/>
            <a:ext cx="17884" cy="330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D0DB724-14CD-23E5-E241-8054F232F14D}"/>
              </a:ext>
            </a:extLst>
          </p:cNvPr>
          <p:cNvSpPr/>
          <p:nvPr/>
        </p:nvSpPr>
        <p:spPr>
          <a:xfrm>
            <a:off x="10708337" y="510513"/>
            <a:ext cx="40363" cy="173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B57A034-001A-FE9E-370F-7323419D1188}"/>
              </a:ext>
            </a:extLst>
          </p:cNvPr>
          <p:cNvSpPr/>
          <p:nvPr/>
        </p:nvSpPr>
        <p:spPr>
          <a:xfrm>
            <a:off x="2467323" y="908697"/>
            <a:ext cx="28375" cy="24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A505D88-0B81-C058-8A0F-88E4CE95D4D7}"/>
              </a:ext>
            </a:extLst>
          </p:cNvPr>
          <p:cNvSpPr/>
          <p:nvPr/>
        </p:nvSpPr>
        <p:spPr>
          <a:xfrm>
            <a:off x="5853665" y="1473134"/>
            <a:ext cx="29590" cy="346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BF3E116-4C41-7D09-DFA2-3F05FE435D38}"/>
              </a:ext>
            </a:extLst>
          </p:cNvPr>
          <p:cNvSpPr/>
          <p:nvPr/>
        </p:nvSpPr>
        <p:spPr>
          <a:xfrm>
            <a:off x="4417117" y="1421579"/>
            <a:ext cx="34594" cy="346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B36A42C-3832-DE3C-B6CB-0DED7AB24873}"/>
              </a:ext>
            </a:extLst>
          </p:cNvPr>
          <p:cNvSpPr/>
          <p:nvPr/>
        </p:nvSpPr>
        <p:spPr>
          <a:xfrm>
            <a:off x="9023329" y="6733607"/>
            <a:ext cx="25485" cy="31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A0AA3F3-D250-1DE1-CCFC-137CCA3D458E}"/>
              </a:ext>
            </a:extLst>
          </p:cNvPr>
          <p:cNvSpPr/>
          <p:nvPr/>
        </p:nvSpPr>
        <p:spPr>
          <a:xfrm>
            <a:off x="7068376" y="2798324"/>
            <a:ext cx="27993" cy="27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9167DC3-5758-11F0-D471-626301C5105E}"/>
              </a:ext>
            </a:extLst>
          </p:cNvPr>
          <p:cNvSpPr/>
          <p:nvPr/>
        </p:nvSpPr>
        <p:spPr>
          <a:xfrm>
            <a:off x="4748998" y="2961512"/>
            <a:ext cx="36624" cy="325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54F97-56E3-6794-E1AB-CD284E5A7347}"/>
              </a:ext>
            </a:extLst>
          </p:cNvPr>
          <p:cNvSpPr/>
          <p:nvPr/>
        </p:nvSpPr>
        <p:spPr>
          <a:xfrm>
            <a:off x="10807553" y="6078751"/>
            <a:ext cx="24496" cy="227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5A1002A-15AC-68EE-19FC-6E8FD5923381}"/>
              </a:ext>
            </a:extLst>
          </p:cNvPr>
          <p:cNvSpPr/>
          <p:nvPr/>
        </p:nvSpPr>
        <p:spPr>
          <a:xfrm>
            <a:off x="6345151" y="6150349"/>
            <a:ext cx="19896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3CF8973-5E58-E898-5D92-9720A5D4CF48}"/>
              </a:ext>
            </a:extLst>
          </p:cNvPr>
          <p:cNvSpPr/>
          <p:nvPr/>
        </p:nvSpPr>
        <p:spPr>
          <a:xfrm>
            <a:off x="5959261" y="658577"/>
            <a:ext cx="38689" cy="383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6DDC7C9-5494-4947-A0B9-2683103DD769}"/>
              </a:ext>
            </a:extLst>
          </p:cNvPr>
          <p:cNvSpPr/>
          <p:nvPr/>
        </p:nvSpPr>
        <p:spPr>
          <a:xfrm>
            <a:off x="3884120" y="5347190"/>
            <a:ext cx="21806" cy="193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487DEF9-A247-3CEE-72D9-2E9F6BB5243C}"/>
              </a:ext>
            </a:extLst>
          </p:cNvPr>
          <p:cNvSpPr/>
          <p:nvPr/>
        </p:nvSpPr>
        <p:spPr>
          <a:xfrm>
            <a:off x="7731269" y="2256611"/>
            <a:ext cx="26009" cy="3737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C923446-5899-FABA-42F2-0328CACDC7ED}"/>
              </a:ext>
            </a:extLst>
          </p:cNvPr>
          <p:cNvSpPr/>
          <p:nvPr/>
        </p:nvSpPr>
        <p:spPr>
          <a:xfrm>
            <a:off x="9112772" y="4326462"/>
            <a:ext cx="38725" cy="2469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31F0790-0FCF-9091-8E0D-4CF6C31383C6}"/>
              </a:ext>
            </a:extLst>
          </p:cNvPr>
          <p:cNvSpPr/>
          <p:nvPr/>
        </p:nvSpPr>
        <p:spPr>
          <a:xfrm>
            <a:off x="10241628" y="5539375"/>
            <a:ext cx="31039" cy="2307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B253CBF-AAAA-F121-433A-01949CC063B2}"/>
              </a:ext>
            </a:extLst>
          </p:cNvPr>
          <p:cNvSpPr/>
          <p:nvPr/>
        </p:nvSpPr>
        <p:spPr>
          <a:xfrm>
            <a:off x="5499997" y="5261828"/>
            <a:ext cx="40353" cy="245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949A473-AAAA-F5CC-178E-4D20B4F37D56}"/>
              </a:ext>
            </a:extLst>
          </p:cNvPr>
          <p:cNvSpPr/>
          <p:nvPr/>
        </p:nvSpPr>
        <p:spPr>
          <a:xfrm>
            <a:off x="7874503" y="6123778"/>
            <a:ext cx="40478" cy="2075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02C0243-659E-94F3-F42A-8516818CCC82}"/>
              </a:ext>
            </a:extLst>
          </p:cNvPr>
          <p:cNvSpPr/>
          <p:nvPr/>
        </p:nvSpPr>
        <p:spPr>
          <a:xfrm>
            <a:off x="5792956" y="1225934"/>
            <a:ext cx="36334" cy="362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2F7BAF-B7A8-9B64-FF6F-F4F38132FC4A}"/>
              </a:ext>
            </a:extLst>
          </p:cNvPr>
          <p:cNvSpPr/>
          <p:nvPr/>
        </p:nvSpPr>
        <p:spPr>
          <a:xfrm>
            <a:off x="11292615" y="2826751"/>
            <a:ext cx="34790" cy="1709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D62774B-F696-DE2B-97A2-8170D27C76BD}"/>
              </a:ext>
            </a:extLst>
          </p:cNvPr>
          <p:cNvSpPr/>
          <p:nvPr/>
        </p:nvSpPr>
        <p:spPr>
          <a:xfrm>
            <a:off x="2677373" y="3149365"/>
            <a:ext cx="30309" cy="294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CE14F9-E572-B1CD-4AF7-7179DC13E6B6}"/>
              </a:ext>
            </a:extLst>
          </p:cNvPr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 err="1"/>
              <a:t>Zanimljivosti</a:t>
            </a:r>
            <a:r>
              <a:rPr dirty="0"/>
              <a:t> </a:t>
            </a:r>
            <a:r>
              <a:rPr lang="hr-HR" dirty="0"/>
              <a:t>o </a:t>
            </a:r>
            <a:r>
              <a:rPr lang="hr-HR" dirty="0" err="1"/>
              <a:t>zviježđima</a:t>
            </a:r>
            <a:endParaRPr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E020C8-754F-FC95-D712-C1B05FB37929}"/>
              </a:ext>
            </a:extLst>
          </p:cNvPr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5B0DFA-1EF8-7C2E-D645-EE62EB3E4853}"/>
              </a:ext>
            </a:extLst>
          </p:cNvPr>
          <p:cNvSpPr txBox="1"/>
          <p:nvPr/>
        </p:nvSpPr>
        <p:spPr>
          <a:xfrm>
            <a:off x="1211599" y="1460409"/>
            <a:ext cx="10287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/>
              <a:t>Orion je </a:t>
            </a:r>
            <a:r>
              <a:rPr dirty="0" err="1"/>
              <a:t>vidljiv</a:t>
            </a:r>
            <a:r>
              <a:rPr dirty="0"/>
              <a:t> s </a:t>
            </a:r>
            <a:r>
              <a:rPr dirty="0" err="1"/>
              <a:t>velikog</a:t>
            </a:r>
            <a:r>
              <a:rPr dirty="0"/>
              <a:t> </a:t>
            </a:r>
            <a:r>
              <a:rPr dirty="0" err="1"/>
              <a:t>dijela</a:t>
            </a:r>
            <a:r>
              <a:rPr dirty="0"/>
              <a:t> </a:t>
            </a:r>
            <a:r>
              <a:rPr lang="hr-HR" dirty="0"/>
              <a:t>obje polutke</a:t>
            </a:r>
            <a:r>
              <a:rPr dirty="0"/>
              <a:t>.</a:t>
            </a:r>
          </a:p>
        </p:txBody>
      </p:sp>
      <p:pic>
        <p:nvPicPr>
          <p:cNvPr id="58" name="Slika 57">
            <a:extLst>
              <a:ext uri="{FF2B5EF4-FFF2-40B4-BE49-F238E27FC236}">
                <a16:creationId xmlns:a16="http://schemas.microsoft.com/office/drawing/2014/main" id="{3451D410-1BE7-8D62-A8FF-FBEC1C8AA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31" y="2275298"/>
            <a:ext cx="5991348" cy="44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64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76EA6-171C-A2E2-A30F-7CDC82C93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B525015-1068-E154-BF96-EBCFBE6F3602}"/>
              </a:ext>
            </a:extLst>
          </p:cNvPr>
          <p:cNvSpPr/>
          <p:nvPr/>
        </p:nvSpPr>
        <p:spPr>
          <a:xfrm>
            <a:off x="2564762" y="1442447"/>
            <a:ext cx="41765" cy="4064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7BEC51-B50F-7C3C-C060-02EAE2762A09}"/>
              </a:ext>
            </a:extLst>
          </p:cNvPr>
          <p:cNvSpPr/>
          <p:nvPr/>
        </p:nvSpPr>
        <p:spPr>
          <a:xfrm>
            <a:off x="6923061" y="6003071"/>
            <a:ext cx="31673" cy="229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40C96C5-16DA-5594-A2B7-32EA38A91A4E}"/>
              </a:ext>
            </a:extLst>
          </p:cNvPr>
          <p:cNvSpPr/>
          <p:nvPr/>
        </p:nvSpPr>
        <p:spPr>
          <a:xfrm>
            <a:off x="6188159" y="4471813"/>
            <a:ext cx="19278" cy="248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BACE1E-5BC8-BC56-BE21-9C54F9646A2D}"/>
              </a:ext>
            </a:extLst>
          </p:cNvPr>
          <p:cNvSpPr/>
          <p:nvPr/>
        </p:nvSpPr>
        <p:spPr>
          <a:xfrm>
            <a:off x="9198555" y="4382295"/>
            <a:ext cx="18302" cy="199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031BEC-5B15-ED25-270D-F90ABA0F366C}"/>
              </a:ext>
            </a:extLst>
          </p:cNvPr>
          <p:cNvSpPr/>
          <p:nvPr/>
        </p:nvSpPr>
        <p:spPr>
          <a:xfrm>
            <a:off x="11770997" y="859859"/>
            <a:ext cx="39004" cy="354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B84C8B1-ED62-FB97-38BC-E8B02C437848}"/>
              </a:ext>
            </a:extLst>
          </p:cNvPr>
          <p:cNvSpPr/>
          <p:nvPr/>
        </p:nvSpPr>
        <p:spPr>
          <a:xfrm>
            <a:off x="3524335" y="1838569"/>
            <a:ext cx="26316" cy="197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C61BC8-9AFD-9EE6-BDA7-BE88F0966396}"/>
              </a:ext>
            </a:extLst>
          </p:cNvPr>
          <p:cNvSpPr/>
          <p:nvPr/>
        </p:nvSpPr>
        <p:spPr>
          <a:xfrm>
            <a:off x="2285073" y="6699360"/>
            <a:ext cx="29195" cy="3793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E5A257-BF75-A127-39B2-34B832CABB21}"/>
              </a:ext>
            </a:extLst>
          </p:cNvPr>
          <p:cNvSpPr/>
          <p:nvPr/>
        </p:nvSpPr>
        <p:spPr>
          <a:xfrm>
            <a:off x="9613388" y="1423693"/>
            <a:ext cx="35559" cy="3723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E02335-44A2-207E-A8D4-41049F7C4145}"/>
              </a:ext>
            </a:extLst>
          </p:cNvPr>
          <p:cNvSpPr/>
          <p:nvPr/>
        </p:nvSpPr>
        <p:spPr>
          <a:xfrm>
            <a:off x="997415" y="2403303"/>
            <a:ext cx="26420" cy="307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A90F54-F62A-E839-24A1-BA032CD9BB2D}"/>
              </a:ext>
            </a:extLst>
          </p:cNvPr>
          <p:cNvSpPr/>
          <p:nvPr/>
        </p:nvSpPr>
        <p:spPr>
          <a:xfrm>
            <a:off x="6756867" y="3097763"/>
            <a:ext cx="39404" cy="4150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4007AA-6D9F-503E-5E78-B7DABB9D9E14}"/>
              </a:ext>
            </a:extLst>
          </p:cNvPr>
          <p:cNvSpPr/>
          <p:nvPr/>
        </p:nvSpPr>
        <p:spPr>
          <a:xfrm>
            <a:off x="5706598" y="6009939"/>
            <a:ext cx="22503" cy="397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7135107-B125-6D43-24BF-506E315909D7}"/>
              </a:ext>
            </a:extLst>
          </p:cNvPr>
          <p:cNvSpPr/>
          <p:nvPr/>
        </p:nvSpPr>
        <p:spPr>
          <a:xfrm>
            <a:off x="554666" y="4895745"/>
            <a:ext cx="31486" cy="341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4815AE8-49B7-BB6B-6B76-0D0DF41BE177}"/>
              </a:ext>
            </a:extLst>
          </p:cNvPr>
          <p:cNvSpPr/>
          <p:nvPr/>
        </p:nvSpPr>
        <p:spPr>
          <a:xfrm>
            <a:off x="3580221" y="4407032"/>
            <a:ext cx="28163" cy="2222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A49223-FDB2-BA73-3EBE-D33400BA95C4}"/>
              </a:ext>
            </a:extLst>
          </p:cNvPr>
          <p:cNvSpPr/>
          <p:nvPr/>
        </p:nvSpPr>
        <p:spPr>
          <a:xfrm>
            <a:off x="5252204" y="4501114"/>
            <a:ext cx="41805" cy="387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55948BD-3D41-7F5F-2CD9-30E1EFFE19D1}"/>
              </a:ext>
            </a:extLst>
          </p:cNvPr>
          <p:cNvSpPr/>
          <p:nvPr/>
        </p:nvSpPr>
        <p:spPr>
          <a:xfrm>
            <a:off x="8397452" y="3177411"/>
            <a:ext cx="34279" cy="22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BFA25E6-F7C6-D053-3504-46B06F9B0F88}"/>
              </a:ext>
            </a:extLst>
          </p:cNvPr>
          <p:cNvSpPr/>
          <p:nvPr/>
        </p:nvSpPr>
        <p:spPr>
          <a:xfrm>
            <a:off x="4432133" y="5551422"/>
            <a:ext cx="24770" cy="1788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E8B65A7-9327-1E05-A585-9703433241F0}"/>
              </a:ext>
            </a:extLst>
          </p:cNvPr>
          <p:cNvSpPr/>
          <p:nvPr/>
        </p:nvSpPr>
        <p:spPr>
          <a:xfrm>
            <a:off x="629915" y="216543"/>
            <a:ext cx="34900" cy="178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2664617-41D7-C48C-FDE1-078F6EC9B9C5}"/>
              </a:ext>
            </a:extLst>
          </p:cNvPr>
          <p:cNvSpPr/>
          <p:nvPr/>
        </p:nvSpPr>
        <p:spPr>
          <a:xfrm>
            <a:off x="9893219" y="3004356"/>
            <a:ext cx="29600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24C7E1-19A5-E6A7-0973-F32182279148}"/>
              </a:ext>
            </a:extLst>
          </p:cNvPr>
          <p:cNvSpPr/>
          <p:nvPr/>
        </p:nvSpPr>
        <p:spPr>
          <a:xfrm>
            <a:off x="9038253" y="4937642"/>
            <a:ext cx="33206" cy="30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F847D78-5349-B291-AC0E-8FB8373176D8}"/>
              </a:ext>
            </a:extLst>
          </p:cNvPr>
          <p:cNvSpPr/>
          <p:nvPr/>
        </p:nvSpPr>
        <p:spPr>
          <a:xfrm>
            <a:off x="3245804" y="3758791"/>
            <a:ext cx="27818" cy="294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7C4FC1-4A41-4FE5-9238-866D150281A7}"/>
              </a:ext>
            </a:extLst>
          </p:cNvPr>
          <p:cNvSpPr/>
          <p:nvPr/>
        </p:nvSpPr>
        <p:spPr>
          <a:xfrm>
            <a:off x="11710061" y="3732816"/>
            <a:ext cx="37346" cy="2865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5F4A13E-A525-BB07-138C-395453F6F23A}"/>
              </a:ext>
            </a:extLst>
          </p:cNvPr>
          <p:cNvSpPr/>
          <p:nvPr/>
        </p:nvSpPr>
        <p:spPr>
          <a:xfrm>
            <a:off x="5179646" y="5895079"/>
            <a:ext cx="22709" cy="361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6DFA5F-FED3-01AB-60F8-B9F2982D8B1C}"/>
              </a:ext>
            </a:extLst>
          </p:cNvPr>
          <p:cNvSpPr/>
          <p:nvPr/>
        </p:nvSpPr>
        <p:spPr>
          <a:xfrm>
            <a:off x="8747253" y="1614461"/>
            <a:ext cx="20976" cy="3877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E51648B-DB98-3D97-A828-C48C5E32AD10}"/>
              </a:ext>
            </a:extLst>
          </p:cNvPr>
          <p:cNvSpPr/>
          <p:nvPr/>
        </p:nvSpPr>
        <p:spPr>
          <a:xfrm>
            <a:off x="10919147" y="3077051"/>
            <a:ext cx="21248" cy="218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D37BCA5-CDA0-2765-698F-F25058BA5C84}"/>
              </a:ext>
            </a:extLst>
          </p:cNvPr>
          <p:cNvSpPr/>
          <p:nvPr/>
        </p:nvSpPr>
        <p:spPr>
          <a:xfrm>
            <a:off x="6807080" y="1572184"/>
            <a:ext cx="17884" cy="330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F62EFEC-B59B-C8E3-200D-C4CCA98347F0}"/>
              </a:ext>
            </a:extLst>
          </p:cNvPr>
          <p:cNvSpPr/>
          <p:nvPr/>
        </p:nvSpPr>
        <p:spPr>
          <a:xfrm>
            <a:off x="10708337" y="510513"/>
            <a:ext cx="40363" cy="173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6C7A348-A483-B5E8-C16C-92C3CFEB8058}"/>
              </a:ext>
            </a:extLst>
          </p:cNvPr>
          <p:cNvSpPr/>
          <p:nvPr/>
        </p:nvSpPr>
        <p:spPr>
          <a:xfrm>
            <a:off x="2467323" y="908697"/>
            <a:ext cx="28375" cy="24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F1FD95F-90B7-2B67-BB66-AEEF85968A0C}"/>
              </a:ext>
            </a:extLst>
          </p:cNvPr>
          <p:cNvSpPr/>
          <p:nvPr/>
        </p:nvSpPr>
        <p:spPr>
          <a:xfrm>
            <a:off x="5853665" y="1473134"/>
            <a:ext cx="29590" cy="346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88D03A-9F75-6BEC-DA73-694660A99F6A}"/>
              </a:ext>
            </a:extLst>
          </p:cNvPr>
          <p:cNvSpPr/>
          <p:nvPr/>
        </p:nvSpPr>
        <p:spPr>
          <a:xfrm>
            <a:off x="4417117" y="1421579"/>
            <a:ext cx="34594" cy="346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AC04D8A-41C4-FF90-B9AE-AC9E396AEA76}"/>
              </a:ext>
            </a:extLst>
          </p:cNvPr>
          <p:cNvSpPr/>
          <p:nvPr/>
        </p:nvSpPr>
        <p:spPr>
          <a:xfrm>
            <a:off x="9023329" y="6733607"/>
            <a:ext cx="25485" cy="31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95A6F2E-0A67-6A7E-55A7-1D18BF045EF6}"/>
              </a:ext>
            </a:extLst>
          </p:cNvPr>
          <p:cNvSpPr/>
          <p:nvPr/>
        </p:nvSpPr>
        <p:spPr>
          <a:xfrm>
            <a:off x="7068376" y="2798324"/>
            <a:ext cx="27993" cy="27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4B4D434-8988-9BDA-29C5-B0D96777D000}"/>
              </a:ext>
            </a:extLst>
          </p:cNvPr>
          <p:cNvSpPr/>
          <p:nvPr/>
        </p:nvSpPr>
        <p:spPr>
          <a:xfrm>
            <a:off x="4748998" y="2961512"/>
            <a:ext cx="36624" cy="325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2F4C63-5B46-C258-8BE9-C23337DE9F7C}"/>
              </a:ext>
            </a:extLst>
          </p:cNvPr>
          <p:cNvSpPr/>
          <p:nvPr/>
        </p:nvSpPr>
        <p:spPr>
          <a:xfrm>
            <a:off x="10807553" y="6078751"/>
            <a:ext cx="24496" cy="227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6504BC3-EF37-03CB-C22A-8CFA16C8DF41}"/>
              </a:ext>
            </a:extLst>
          </p:cNvPr>
          <p:cNvSpPr/>
          <p:nvPr/>
        </p:nvSpPr>
        <p:spPr>
          <a:xfrm>
            <a:off x="6345151" y="6150349"/>
            <a:ext cx="19896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90B8A5-7509-198D-6694-F55DEAADD04D}"/>
              </a:ext>
            </a:extLst>
          </p:cNvPr>
          <p:cNvSpPr/>
          <p:nvPr/>
        </p:nvSpPr>
        <p:spPr>
          <a:xfrm>
            <a:off x="5959261" y="658577"/>
            <a:ext cx="38689" cy="383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8041937-7432-69A4-B51B-6A8029B17019}"/>
              </a:ext>
            </a:extLst>
          </p:cNvPr>
          <p:cNvSpPr/>
          <p:nvPr/>
        </p:nvSpPr>
        <p:spPr>
          <a:xfrm>
            <a:off x="3884120" y="5347190"/>
            <a:ext cx="21806" cy="193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A3A22CC-2A52-82D9-ED55-355226AAD797}"/>
              </a:ext>
            </a:extLst>
          </p:cNvPr>
          <p:cNvSpPr/>
          <p:nvPr/>
        </p:nvSpPr>
        <p:spPr>
          <a:xfrm>
            <a:off x="7731269" y="2256611"/>
            <a:ext cx="26009" cy="3737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DD404BE-8170-4B25-77E5-4E66819CDE50}"/>
              </a:ext>
            </a:extLst>
          </p:cNvPr>
          <p:cNvSpPr/>
          <p:nvPr/>
        </p:nvSpPr>
        <p:spPr>
          <a:xfrm>
            <a:off x="9112772" y="4326462"/>
            <a:ext cx="38725" cy="2469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37753E7-1C48-B503-E07B-41606DDE607C}"/>
              </a:ext>
            </a:extLst>
          </p:cNvPr>
          <p:cNvSpPr/>
          <p:nvPr/>
        </p:nvSpPr>
        <p:spPr>
          <a:xfrm>
            <a:off x="10241628" y="5539375"/>
            <a:ext cx="31039" cy="2307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89ACA15-D342-A2C4-581A-5F1251465769}"/>
              </a:ext>
            </a:extLst>
          </p:cNvPr>
          <p:cNvSpPr/>
          <p:nvPr/>
        </p:nvSpPr>
        <p:spPr>
          <a:xfrm>
            <a:off x="5499997" y="5261828"/>
            <a:ext cx="40353" cy="245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B876AEE-A618-645A-6FF4-E7C3B0C80DDC}"/>
              </a:ext>
            </a:extLst>
          </p:cNvPr>
          <p:cNvSpPr/>
          <p:nvPr/>
        </p:nvSpPr>
        <p:spPr>
          <a:xfrm>
            <a:off x="7874503" y="6123778"/>
            <a:ext cx="40478" cy="2075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13F45A3-8FB5-C3C4-078F-C98F55D7FBD2}"/>
              </a:ext>
            </a:extLst>
          </p:cNvPr>
          <p:cNvSpPr/>
          <p:nvPr/>
        </p:nvSpPr>
        <p:spPr>
          <a:xfrm>
            <a:off x="5792956" y="1225934"/>
            <a:ext cx="36334" cy="362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70A8E06-A775-5D27-DD28-3B7A97CD1574}"/>
              </a:ext>
            </a:extLst>
          </p:cNvPr>
          <p:cNvSpPr/>
          <p:nvPr/>
        </p:nvSpPr>
        <p:spPr>
          <a:xfrm>
            <a:off x="11292615" y="2826751"/>
            <a:ext cx="34790" cy="1709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D631606-F9F8-617D-858C-C92CA9A6D040}"/>
              </a:ext>
            </a:extLst>
          </p:cNvPr>
          <p:cNvSpPr/>
          <p:nvPr/>
        </p:nvSpPr>
        <p:spPr>
          <a:xfrm>
            <a:off x="2677373" y="3149365"/>
            <a:ext cx="30309" cy="294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4D34DAA-3627-12BD-1873-4275969D9BE3}"/>
              </a:ext>
            </a:extLst>
          </p:cNvPr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dirty="0" err="1"/>
              <a:t>Zanimljivosti</a:t>
            </a:r>
            <a:r>
              <a:rPr dirty="0"/>
              <a:t> </a:t>
            </a:r>
            <a:r>
              <a:rPr lang="hr-HR" dirty="0"/>
              <a:t>o </a:t>
            </a:r>
            <a:r>
              <a:rPr lang="hr-HR" dirty="0" err="1"/>
              <a:t>zviježđima</a:t>
            </a:r>
            <a:endParaRPr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A316A6-50A5-951F-EC9C-8D4330037E9C}"/>
              </a:ext>
            </a:extLst>
          </p:cNvPr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190F91-4997-A11A-8942-211E4BB02707}"/>
              </a:ext>
            </a:extLst>
          </p:cNvPr>
          <p:cNvSpPr txBox="1"/>
          <p:nvPr/>
        </p:nvSpPr>
        <p:spPr>
          <a:xfrm>
            <a:off x="997415" y="1141850"/>
            <a:ext cx="102870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/>
              <a:t>Zvijezde </a:t>
            </a:r>
            <a:r>
              <a:rPr dirty="0" err="1"/>
              <a:t>zviježđa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biti</a:t>
            </a:r>
            <a:r>
              <a:rPr dirty="0"/>
              <a:t> </a:t>
            </a:r>
            <a:r>
              <a:rPr dirty="0" err="1"/>
              <a:t>udaljene</a:t>
            </a:r>
            <a:r>
              <a:rPr dirty="0"/>
              <a:t> </a:t>
            </a:r>
            <a:r>
              <a:rPr dirty="0" err="1"/>
              <a:t>stotine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tisuće</a:t>
            </a:r>
            <a:r>
              <a:rPr dirty="0"/>
              <a:t> </a:t>
            </a:r>
            <a:r>
              <a:rPr dirty="0" err="1"/>
              <a:t>svjetlosnih</a:t>
            </a:r>
            <a:r>
              <a:rPr dirty="0"/>
              <a:t> </a:t>
            </a:r>
            <a:r>
              <a:rPr dirty="0" err="1"/>
              <a:t>godina</a:t>
            </a:r>
            <a:r>
              <a:rPr dirty="0"/>
              <a:t> </a:t>
            </a:r>
            <a:r>
              <a:rPr dirty="0" err="1"/>
              <a:t>jedna</a:t>
            </a:r>
            <a:r>
              <a:rPr dirty="0"/>
              <a:t> od </a:t>
            </a:r>
            <a:r>
              <a:rPr dirty="0" err="1"/>
              <a:t>druge</a:t>
            </a:r>
            <a:r>
              <a:rPr dirty="0"/>
              <a:t>.</a:t>
            </a:r>
          </a:p>
        </p:txBody>
      </p:sp>
      <p:pic>
        <p:nvPicPr>
          <p:cNvPr id="60" name="Slika 59">
            <a:extLst>
              <a:ext uri="{FF2B5EF4-FFF2-40B4-BE49-F238E27FC236}">
                <a16:creationId xmlns:a16="http://schemas.microsoft.com/office/drawing/2014/main" id="{C0285785-0031-3FD8-24B3-19D52EA8B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679" y="2089710"/>
            <a:ext cx="7711948" cy="4340277"/>
          </a:xfrm>
          <a:prstGeom prst="rect">
            <a:avLst/>
          </a:prstGeom>
        </p:spPr>
      </p:pic>
      <p:sp>
        <p:nvSpPr>
          <p:cNvPr id="62" name="TextBox 48">
            <a:extLst>
              <a:ext uri="{FF2B5EF4-FFF2-40B4-BE49-F238E27FC236}">
                <a16:creationId xmlns:a16="http://schemas.microsoft.com/office/drawing/2014/main" id="{738414E2-817C-6A4C-1BB3-3DDBE33BAC3F}"/>
              </a:ext>
            </a:extLst>
          </p:cNvPr>
          <p:cNvSpPr txBox="1"/>
          <p:nvPr/>
        </p:nvSpPr>
        <p:spPr>
          <a:xfrm>
            <a:off x="695663" y="1122899"/>
            <a:ext cx="30175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FFD26E"/>
                </a:solidFill>
                <a:latin typeface="Aptos"/>
              </a:defRPr>
            </a:pPr>
            <a:r>
              <a:rPr dirty="0"/>
              <a:t>✦</a:t>
            </a:r>
          </a:p>
        </p:txBody>
      </p:sp>
    </p:spTree>
    <p:extLst>
      <p:ext uri="{BB962C8B-B14F-4D97-AF65-F5344CB8AC3E}">
        <p14:creationId xmlns:p14="http://schemas.microsoft.com/office/powerpoint/2010/main" val="2104526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7FAC2-7F83-969C-1081-9AF2D5AF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25477DD-454A-4970-FA3C-D378281EA439}"/>
              </a:ext>
            </a:extLst>
          </p:cNvPr>
          <p:cNvSpPr/>
          <p:nvPr/>
        </p:nvSpPr>
        <p:spPr>
          <a:xfrm>
            <a:off x="2564762" y="1442447"/>
            <a:ext cx="41765" cy="4064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1E3CB05-1735-641E-C4F4-2E755657CE90}"/>
              </a:ext>
            </a:extLst>
          </p:cNvPr>
          <p:cNvSpPr/>
          <p:nvPr/>
        </p:nvSpPr>
        <p:spPr>
          <a:xfrm>
            <a:off x="6923061" y="6003071"/>
            <a:ext cx="31673" cy="229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4CB16A3-80DC-A192-B114-D5057DD11715}"/>
              </a:ext>
            </a:extLst>
          </p:cNvPr>
          <p:cNvSpPr/>
          <p:nvPr/>
        </p:nvSpPr>
        <p:spPr>
          <a:xfrm>
            <a:off x="6188159" y="4471813"/>
            <a:ext cx="19278" cy="248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2E0509-C18A-95AD-3B7E-AAC7DB1A2761}"/>
              </a:ext>
            </a:extLst>
          </p:cNvPr>
          <p:cNvSpPr/>
          <p:nvPr/>
        </p:nvSpPr>
        <p:spPr>
          <a:xfrm>
            <a:off x="9198555" y="4382295"/>
            <a:ext cx="18302" cy="199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42A213C-EFF8-8816-8B89-315A5D1FA34D}"/>
              </a:ext>
            </a:extLst>
          </p:cNvPr>
          <p:cNvSpPr/>
          <p:nvPr/>
        </p:nvSpPr>
        <p:spPr>
          <a:xfrm>
            <a:off x="11770997" y="859859"/>
            <a:ext cx="39004" cy="354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D6C683-68B0-1354-6311-4E6C572FD9F3}"/>
              </a:ext>
            </a:extLst>
          </p:cNvPr>
          <p:cNvSpPr/>
          <p:nvPr/>
        </p:nvSpPr>
        <p:spPr>
          <a:xfrm>
            <a:off x="3524335" y="1838569"/>
            <a:ext cx="26316" cy="197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150C51D-24DD-7FE9-24D9-58A5A842FBA4}"/>
              </a:ext>
            </a:extLst>
          </p:cNvPr>
          <p:cNvSpPr/>
          <p:nvPr/>
        </p:nvSpPr>
        <p:spPr>
          <a:xfrm>
            <a:off x="2285073" y="6699360"/>
            <a:ext cx="29195" cy="3793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D00BD03-FF0D-2CA3-A4CE-36C838366BC6}"/>
              </a:ext>
            </a:extLst>
          </p:cNvPr>
          <p:cNvSpPr/>
          <p:nvPr/>
        </p:nvSpPr>
        <p:spPr>
          <a:xfrm>
            <a:off x="9613388" y="1423693"/>
            <a:ext cx="35559" cy="3723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8BE6886-31B4-A902-D5C1-8A90BF4EE87F}"/>
              </a:ext>
            </a:extLst>
          </p:cNvPr>
          <p:cNvSpPr/>
          <p:nvPr/>
        </p:nvSpPr>
        <p:spPr>
          <a:xfrm>
            <a:off x="997415" y="2403303"/>
            <a:ext cx="26420" cy="3072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5C737B9-247B-A8EE-C8DA-BB44E81F9B58}"/>
              </a:ext>
            </a:extLst>
          </p:cNvPr>
          <p:cNvSpPr/>
          <p:nvPr/>
        </p:nvSpPr>
        <p:spPr>
          <a:xfrm>
            <a:off x="6756867" y="3097763"/>
            <a:ext cx="39404" cy="4150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0273A71-DDA4-9123-78C6-CAB38B234408}"/>
              </a:ext>
            </a:extLst>
          </p:cNvPr>
          <p:cNvSpPr/>
          <p:nvPr/>
        </p:nvSpPr>
        <p:spPr>
          <a:xfrm>
            <a:off x="5706598" y="6009939"/>
            <a:ext cx="22503" cy="3975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A5D70-8B3E-D212-1387-A2364FB9CF31}"/>
              </a:ext>
            </a:extLst>
          </p:cNvPr>
          <p:cNvSpPr/>
          <p:nvPr/>
        </p:nvSpPr>
        <p:spPr>
          <a:xfrm>
            <a:off x="554666" y="4895745"/>
            <a:ext cx="31486" cy="341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4454B2-A2C4-D20C-F56B-A6131DCB20F4}"/>
              </a:ext>
            </a:extLst>
          </p:cNvPr>
          <p:cNvSpPr/>
          <p:nvPr/>
        </p:nvSpPr>
        <p:spPr>
          <a:xfrm>
            <a:off x="3580221" y="4407032"/>
            <a:ext cx="28163" cy="2222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D61895C-2810-75AD-2146-54EE0F9F0F5A}"/>
              </a:ext>
            </a:extLst>
          </p:cNvPr>
          <p:cNvSpPr/>
          <p:nvPr/>
        </p:nvSpPr>
        <p:spPr>
          <a:xfrm>
            <a:off x="5252204" y="4501114"/>
            <a:ext cx="41805" cy="387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5BE9F1-17A5-D889-C494-27BE7A8B88E9}"/>
              </a:ext>
            </a:extLst>
          </p:cNvPr>
          <p:cNvSpPr/>
          <p:nvPr/>
        </p:nvSpPr>
        <p:spPr>
          <a:xfrm>
            <a:off x="8397452" y="3177411"/>
            <a:ext cx="34279" cy="22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F28964-E1E9-9DFB-A7FA-296102053078}"/>
              </a:ext>
            </a:extLst>
          </p:cNvPr>
          <p:cNvSpPr/>
          <p:nvPr/>
        </p:nvSpPr>
        <p:spPr>
          <a:xfrm>
            <a:off x="4432133" y="5551422"/>
            <a:ext cx="24770" cy="1788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01A6491-9194-132C-1D81-62D11819FEF8}"/>
              </a:ext>
            </a:extLst>
          </p:cNvPr>
          <p:cNvSpPr/>
          <p:nvPr/>
        </p:nvSpPr>
        <p:spPr>
          <a:xfrm>
            <a:off x="629915" y="216543"/>
            <a:ext cx="34900" cy="178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EC3129-E0AD-BD5F-D711-A2077A0ACD5E}"/>
              </a:ext>
            </a:extLst>
          </p:cNvPr>
          <p:cNvSpPr/>
          <p:nvPr/>
        </p:nvSpPr>
        <p:spPr>
          <a:xfrm>
            <a:off x="9893219" y="3004356"/>
            <a:ext cx="29600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DEF3D22-01AB-7DE8-A4FB-451A3F5111FC}"/>
              </a:ext>
            </a:extLst>
          </p:cNvPr>
          <p:cNvSpPr/>
          <p:nvPr/>
        </p:nvSpPr>
        <p:spPr>
          <a:xfrm>
            <a:off x="9038253" y="4937642"/>
            <a:ext cx="33206" cy="3051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28AD86-3FA8-27A0-1FD5-59FFF650205F}"/>
              </a:ext>
            </a:extLst>
          </p:cNvPr>
          <p:cNvSpPr/>
          <p:nvPr/>
        </p:nvSpPr>
        <p:spPr>
          <a:xfrm>
            <a:off x="3245804" y="3758791"/>
            <a:ext cx="27818" cy="2947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C402A67-D6B5-0205-E315-12D1771A3466}"/>
              </a:ext>
            </a:extLst>
          </p:cNvPr>
          <p:cNvSpPr/>
          <p:nvPr/>
        </p:nvSpPr>
        <p:spPr>
          <a:xfrm>
            <a:off x="11710061" y="3732816"/>
            <a:ext cx="37346" cy="2865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53F2F99-50D3-6407-EDA3-E83BB3C19DBB}"/>
              </a:ext>
            </a:extLst>
          </p:cNvPr>
          <p:cNvSpPr/>
          <p:nvPr/>
        </p:nvSpPr>
        <p:spPr>
          <a:xfrm>
            <a:off x="5179646" y="5895079"/>
            <a:ext cx="22709" cy="361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5BAF724-F690-5287-3056-0807A1045A20}"/>
              </a:ext>
            </a:extLst>
          </p:cNvPr>
          <p:cNvSpPr/>
          <p:nvPr/>
        </p:nvSpPr>
        <p:spPr>
          <a:xfrm>
            <a:off x="8747253" y="1614461"/>
            <a:ext cx="20976" cy="3877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BAA097C-8056-4254-ED38-E06B6CDE514C}"/>
              </a:ext>
            </a:extLst>
          </p:cNvPr>
          <p:cNvSpPr/>
          <p:nvPr/>
        </p:nvSpPr>
        <p:spPr>
          <a:xfrm>
            <a:off x="10919147" y="3077051"/>
            <a:ext cx="21248" cy="2181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0AC8CF6-9153-3EB2-E6F0-BA2316591402}"/>
              </a:ext>
            </a:extLst>
          </p:cNvPr>
          <p:cNvSpPr/>
          <p:nvPr/>
        </p:nvSpPr>
        <p:spPr>
          <a:xfrm>
            <a:off x="6807080" y="1572184"/>
            <a:ext cx="17884" cy="3308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B69A8BF-A409-FD9E-0106-0B643BFF9CF4}"/>
              </a:ext>
            </a:extLst>
          </p:cNvPr>
          <p:cNvSpPr/>
          <p:nvPr/>
        </p:nvSpPr>
        <p:spPr>
          <a:xfrm>
            <a:off x="10708337" y="510513"/>
            <a:ext cx="40363" cy="1739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E3290BA-2FA2-D558-C0F4-778D9471A694}"/>
              </a:ext>
            </a:extLst>
          </p:cNvPr>
          <p:cNvSpPr/>
          <p:nvPr/>
        </p:nvSpPr>
        <p:spPr>
          <a:xfrm>
            <a:off x="2467323" y="908697"/>
            <a:ext cx="28375" cy="24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1205470-6546-E77C-405C-35D70E8E7009}"/>
              </a:ext>
            </a:extLst>
          </p:cNvPr>
          <p:cNvSpPr/>
          <p:nvPr/>
        </p:nvSpPr>
        <p:spPr>
          <a:xfrm>
            <a:off x="5853665" y="1473134"/>
            <a:ext cx="29590" cy="3466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B84A05A-4BCC-AE99-FEC3-DC591F14ADCF}"/>
              </a:ext>
            </a:extLst>
          </p:cNvPr>
          <p:cNvSpPr/>
          <p:nvPr/>
        </p:nvSpPr>
        <p:spPr>
          <a:xfrm>
            <a:off x="4417117" y="1421579"/>
            <a:ext cx="34594" cy="346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6566537-5CDE-174B-8ADB-EB01D3868B55}"/>
              </a:ext>
            </a:extLst>
          </p:cNvPr>
          <p:cNvSpPr/>
          <p:nvPr/>
        </p:nvSpPr>
        <p:spPr>
          <a:xfrm>
            <a:off x="9023329" y="6733607"/>
            <a:ext cx="25485" cy="31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F45D506-9CFE-228D-0B14-67B12364C10F}"/>
              </a:ext>
            </a:extLst>
          </p:cNvPr>
          <p:cNvSpPr/>
          <p:nvPr/>
        </p:nvSpPr>
        <p:spPr>
          <a:xfrm>
            <a:off x="7068376" y="2798324"/>
            <a:ext cx="27993" cy="2761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46B3263-BEE9-2A46-011D-C9C4DC064187}"/>
              </a:ext>
            </a:extLst>
          </p:cNvPr>
          <p:cNvSpPr/>
          <p:nvPr/>
        </p:nvSpPr>
        <p:spPr>
          <a:xfrm>
            <a:off x="4748998" y="2961512"/>
            <a:ext cx="36624" cy="325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56B5633-9004-233B-5D17-04681F2CC323}"/>
              </a:ext>
            </a:extLst>
          </p:cNvPr>
          <p:cNvSpPr/>
          <p:nvPr/>
        </p:nvSpPr>
        <p:spPr>
          <a:xfrm>
            <a:off x="10807553" y="6078751"/>
            <a:ext cx="24496" cy="2271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55A0E97-59F2-71EB-2FF5-4FBDBA2BB0AE}"/>
              </a:ext>
            </a:extLst>
          </p:cNvPr>
          <p:cNvSpPr/>
          <p:nvPr/>
        </p:nvSpPr>
        <p:spPr>
          <a:xfrm>
            <a:off x="6345151" y="6150349"/>
            <a:ext cx="19896" cy="2603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88A9301-DB58-DB93-A5A9-0963DF417996}"/>
              </a:ext>
            </a:extLst>
          </p:cNvPr>
          <p:cNvSpPr/>
          <p:nvPr/>
        </p:nvSpPr>
        <p:spPr>
          <a:xfrm>
            <a:off x="5959261" y="658577"/>
            <a:ext cx="38689" cy="383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AC0820-10FB-1773-183F-E69B6E9A873C}"/>
              </a:ext>
            </a:extLst>
          </p:cNvPr>
          <p:cNvSpPr/>
          <p:nvPr/>
        </p:nvSpPr>
        <p:spPr>
          <a:xfrm>
            <a:off x="3884120" y="5347190"/>
            <a:ext cx="21806" cy="193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533EF1B-F268-4E9A-4FA6-882FC86A8C78}"/>
              </a:ext>
            </a:extLst>
          </p:cNvPr>
          <p:cNvSpPr/>
          <p:nvPr/>
        </p:nvSpPr>
        <p:spPr>
          <a:xfrm>
            <a:off x="7731269" y="2256611"/>
            <a:ext cx="26009" cy="3737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284BD09-6555-75B8-6BF7-255352F995F1}"/>
              </a:ext>
            </a:extLst>
          </p:cNvPr>
          <p:cNvSpPr/>
          <p:nvPr/>
        </p:nvSpPr>
        <p:spPr>
          <a:xfrm>
            <a:off x="9112772" y="4326462"/>
            <a:ext cx="38725" cy="2469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70531C3-49A8-88D4-F7FC-DD9A3DFC9F2E}"/>
              </a:ext>
            </a:extLst>
          </p:cNvPr>
          <p:cNvSpPr/>
          <p:nvPr/>
        </p:nvSpPr>
        <p:spPr>
          <a:xfrm>
            <a:off x="10241628" y="5539375"/>
            <a:ext cx="31039" cy="2307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F0FCFF1-83ED-A096-2E7E-A3AAE2142E2F}"/>
              </a:ext>
            </a:extLst>
          </p:cNvPr>
          <p:cNvSpPr/>
          <p:nvPr/>
        </p:nvSpPr>
        <p:spPr>
          <a:xfrm>
            <a:off x="5499997" y="5261828"/>
            <a:ext cx="40353" cy="245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DEC68F4-DB89-C540-608B-858DBD4A2631}"/>
              </a:ext>
            </a:extLst>
          </p:cNvPr>
          <p:cNvSpPr/>
          <p:nvPr/>
        </p:nvSpPr>
        <p:spPr>
          <a:xfrm>
            <a:off x="7874503" y="6123778"/>
            <a:ext cx="40478" cy="2075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E86EEB1-770E-5BD8-804E-1F03C1E2D438}"/>
              </a:ext>
            </a:extLst>
          </p:cNvPr>
          <p:cNvSpPr/>
          <p:nvPr/>
        </p:nvSpPr>
        <p:spPr>
          <a:xfrm>
            <a:off x="5792956" y="1225934"/>
            <a:ext cx="36334" cy="3620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D2664A-9CA9-8573-CD24-9702252D05B4}"/>
              </a:ext>
            </a:extLst>
          </p:cNvPr>
          <p:cNvSpPr/>
          <p:nvPr/>
        </p:nvSpPr>
        <p:spPr>
          <a:xfrm>
            <a:off x="11292615" y="2826751"/>
            <a:ext cx="34790" cy="1709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FDDB7DF-5822-E6D3-7F47-73B6F168A0D9}"/>
              </a:ext>
            </a:extLst>
          </p:cNvPr>
          <p:cNvSpPr/>
          <p:nvPr/>
        </p:nvSpPr>
        <p:spPr>
          <a:xfrm>
            <a:off x="2677373" y="3149365"/>
            <a:ext cx="30309" cy="294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F87A75-2B9D-A387-D21E-4EB9C66B299B}"/>
              </a:ext>
            </a:extLst>
          </p:cNvPr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49" name="TextBox 53">
            <a:extLst>
              <a:ext uri="{FF2B5EF4-FFF2-40B4-BE49-F238E27FC236}">
                <a16:creationId xmlns:a16="http://schemas.microsoft.com/office/drawing/2014/main" id="{6EFD45D2-65DB-D83A-D468-1EB20CAF942E}"/>
              </a:ext>
            </a:extLst>
          </p:cNvPr>
          <p:cNvSpPr txBox="1"/>
          <p:nvPr/>
        </p:nvSpPr>
        <p:spPr>
          <a:xfrm>
            <a:off x="8306896" y="3260483"/>
            <a:ext cx="36242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4F9FF"/>
                </a:solidFill>
                <a:latin typeface="Aptos"/>
              </a:defRPr>
            </a:pPr>
            <a:r>
              <a:rPr dirty="0" err="1"/>
              <a:t>Svjetlosno</a:t>
            </a:r>
            <a:r>
              <a:rPr dirty="0"/>
              <a:t> </a:t>
            </a:r>
            <a:r>
              <a:rPr dirty="0" err="1"/>
              <a:t>onečišćenje</a:t>
            </a:r>
            <a:r>
              <a:rPr dirty="0"/>
              <a:t> </a:t>
            </a:r>
            <a:r>
              <a:rPr dirty="0" err="1"/>
              <a:t>otežava</a:t>
            </a:r>
            <a:r>
              <a:rPr dirty="0"/>
              <a:t> </a:t>
            </a:r>
            <a:r>
              <a:rPr dirty="0" err="1"/>
              <a:t>uočavanje</a:t>
            </a:r>
            <a:r>
              <a:rPr dirty="0"/>
              <a:t> </a:t>
            </a:r>
            <a:r>
              <a:rPr dirty="0" err="1"/>
              <a:t>blijedih</a:t>
            </a:r>
            <a:r>
              <a:rPr dirty="0"/>
              <a:t> </a:t>
            </a:r>
            <a:r>
              <a:rPr dirty="0" err="1"/>
              <a:t>zvijezda</a:t>
            </a:r>
            <a:r>
              <a:rPr dirty="0"/>
              <a:t>.</a:t>
            </a:r>
          </a:p>
        </p:txBody>
      </p:sp>
      <p:sp>
        <p:nvSpPr>
          <p:cNvPr id="51" name="TextBox 48">
            <a:extLst>
              <a:ext uri="{FF2B5EF4-FFF2-40B4-BE49-F238E27FC236}">
                <a16:creationId xmlns:a16="http://schemas.microsoft.com/office/drawing/2014/main" id="{9EEB8CA3-62C5-419A-698D-64D400854D65}"/>
              </a:ext>
            </a:extLst>
          </p:cNvPr>
          <p:cNvSpPr txBox="1"/>
          <p:nvPr/>
        </p:nvSpPr>
        <p:spPr>
          <a:xfrm>
            <a:off x="817265" y="1202530"/>
            <a:ext cx="30175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FFD26E"/>
                </a:solidFill>
                <a:latin typeface="Aptos"/>
              </a:defRPr>
            </a:pPr>
            <a:r>
              <a:rPr dirty="0"/>
              <a:t>✦</a:t>
            </a:r>
          </a:p>
        </p:txBody>
      </p:sp>
      <p:pic>
        <p:nvPicPr>
          <p:cNvPr id="54" name="Slika 53">
            <a:extLst>
              <a:ext uri="{FF2B5EF4-FFF2-40B4-BE49-F238E27FC236}">
                <a16:creationId xmlns:a16="http://schemas.microsoft.com/office/drawing/2014/main" id="{28D64A55-8940-1417-9EE9-760C38C9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84" y="400470"/>
            <a:ext cx="7912496" cy="593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41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93902F3-209B-B15F-99EB-60E5EB9A0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13" y="289601"/>
            <a:ext cx="11156374" cy="62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7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23967" y="3821578"/>
            <a:ext cx="33428" cy="1765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629290" y="277739"/>
            <a:ext cx="16806" cy="3176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120" y="5033369"/>
            <a:ext cx="26104" cy="304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883016" y="4422345"/>
            <a:ext cx="36141" cy="2183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088099" y="2616828"/>
            <a:ext cx="22106" cy="2788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337888" y="2557284"/>
            <a:ext cx="16972" cy="2940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1414" y="1646912"/>
            <a:ext cx="38388" cy="3400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818145" y="5887806"/>
            <a:ext cx="36915" cy="1800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9058" y="507634"/>
            <a:ext cx="39885" cy="3496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48084" y="4295413"/>
            <a:ext cx="41373" cy="2963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40687" y="1390790"/>
            <a:ext cx="22725" cy="3208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290261" y="4326709"/>
            <a:ext cx="17765" cy="3589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569761" y="1131960"/>
            <a:ext cx="35884" cy="1681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271002" y="4056465"/>
            <a:ext cx="38313" cy="1650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682157" y="4130599"/>
            <a:ext cx="24049" cy="3671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860178" y="1857167"/>
            <a:ext cx="33304" cy="17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790463" y="1197409"/>
            <a:ext cx="35257" cy="3800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140480" y="4100348"/>
            <a:ext cx="19004" cy="2695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2249667" y="4816481"/>
            <a:ext cx="16673" cy="2080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336744" y="4200422"/>
            <a:ext cx="38254" cy="3604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441516" y="3572136"/>
            <a:ext cx="26894" cy="3848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775428" y="290165"/>
            <a:ext cx="23435" cy="395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4603064" y="1970965"/>
            <a:ext cx="20998" cy="3594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2998200" y="1282828"/>
            <a:ext cx="34572" cy="3466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3472282" y="5288176"/>
            <a:ext cx="33518" cy="2806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1203212" y="4474590"/>
            <a:ext cx="18356" cy="1726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581060" y="4123172"/>
            <a:ext cx="19216" cy="3862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499291" y="1006387"/>
            <a:ext cx="23722" cy="3242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305406" y="6288365"/>
            <a:ext cx="23168" cy="1743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2252960" y="1179919"/>
            <a:ext cx="38139" cy="26844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5025017" y="3438065"/>
            <a:ext cx="39504" cy="1917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582154" y="1413150"/>
            <a:ext cx="22506" cy="39805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242308" y="2362373"/>
            <a:ext cx="38918" cy="40003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406487" y="2666663"/>
            <a:ext cx="29158" cy="33856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12065019" y="6193337"/>
            <a:ext cx="32096" cy="4064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5109392" y="3213983"/>
            <a:ext cx="38321" cy="3859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864381" y="4025114"/>
            <a:ext cx="17831" cy="29842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233235" y="3201521"/>
            <a:ext cx="31809" cy="37380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3126184" y="3564773"/>
            <a:ext cx="38817" cy="4128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0883129" y="96157"/>
            <a:ext cx="32326" cy="34248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033725" y="5951437"/>
            <a:ext cx="28792" cy="2714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1137113" y="5640727"/>
            <a:ext cx="35618" cy="38491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4324867" y="1754537"/>
            <a:ext cx="25034" cy="33659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2854720" y="6900"/>
            <a:ext cx="27623" cy="25377"/>
          </a:xfrm>
          <a:prstGeom prst="ellipse">
            <a:avLst/>
          </a:prstGeom>
          <a:solidFill>
            <a:srgbClr val="BFD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310896"/>
            <a:ext cx="10972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Kviz za kraj</a:t>
            </a:r>
            <a:endParaRPr dirty="0"/>
          </a:p>
        </p:txBody>
      </p:sp>
      <p:sp>
        <p:nvSpPr>
          <p:cNvPr id="48" name="TextBox 47"/>
          <p:cNvSpPr txBox="1"/>
          <p:nvPr/>
        </p:nvSpPr>
        <p:spPr>
          <a:xfrm>
            <a:off x="11292840" y="6473952"/>
            <a:ext cx="4114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BFD1EA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9536" y="1499616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dirty="0"/>
              <a:t>1. </a:t>
            </a:r>
            <a:r>
              <a:rPr lang="hr-HR" dirty="0"/>
              <a:t>Što je zviježđe?</a:t>
            </a:r>
            <a:endParaRPr dirty="0"/>
          </a:p>
        </p:txBody>
      </p:sp>
      <p:sp>
        <p:nvSpPr>
          <p:cNvPr id="50" name="TextBox 49"/>
          <p:cNvSpPr txBox="1"/>
          <p:nvPr/>
        </p:nvSpPr>
        <p:spPr>
          <a:xfrm>
            <a:off x="845820" y="3007743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3</a:t>
            </a:r>
            <a:r>
              <a:rPr dirty="0"/>
              <a:t>.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zviježđe</a:t>
            </a:r>
            <a:r>
              <a:rPr dirty="0"/>
              <a:t> </a:t>
            </a:r>
            <a:r>
              <a:rPr dirty="0" err="1"/>
              <a:t>pomaže</a:t>
            </a:r>
            <a:r>
              <a:rPr dirty="0"/>
              <a:t> </a:t>
            </a:r>
            <a:r>
              <a:rPr dirty="0" err="1"/>
              <a:t>pronaći</a:t>
            </a:r>
            <a:r>
              <a:rPr dirty="0"/>
              <a:t> jug?</a:t>
            </a:r>
          </a:p>
        </p:txBody>
      </p:sp>
      <p:sp>
        <p:nvSpPr>
          <p:cNvPr id="55" name="TextBox 51">
            <a:extLst>
              <a:ext uri="{FF2B5EF4-FFF2-40B4-BE49-F238E27FC236}">
                <a16:creationId xmlns:a16="http://schemas.microsoft.com/office/drawing/2014/main" id="{080CE89A-D477-6901-4EC8-81766E3B00A3}"/>
              </a:ext>
            </a:extLst>
          </p:cNvPr>
          <p:cNvSpPr txBox="1"/>
          <p:nvPr/>
        </p:nvSpPr>
        <p:spPr>
          <a:xfrm>
            <a:off x="859536" y="3759987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4</a:t>
            </a:r>
            <a:r>
              <a:rPr dirty="0"/>
              <a:t>. Je li </a:t>
            </a:r>
            <a:r>
              <a:rPr dirty="0" err="1"/>
              <a:t>Sjevernjača</a:t>
            </a:r>
            <a:r>
              <a:rPr dirty="0"/>
              <a:t> </a:t>
            </a:r>
            <a:r>
              <a:rPr dirty="0" err="1"/>
              <a:t>oduvijek</a:t>
            </a:r>
            <a:r>
              <a:rPr dirty="0"/>
              <a:t> </a:t>
            </a:r>
            <a:r>
              <a:rPr dirty="0" err="1"/>
              <a:t>bila</a:t>
            </a:r>
            <a:r>
              <a:rPr dirty="0"/>
              <a:t> „</a:t>
            </a:r>
            <a:r>
              <a:rPr dirty="0" err="1"/>
              <a:t>sjeverna</a:t>
            </a:r>
            <a:r>
              <a:rPr dirty="0"/>
              <a:t> </a:t>
            </a:r>
            <a:r>
              <a:rPr dirty="0" err="1"/>
              <a:t>zvijezda</a:t>
            </a:r>
            <a:r>
              <a:rPr dirty="0"/>
              <a:t>”?</a:t>
            </a:r>
          </a:p>
        </p:txBody>
      </p:sp>
      <p:sp>
        <p:nvSpPr>
          <p:cNvPr id="57" name="TextBox 48">
            <a:extLst>
              <a:ext uri="{FF2B5EF4-FFF2-40B4-BE49-F238E27FC236}">
                <a16:creationId xmlns:a16="http://schemas.microsoft.com/office/drawing/2014/main" id="{5DC0D0F5-BC38-F4A7-2AA4-936298A13464}"/>
              </a:ext>
            </a:extLst>
          </p:cNvPr>
          <p:cNvSpPr txBox="1"/>
          <p:nvPr/>
        </p:nvSpPr>
        <p:spPr>
          <a:xfrm>
            <a:off x="859536" y="2183121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2</a:t>
            </a:r>
            <a:r>
              <a:rPr dirty="0"/>
              <a:t>.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zviježđe</a:t>
            </a:r>
            <a:r>
              <a:rPr dirty="0"/>
              <a:t> </a:t>
            </a:r>
            <a:r>
              <a:rPr dirty="0" err="1"/>
              <a:t>pomaže</a:t>
            </a:r>
            <a:r>
              <a:rPr dirty="0"/>
              <a:t> </a:t>
            </a:r>
            <a:r>
              <a:rPr dirty="0" err="1"/>
              <a:t>pronaći</a:t>
            </a:r>
            <a:r>
              <a:rPr dirty="0"/>
              <a:t> </a:t>
            </a:r>
            <a:r>
              <a:rPr dirty="0" err="1"/>
              <a:t>sjever</a:t>
            </a:r>
            <a:r>
              <a:rPr lang="hr-HR" dirty="0"/>
              <a:t> na sjevernoj polutki</a:t>
            </a:r>
            <a:r>
              <a:rPr dirty="0"/>
              <a:t>?</a:t>
            </a:r>
          </a:p>
        </p:txBody>
      </p:sp>
      <p:sp>
        <p:nvSpPr>
          <p:cNvPr id="59" name="TextBox 48">
            <a:extLst>
              <a:ext uri="{FF2B5EF4-FFF2-40B4-BE49-F238E27FC236}">
                <a16:creationId xmlns:a16="http://schemas.microsoft.com/office/drawing/2014/main" id="{C27069FF-D7B6-417B-F9F0-C106FBD32B84}"/>
              </a:ext>
            </a:extLst>
          </p:cNvPr>
          <p:cNvSpPr txBox="1"/>
          <p:nvPr/>
        </p:nvSpPr>
        <p:spPr>
          <a:xfrm>
            <a:off x="815340" y="4592972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5</a:t>
            </a:r>
            <a:r>
              <a:rPr dirty="0"/>
              <a:t>. </a:t>
            </a:r>
            <a:r>
              <a:rPr lang="hr-HR" dirty="0"/>
              <a:t>Koliko zviježđa danas postoje koja astronomi potvrđuju?</a:t>
            </a:r>
            <a:endParaRPr dirty="0"/>
          </a:p>
        </p:txBody>
      </p:sp>
      <p:sp>
        <p:nvSpPr>
          <p:cNvPr id="61" name="TextBox 48">
            <a:extLst>
              <a:ext uri="{FF2B5EF4-FFF2-40B4-BE49-F238E27FC236}">
                <a16:creationId xmlns:a16="http://schemas.microsoft.com/office/drawing/2014/main" id="{920C73FF-98C1-DF2F-197B-086B944B0404}"/>
              </a:ext>
            </a:extLst>
          </p:cNvPr>
          <p:cNvSpPr txBox="1"/>
          <p:nvPr/>
        </p:nvSpPr>
        <p:spPr>
          <a:xfrm>
            <a:off x="815340" y="5441530"/>
            <a:ext cx="10561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4F9FF"/>
                </a:solidFill>
                <a:latin typeface="Aptos"/>
              </a:defRPr>
            </a:pPr>
            <a:r>
              <a:rPr lang="hr-HR" dirty="0"/>
              <a:t>6</a:t>
            </a:r>
            <a:r>
              <a:rPr dirty="0"/>
              <a:t>.</a:t>
            </a:r>
            <a:r>
              <a:rPr lang="hr-HR" dirty="0"/>
              <a:t> Što nam otežava svjetlosno onečišćenje i gdje je najbolje promatrati zvijezde?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8F735D18-D82F-94B0-6BFE-73FE182AB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96001"/>
          </a:xfrm>
          <a:prstGeom prst="rect">
            <a:avLst/>
          </a:prstGeom>
        </p:spPr>
      </p:pic>
      <p:sp>
        <p:nvSpPr>
          <p:cNvPr id="7" name="TextBox 46">
            <a:extLst>
              <a:ext uri="{FF2B5EF4-FFF2-40B4-BE49-F238E27FC236}">
                <a16:creationId xmlns:a16="http://schemas.microsoft.com/office/drawing/2014/main" id="{061E9A84-52E9-73AD-9583-19C0F7D154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9280" y="2218712"/>
            <a:ext cx="9942409" cy="78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BFD1EA"/>
                </a:solidFill>
                <a:latin typeface="Aptos"/>
              </a:defRPr>
            </a:pPr>
            <a:r>
              <a:rPr sz="4000" b="1" dirty="0" err="1"/>
              <a:t>Svemir</a:t>
            </a:r>
            <a:r>
              <a:rPr sz="4000" b="1" dirty="0"/>
              <a:t> je pun </a:t>
            </a:r>
            <a:r>
              <a:rPr sz="4000" b="1" dirty="0" err="1"/>
              <a:t>iznenađenja</a:t>
            </a:r>
            <a:r>
              <a:rPr sz="4000" b="1" dirty="0"/>
              <a:t>!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F9440FDB-6775-FE96-6D16-8679E7B2B15F}"/>
              </a:ext>
            </a:extLst>
          </p:cNvPr>
          <p:cNvSpPr txBox="1"/>
          <p:nvPr/>
        </p:nvSpPr>
        <p:spPr>
          <a:xfrm>
            <a:off x="2241754" y="5225845"/>
            <a:ext cx="8731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r-HR" b="1" dirty="0"/>
              <a:t>„Ne zaboravite gledati prema zvijezdama, a ne prema svojim stopalima.”</a:t>
            </a:r>
          </a:p>
          <a:p>
            <a:pPr>
              <a:buNone/>
            </a:pPr>
            <a:r>
              <a:rPr lang="hr-HR" dirty="0"/>
              <a:t>— Stephen Hawking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D90DA781-F956-4479-AA76-FF739671C089}"/>
              </a:ext>
            </a:extLst>
          </p:cNvPr>
          <p:cNvSpPr txBox="1"/>
          <p:nvPr/>
        </p:nvSpPr>
        <p:spPr>
          <a:xfrm>
            <a:off x="199280" y="6257925"/>
            <a:ext cx="509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Literatura: Wikipedia, E-škola astronomije</a:t>
            </a:r>
          </a:p>
        </p:txBody>
      </p:sp>
    </p:spTree>
    <p:extLst>
      <p:ext uri="{BB962C8B-B14F-4D97-AF65-F5344CB8AC3E}">
        <p14:creationId xmlns:p14="http://schemas.microsoft.com/office/powerpoint/2010/main" val="3248846137"/>
      </p:ext>
    </p:extLst>
  </p:cSld>
  <p:clrMapOvr>
    <a:masterClrMapping/>
  </p:clrMapOvr>
</p:sld>
</file>

<file path=ppt/theme/theme1.xml><?xml version="1.0" encoding="utf-8"?>
<a:theme xmlns:a="http://schemas.openxmlformats.org/drawingml/2006/main" name="Filmska vrpca u plamenu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1842</TotalTime>
  <Words>611</Words>
  <Application>Microsoft Office PowerPoint</Application>
  <PresentationFormat>Široki zaslon</PresentationFormat>
  <Paragraphs>87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2" baseType="lpstr">
      <vt:lpstr>Aptos</vt:lpstr>
      <vt:lpstr>Arial</vt:lpstr>
      <vt:lpstr>Franklin Gothic Book</vt:lpstr>
      <vt:lpstr>Neue Haas Grotesk Text Pro</vt:lpstr>
      <vt:lpstr>Filmska vrpca u plamenu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Južna cirkumpolarna zviježđa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Viktorija Vešligaj</dc:creator>
  <cp:lastModifiedBy>Korisnik</cp:lastModifiedBy>
  <cp:revision>48</cp:revision>
  <dcterms:created xsi:type="dcterms:W3CDTF">2026-10-17T20:16:19Z</dcterms:created>
  <dcterms:modified xsi:type="dcterms:W3CDTF">2026-10-21T12:33:40Z</dcterms:modified>
</cp:coreProperties>
</file>