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67FF8F8-6BA7-CD44-4983-518FA7F883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531A8BCD-90F0-3D97-B65A-BE62DC5C6C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994E99F-DE67-0C21-7F46-D3980A6DC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E0538-0DCC-4E8E-8CCE-2B2B4695A1E7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F13890D-315E-AE84-883C-072919815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64049FA-D2C3-93B3-CC15-FCDC1922C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C996D-7B5A-46B1-8EE8-655BCF46432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89900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04CDC22-7A23-21B1-C02E-C7BB0E531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0D5DA11-A460-062A-E138-5A1601A7A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FDAB439-0973-4794-CE41-3AD93C65F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E0538-0DCC-4E8E-8CCE-2B2B4695A1E7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CB4DF72-332C-D4FD-B36C-DDF19E3BB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4A5D608-81FB-18A9-71EF-900E52D91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C996D-7B5A-46B1-8EE8-655BCF46432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35485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01730B8-AEDC-4AD8-0F72-70766289E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A59AE3B6-AEEB-F9C1-F25C-D67E6BE80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563ED42-4E2E-32E6-65AA-30F51310C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E0538-0DCC-4E8E-8CCE-2B2B4695A1E7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CDE9D00-7A52-485F-1515-726521360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FE91854-84E1-7F7E-30B2-715F5E07C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C996D-7B5A-46B1-8EE8-655BCF46432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6037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986C78F-C69C-97D1-48EC-5E2FDC07A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E04E7B3-A54A-1F42-9ADB-E88D27B5AC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AE06E97D-D950-BE8B-CFDA-AEDECA9F8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FE7E38D-5AAE-2C0C-70F1-A28D76E06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E0538-0DCC-4E8E-8CCE-2B2B4695A1E7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CAFD4792-5207-4007-8E68-00FD85BD0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40E9515D-398A-4240-7B9A-52972F3C3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C996D-7B5A-46B1-8EE8-655BCF46432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49802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88EFDE7-4325-11F3-43F7-61C663A88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F07E7D8-5221-1082-00E3-7AFB37D7B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8BC0BCAE-AD00-B90A-8C40-4BFBF8114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CDD38535-D191-F3B2-77BE-C4E9975A25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D20C890A-384B-24FD-3043-87416DE431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4943B1B6-C5A7-945A-2DE2-D62E78FE2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E0538-0DCC-4E8E-8CCE-2B2B4695A1E7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F43F0D24-A6B0-9A57-B267-D7F973574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D926C9E5-26A5-1A87-6478-A4FF0A2FD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C996D-7B5A-46B1-8EE8-655BCF46432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73360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582B893-C3D7-CF5B-FBFB-57AA79389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AEC8712E-A996-C94C-EFD1-7B256BCC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E0538-0DCC-4E8E-8CCE-2B2B4695A1E7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FED5ECD2-40F2-DFCB-965D-DF1C5DF0E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015C33BE-B18A-ADD9-4F5E-EE8107D48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C996D-7B5A-46B1-8EE8-655BCF46432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59091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B33A248C-CBEA-2CEE-9D4F-E3665F632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E0538-0DCC-4E8E-8CCE-2B2B4695A1E7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8833F2B7-B896-3611-EE2D-0C02757A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BA6CB187-A9E2-FD3A-ED27-3722A3593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C996D-7B5A-46B1-8EE8-655BCF46432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31045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B0998C2-5289-E7FB-39CE-AB9C04553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3CFCBC4-14B3-33A2-C6E8-4FBC9BA55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5712F62B-8A03-DB72-D7D7-D91334676B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A1480EBF-A052-9933-6AA6-9649365E0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E0538-0DCC-4E8E-8CCE-2B2B4695A1E7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E3FD5FBB-6F29-E3B0-9F78-BA34C93E1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C82E3C50-3614-DA51-3B24-2013945C0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C996D-7B5A-46B1-8EE8-655BCF46432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81634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0D5B6CE-BEF6-03E9-2435-30418A529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C312DBC3-1DC1-8386-9D53-1C43C20522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909E74CE-501D-D01A-9F53-F9F3FA3C01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63889C9F-7903-280B-E7A7-5C9FCC38D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E0538-0DCC-4E8E-8CCE-2B2B4695A1E7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A93AD84E-9B28-686D-5127-CABC76FFC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1378955F-5F2F-8F86-1B76-B592E7BE0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C996D-7B5A-46B1-8EE8-655BCF46432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60582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BF150F0-B21E-981C-372F-A3A423225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1DA46282-BE2C-046B-CDAC-F4B434689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5D46715-AC74-7529-8725-9CC36E1DF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E0538-0DCC-4E8E-8CCE-2B2B4695A1E7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5DDCE7B-8CF3-6F80-06C2-4A8CA977E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50C6152-AE0D-5EDD-D748-167E0032B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C996D-7B5A-46B1-8EE8-655BCF46432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91691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1678D453-70AE-D5ED-3698-C1C69B04BA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2822CB67-7EFF-7DEE-7E46-7C2DC1BBE9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A3373AB-02FB-8459-0572-6D0FE0F56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E0538-0DCC-4E8E-8CCE-2B2B4695A1E7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8178CBB-D2B7-B03D-FA1E-487CB63EB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B904C75-8458-30DD-876D-A598524A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C996D-7B5A-46B1-8EE8-655BCF46432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55401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93980F84-31E0-C15D-2478-2BC894A6E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46A66FCA-9439-CFD0-E213-7DA37A499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49E338B-B92A-CAF3-ECA7-EFCAE30A9B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EE0538-0DCC-4E8E-8CCE-2B2B4695A1E7}" type="datetimeFigureOut">
              <a:rPr lang="hr-HR" smtClean="0"/>
              <a:t>21.10.2026.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4BE7350-A083-E33E-FC7A-76395DD37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72E46FA-C855-7AEC-C695-AFFA4A0BB2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2C996D-7B5A-46B1-8EE8-655BCF46432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84146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netary.org/multimedia/space-images/charts/uranus-and-neptune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PIA19873-Pluto-NewHorizons-FlyingPastImage-20150714.jpg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ursowebymultimedia-ignacio.blogspot.com/2011/04/sistema-solar.html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E570B38E-A24E-85F0-6EFD-508367DE6D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4856" b="10874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F9B51415-3F26-C49F-BB30-B8BF0A74E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hr-HR" sz="6500" dirty="0">
                <a:solidFill>
                  <a:srgbClr val="FFFFFF"/>
                </a:solidFill>
              </a:rPr>
              <a:t>Sunčev sustav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0F35F62-2CD3-8000-61AB-5364D6011C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rgbClr val="FFFFFF"/>
                </a:solidFill>
              </a:rPr>
              <a:t>Brigita </a:t>
            </a:r>
            <a:r>
              <a:rPr lang="hr-HR" sz="3200" dirty="0" err="1">
                <a:solidFill>
                  <a:srgbClr val="FFFFFF"/>
                </a:solidFill>
              </a:rPr>
              <a:t>Ferenčak</a:t>
            </a:r>
            <a:r>
              <a:rPr lang="hr-HR" sz="3200" dirty="0">
                <a:solidFill>
                  <a:srgbClr val="FFFFFF"/>
                </a:solidFill>
              </a:rPr>
              <a:t>, Ana Severin, Gabriela Fotivec,8.N,PŠ Nespeš,21.10. PŠ </a:t>
            </a:r>
            <a:r>
              <a:rPr lang="hr-HR" sz="3200" dirty="0" err="1">
                <a:solidFill>
                  <a:srgbClr val="FFFFFF"/>
                </a:solidFill>
              </a:rPr>
              <a:t>Nespeš</a:t>
            </a:r>
            <a:endParaRPr lang="hr-HR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7574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EB5304F8-2A48-8F16-3AF7-C6F935984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pl-PL">
                <a:solidFill>
                  <a:schemeClr val="bg1"/>
                </a:solidFill>
              </a:rPr>
              <a:t>Kako i kada je nastao? </a:t>
            </a:r>
            <a:endParaRPr lang="hr-HR">
              <a:solidFill>
                <a:schemeClr val="bg1"/>
              </a:solidFill>
            </a:endParaRPr>
          </a:p>
        </p:txBody>
      </p:sp>
      <p:grpSp>
        <p:nvGrpSpPr>
          <p:cNvPr id="12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0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1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196CE65-6BEC-3284-804D-76342E797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hr-HR">
                <a:solidFill>
                  <a:schemeClr val="bg1"/>
                </a:solidFill>
              </a:rPr>
              <a:t> </a:t>
            </a:r>
            <a:r>
              <a:rPr lang="hr-HR" b="1">
                <a:solidFill>
                  <a:schemeClr val="bg1"/>
                </a:solidFill>
              </a:rPr>
              <a:t>Kada:</a:t>
            </a:r>
            <a:r>
              <a:rPr lang="hr-HR">
                <a:solidFill>
                  <a:schemeClr val="bg1"/>
                </a:solidFill>
              </a:rPr>
              <a:t> Prije oko 4,6 milijardi godina.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>
                <a:solidFill>
                  <a:schemeClr val="bg1"/>
                </a:solidFill>
              </a:rPr>
              <a:t> </a:t>
            </a:r>
            <a:r>
              <a:rPr lang="hr-HR" b="1">
                <a:solidFill>
                  <a:schemeClr val="bg1"/>
                </a:solidFill>
              </a:rPr>
              <a:t>Kako:</a:t>
            </a:r>
            <a:r>
              <a:rPr lang="hr-HR">
                <a:solidFill>
                  <a:schemeClr val="bg1"/>
                </a:solidFill>
              </a:rPr>
              <a:t> Nastao je kolapsom divovskog međuzvjezdanog oblaka plina i prašine (solarna maglica).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>
                <a:solidFill>
                  <a:schemeClr val="bg1"/>
                </a:solidFill>
              </a:rPr>
              <a:t> </a:t>
            </a:r>
            <a:r>
              <a:rPr lang="hr-HR" b="1">
                <a:solidFill>
                  <a:schemeClr val="bg1"/>
                </a:solidFill>
              </a:rPr>
              <a:t>Zanimljivost:</a:t>
            </a:r>
            <a:r>
              <a:rPr lang="hr-HR">
                <a:solidFill>
                  <a:schemeClr val="bg1"/>
                </a:solidFill>
              </a:rPr>
              <a:t> Više od 99,8% ukupne mase cijelog sustava otišlo je na stvaranje Sunca. Ostatak je stvorio planete.</a:t>
            </a:r>
          </a:p>
        </p:txBody>
      </p:sp>
    </p:spTree>
    <p:extLst>
      <p:ext uri="{BB962C8B-B14F-4D97-AF65-F5344CB8AC3E}">
        <p14:creationId xmlns:p14="http://schemas.microsoft.com/office/powerpoint/2010/main" val="136013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2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A2FFB550-861A-AE8F-D12F-4737371B2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65" y="1"/>
            <a:ext cx="5248221" cy="817627"/>
          </a:xfrm>
        </p:spPr>
        <p:txBody>
          <a:bodyPr>
            <a:normAutofit/>
          </a:bodyPr>
          <a:lstStyle/>
          <a:p>
            <a:r>
              <a:rPr lang="hr-HR" sz="4000" b="1" dirty="0">
                <a:solidFill>
                  <a:schemeClr val="bg1"/>
                </a:solidFill>
              </a:rPr>
              <a:t>Sunce-središte sustava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4F19F76A-6593-C9C6-DF02-4433C73E98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3" b="-3"/>
          <a:stretch>
            <a:fillRect/>
          </a:stretch>
        </p:blipFill>
        <p:spPr>
          <a:xfrm>
            <a:off x="739959" y="1095407"/>
            <a:ext cx="4754947" cy="4754947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grpSp>
        <p:nvGrpSpPr>
          <p:cNvPr id="41" name="Group 29">
            <a:extLst>
              <a:ext uri="{FF2B5EF4-FFF2-40B4-BE49-F238E27FC236}">
                <a16:creationId xmlns:a16="http://schemas.microsoft.com/office/drawing/2014/main" id="{B894EFA8-F425-4D19-A94B-445388B31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2" name="Freeform: Shape 31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F5391C6-3113-8DC3-F025-9970052F0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655672"/>
            <a:ext cx="5217173" cy="551603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hr-HR" sz="3200" dirty="0">
                <a:solidFill>
                  <a:schemeClr val="bg1"/>
                </a:solidFill>
              </a:rPr>
              <a:t>Sadrži gotovo svu masu Sunčeva sustava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sz="3200" dirty="0">
                <a:solidFill>
                  <a:schemeClr val="bg1"/>
                </a:solidFill>
              </a:rPr>
              <a:t>Uglavnom se sastoji od vodika i helija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sz="3200" dirty="0">
                <a:solidFill>
                  <a:schemeClr val="bg1"/>
                </a:solidFill>
              </a:rPr>
              <a:t>Energiju proizvodi nuklearnom fuzijom u svojoj unutrašnjosti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sz="3200" dirty="0">
                <a:solidFill>
                  <a:schemeClr val="bg1"/>
                </a:solidFill>
              </a:rPr>
              <a:t>Njegova gravitacija drži planete u orbitama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sz="3200" dirty="0">
                <a:solidFill>
                  <a:schemeClr val="bg1"/>
                </a:solidFill>
              </a:rPr>
              <a:t>Bez Sunčeve energije život na Zemlji kakav poznajemo ne bi bio moguć</a:t>
            </a:r>
          </a:p>
        </p:txBody>
      </p:sp>
      <p:grpSp>
        <p:nvGrpSpPr>
          <p:cNvPr id="34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64879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A77327F7-768F-D5B2-3952-D846744D9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521" y="396117"/>
            <a:ext cx="5217172" cy="1158857"/>
          </a:xfrm>
        </p:spPr>
        <p:txBody>
          <a:bodyPr anchor="b">
            <a:normAutofit/>
          </a:bodyPr>
          <a:lstStyle/>
          <a:p>
            <a:r>
              <a:rPr lang="it-IT" sz="3400" b="1">
                <a:solidFill>
                  <a:schemeClr val="bg1"/>
                </a:solidFill>
              </a:rPr>
              <a:t>Merkur i Venera (Unutarnji planeti - 1. dio)</a:t>
            </a:r>
            <a:endParaRPr lang="hr-HR" sz="3400" b="1">
              <a:solidFill>
                <a:schemeClr val="bg1"/>
              </a:solidFill>
            </a:endParaRPr>
          </a:p>
        </p:txBody>
      </p:sp>
      <p:sp>
        <p:nvSpPr>
          <p:cNvPr id="12" name="Graphic 212">
            <a:extLst>
              <a:ext uri="{FF2B5EF4-FFF2-40B4-BE49-F238E27FC236}">
                <a16:creationId xmlns:a16="http://schemas.microsoft.com/office/drawing/2014/main" id="{52D7FCC1-2D52-49CE-A986-EE6E0CA64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619275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28C3CACD-E5A7-4AAC-AE47-75CF7D30F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1258" y="619275"/>
            <a:ext cx="932200" cy="932200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450AF69-3424-033A-3FB2-FD81E9B4A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520" y="1747592"/>
            <a:ext cx="5217173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hr-HR" sz="2400" dirty="0">
                <a:solidFill>
                  <a:schemeClr val="bg1"/>
                </a:solidFill>
              </a:rPr>
              <a:t> </a:t>
            </a:r>
            <a:r>
              <a:rPr lang="hr-HR" sz="2400" b="1" dirty="0">
                <a:solidFill>
                  <a:schemeClr val="bg1"/>
                </a:solidFill>
              </a:rPr>
              <a:t>Merkur:</a:t>
            </a:r>
            <a:r>
              <a:rPr lang="hr-HR" sz="2400" dirty="0">
                <a:solidFill>
                  <a:schemeClr val="bg1"/>
                </a:solidFill>
              </a:rPr>
              <a:t> Najbliži Suncu i najmanji planet. Nema atmosferu, pa su mu noći ekstremno hladne (-180 °C), a dani topli (430 °C).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sz="2400" dirty="0">
                <a:solidFill>
                  <a:schemeClr val="bg1"/>
                </a:solidFill>
              </a:rPr>
              <a:t> </a:t>
            </a:r>
            <a:r>
              <a:rPr lang="hr-HR" sz="2400" b="1" dirty="0">
                <a:solidFill>
                  <a:schemeClr val="bg1"/>
                </a:solidFill>
              </a:rPr>
              <a:t>Venera:</a:t>
            </a:r>
            <a:r>
              <a:rPr lang="hr-HR" sz="2400" dirty="0">
                <a:solidFill>
                  <a:schemeClr val="bg1"/>
                </a:solidFill>
              </a:rPr>
              <a:t> Najtopliji planet zbog gustih oblaka koji zadržavaju toplinu (efekt staklenika). Temperature dosežu 475 °C.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sz="2400" b="1" dirty="0">
                <a:solidFill>
                  <a:schemeClr val="bg1"/>
                </a:solidFill>
              </a:rPr>
              <a:t>Zanimljivost:</a:t>
            </a:r>
            <a:r>
              <a:rPr lang="hr-HR" sz="2400" dirty="0">
                <a:solidFill>
                  <a:schemeClr val="bg1"/>
                </a:solidFill>
              </a:rPr>
              <a:t> Na Veneri Sunce izlazi na zapadu, a zalazi na istoku jer se rotira u suprotnom smjeru od većine planeta.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A35C15A-135A-4FD3-BA11-A046CFA390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91531" y="1226111"/>
            <a:ext cx="1598829" cy="531293"/>
            <a:chOff x="6491531" y="1420258"/>
            <a:chExt cx="1598829" cy="531293"/>
          </a:xfrm>
          <a:solidFill>
            <a:schemeClr val="bg1"/>
          </a:solidFill>
        </p:grpSpPr>
        <p:grpSp>
          <p:nvGrpSpPr>
            <p:cNvPr id="17" name="Graphic 190">
              <a:extLst>
                <a:ext uri="{FF2B5EF4-FFF2-40B4-BE49-F238E27FC236}">
                  <a16:creationId xmlns:a16="http://schemas.microsoft.com/office/drawing/2014/main" id="{61E65A99-85A2-448D-AA1F-7690BD01A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A127EC05-3250-408F-8F9F-A73F8B9B1D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6D9B8D4-23BB-4CD2-A0FF-95423AFEB0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18" name="Graphic 190">
              <a:extLst>
                <a:ext uri="{FF2B5EF4-FFF2-40B4-BE49-F238E27FC236}">
                  <a16:creationId xmlns:a16="http://schemas.microsoft.com/office/drawing/2014/main" id="{91DC38B0-ED19-4BAC-A009-485461F23D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491531" y="1420258"/>
              <a:ext cx="1598829" cy="531293"/>
              <a:chOff x="2504802" y="1755501"/>
              <a:chExt cx="1598829" cy="531293"/>
            </a:xfrm>
            <a:grpFill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1A2C10C3-E625-41E2-8047-2AE4A87F33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2113855"/>
                <a:ext cx="1598614" cy="172939"/>
              </a:xfrm>
              <a:custGeom>
                <a:avLst/>
                <a:gdLst>
                  <a:gd name="connsiteX0" fmla="*/ 1248648 w 1598614"/>
                  <a:gd name="connsiteY0" fmla="*/ 172939 h 172939"/>
                  <a:gd name="connsiteX1" fmla="*/ 1123031 w 1598614"/>
                  <a:gd name="connsiteY1" fmla="*/ 92708 h 172939"/>
                  <a:gd name="connsiteX2" fmla="*/ 1024085 w 1598614"/>
                  <a:gd name="connsiteY2" fmla="*/ 29469 h 172939"/>
                  <a:gd name="connsiteX3" fmla="*/ 925140 w 1598614"/>
                  <a:gd name="connsiteY3" fmla="*/ 92708 h 172939"/>
                  <a:gd name="connsiteX4" fmla="*/ 799522 w 1598614"/>
                  <a:gd name="connsiteY4" fmla="*/ 172939 h 172939"/>
                  <a:gd name="connsiteX5" fmla="*/ 799522 w 1598614"/>
                  <a:gd name="connsiteY5" fmla="*/ 172939 h 172939"/>
                  <a:gd name="connsiteX6" fmla="*/ 673905 w 1598614"/>
                  <a:gd name="connsiteY6" fmla="*/ 92708 h 172939"/>
                  <a:gd name="connsiteX7" fmla="*/ 574959 w 1598614"/>
                  <a:gd name="connsiteY7" fmla="*/ 29469 h 172939"/>
                  <a:gd name="connsiteX8" fmla="*/ 476014 w 1598614"/>
                  <a:gd name="connsiteY8" fmla="*/ 92708 h 172939"/>
                  <a:gd name="connsiteX9" fmla="*/ 350396 w 1598614"/>
                  <a:gd name="connsiteY9" fmla="*/ 172939 h 172939"/>
                  <a:gd name="connsiteX10" fmla="*/ 224778 w 1598614"/>
                  <a:gd name="connsiteY10" fmla="*/ 92708 h 172939"/>
                  <a:gd name="connsiteX11" fmla="*/ 125833 w 1598614"/>
                  <a:gd name="connsiteY11" fmla="*/ 29469 h 172939"/>
                  <a:gd name="connsiteX12" fmla="*/ 26887 w 1598614"/>
                  <a:gd name="connsiteY12" fmla="*/ 92708 h 172939"/>
                  <a:gd name="connsiteX13" fmla="*/ 0 w 1598614"/>
                  <a:gd name="connsiteY13" fmla="*/ 80232 h 172939"/>
                  <a:gd name="connsiteX14" fmla="*/ 125618 w 1598614"/>
                  <a:gd name="connsiteY14" fmla="*/ 0 h 172939"/>
                  <a:gd name="connsiteX15" fmla="*/ 251235 w 1598614"/>
                  <a:gd name="connsiteY15" fmla="*/ 80232 h 172939"/>
                  <a:gd name="connsiteX16" fmla="*/ 350181 w 1598614"/>
                  <a:gd name="connsiteY16" fmla="*/ 143471 h 172939"/>
                  <a:gd name="connsiteX17" fmla="*/ 449126 w 1598614"/>
                  <a:gd name="connsiteY17" fmla="*/ 80232 h 172939"/>
                  <a:gd name="connsiteX18" fmla="*/ 574744 w 1598614"/>
                  <a:gd name="connsiteY18" fmla="*/ 0 h 172939"/>
                  <a:gd name="connsiteX19" fmla="*/ 700362 w 1598614"/>
                  <a:gd name="connsiteY19" fmla="*/ 80232 h 172939"/>
                  <a:gd name="connsiteX20" fmla="*/ 799307 w 1598614"/>
                  <a:gd name="connsiteY20" fmla="*/ 143471 h 172939"/>
                  <a:gd name="connsiteX21" fmla="*/ 799307 w 1598614"/>
                  <a:gd name="connsiteY21" fmla="*/ 143471 h 172939"/>
                  <a:gd name="connsiteX22" fmla="*/ 898253 w 1598614"/>
                  <a:gd name="connsiteY22" fmla="*/ 80232 h 172939"/>
                  <a:gd name="connsiteX23" fmla="*/ 1023870 w 1598614"/>
                  <a:gd name="connsiteY23" fmla="*/ 0 h 172939"/>
                  <a:gd name="connsiteX24" fmla="*/ 1149488 w 1598614"/>
                  <a:gd name="connsiteY24" fmla="*/ 80232 h 172939"/>
                  <a:gd name="connsiteX25" fmla="*/ 1248433 w 1598614"/>
                  <a:gd name="connsiteY25" fmla="*/ 143471 h 172939"/>
                  <a:gd name="connsiteX26" fmla="*/ 1347379 w 1598614"/>
                  <a:gd name="connsiteY26" fmla="*/ 80232 h 172939"/>
                  <a:gd name="connsiteX27" fmla="*/ 1472997 w 1598614"/>
                  <a:gd name="connsiteY27" fmla="*/ 0 h 172939"/>
                  <a:gd name="connsiteX28" fmla="*/ 1598614 w 1598614"/>
                  <a:gd name="connsiteY28" fmla="*/ 80232 h 172939"/>
                  <a:gd name="connsiteX29" fmla="*/ 1571942 w 1598614"/>
                  <a:gd name="connsiteY29" fmla="*/ 92708 h 172939"/>
                  <a:gd name="connsiteX30" fmla="*/ 1472997 w 1598614"/>
                  <a:gd name="connsiteY30" fmla="*/ 29469 h 172939"/>
                  <a:gd name="connsiteX31" fmla="*/ 1374051 w 1598614"/>
                  <a:gd name="connsiteY31" fmla="*/ 92708 h 172939"/>
                  <a:gd name="connsiteX32" fmla="*/ 1248648 w 1598614"/>
                  <a:gd name="connsiteY32" fmla="*/ 172939 h 172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614" h="172939">
                    <a:moveTo>
                      <a:pt x="1248648" y="172939"/>
                    </a:moveTo>
                    <a:cubicBezTo>
                      <a:pt x="1194229" y="172939"/>
                      <a:pt x="1146046" y="142180"/>
                      <a:pt x="1123031" y="92708"/>
                    </a:cubicBezTo>
                    <a:cubicBezTo>
                      <a:pt x="1104962" y="53775"/>
                      <a:pt x="1067105" y="29469"/>
                      <a:pt x="1024085" y="29469"/>
                    </a:cubicBezTo>
                    <a:cubicBezTo>
                      <a:pt x="981066" y="29469"/>
                      <a:pt x="943208" y="53775"/>
                      <a:pt x="925140" y="92708"/>
                    </a:cubicBezTo>
                    <a:cubicBezTo>
                      <a:pt x="902124" y="142180"/>
                      <a:pt x="853942" y="172939"/>
                      <a:pt x="799522" y="172939"/>
                    </a:cubicBezTo>
                    <a:cubicBezTo>
                      <a:pt x="799522" y="172939"/>
                      <a:pt x="799522" y="172939"/>
                      <a:pt x="799522" y="172939"/>
                    </a:cubicBezTo>
                    <a:cubicBezTo>
                      <a:pt x="744887" y="172939"/>
                      <a:pt x="696920" y="142180"/>
                      <a:pt x="673905" y="92708"/>
                    </a:cubicBezTo>
                    <a:cubicBezTo>
                      <a:pt x="655836" y="53775"/>
                      <a:pt x="617979" y="29469"/>
                      <a:pt x="574959" y="29469"/>
                    </a:cubicBezTo>
                    <a:cubicBezTo>
                      <a:pt x="531939" y="29469"/>
                      <a:pt x="494082" y="53775"/>
                      <a:pt x="476014" y="92708"/>
                    </a:cubicBezTo>
                    <a:cubicBezTo>
                      <a:pt x="452998" y="142180"/>
                      <a:pt x="405031" y="172939"/>
                      <a:pt x="350396" y="172939"/>
                    </a:cubicBezTo>
                    <a:cubicBezTo>
                      <a:pt x="295976" y="172939"/>
                      <a:pt x="247794" y="142180"/>
                      <a:pt x="224778" y="92708"/>
                    </a:cubicBezTo>
                    <a:cubicBezTo>
                      <a:pt x="206710" y="53775"/>
                      <a:pt x="168853" y="29469"/>
                      <a:pt x="125833" y="29469"/>
                    </a:cubicBezTo>
                    <a:cubicBezTo>
                      <a:pt x="82813" y="29469"/>
                      <a:pt x="44956" y="53775"/>
                      <a:pt x="26887" y="92708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268" y="30759"/>
                      <a:pt x="969235" y="0"/>
                      <a:pt x="1023870" y="0"/>
                    </a:cubicBezTo>
                    <a:cubicBezTo>
                      <a:pt x="1078505" y="0"/>
                      <a:pt x="1126472" y="30759"/>
                      <a:pt x="1149488" y="80232"/>
                    </a:cubicBezTo>
                    <a:cubicBezTo>
                      <a:pt x="1167556" y="119165"/>
                      <a:pt x="1205414" y="143471"/>
                      <a:pt x="1248433" y="143471"/>
                    </a:cubicBezTo>
                    <a:cubicBezTo>
                      <a:pt x="1291453" y="143471"/>
                      <a:pt x="1329311" y="119165"/>
                      <a:pt x="1347379" y="80232"/>
                    </a:cubicBezTo>
                    <a:cubicBezTo>
                      <a:pt x="1370394" y="30759"/>
                      <a:pt x="1418361" y="0"/>
                      <a:pt x="1472997" y="0"/>
                    </a:cubicBezTo>
                    <a:cubicBezTo>
                      <a:pt x="1527632" y="0"/>
                      <a:pt x="1575814" y="30759"/>
                      <a:pt x="1598614" y="80232"/>
                    </a:cubicBezTo>
                    <a:lnTo>
                      <a:pt x="1571942" y="92708"/>
                    </a:lnTo>
                    <a:cubicBezTo>
                      <a:pt x="1553874" y="53775"/>
                      <a:pt x="1515801" y="29469"/>
                      <a:pt x="1472997" y="29469"/>
                    </a:cubicBezTo>
                    <a:cubicBezTo>
                      <a:pt x="1429977" y="29469"/>
                      <a:pt x="1392119" y="53775"/>
                      <a:pt x="1374051" y="92708"/>
                    </a:cubicBezTo>
                    <a:cubicBezTo>
                      <a:pt x="1351251" y="142180"/>
                      <a:pt x="1303069" y="172939"/>
                      <a:pt x="1248648" y="172939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F0340A9-BD8A-4ABB-9AC1-7A14DF22EE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504802" y="1755501"/>
                <a:ext cx="1598829" cy="172724"/>
              </a:xfrm>
              <a:custGeom>
                <a:avLst/>
                <a:gdLst>
                  <a:gd name="connsiteX0" fmla="*/ 1248648 w 1598829"/>
                  <a:gd name="connsiteY0" fmla="*/ 172724 h 172724"/>
                  <a:gd name="connsiteX1" fmla="*/ 1123031 w 1598829"/>
                  <a:gd name="connsiteY1" fmla="*/ 92492 h 172724"/>
                  <a:gd name="connsiteX2" fmla="*/ 1024085 w 1598829"/>
                  <a:gd name="connsiteY2" fmla="*/ 29253 h 172724"/>
                  <a:gd name="connsiteX3" fmla="*/ 925140 w 1598829"/>
                  <a:gd name="connsiteY3" fmla="*/ 92492 h 172724"/>
                  <a:gd name="connsiteX4" fmla="*/ 799522 w 1598829"/>
                  <a:gd name="connsiteY4" fmla="*/ 172724 h 172724"/>
                  <a:gd name="connsiteX5" fmla="*/ 799522 w 1598829"/>
                  <a:gd name="connsiteY5" fmla="*/ 172724 h 172724"/>
                  <a:gd name="connsiteX6" fmla="*/ 673905 w 1598829"/>
                  <a:gd name="connsiteY6" fmla="*/ 92492 h 172724"/>
                  <a:gd name="connsiteX7" fmla="*/ 574959 w 1598829"/>
                  <a:gd name="connsiteY7" fmla="*/ 29253 h 172724"/>
                  <a:gd name="connsiteX8" fmla="*/ 476014 w 1598829"/>
                  <a:gd name="connsiteY8" fmla="*/ 92492 h 172724"/>
                  <a:gd name="connsiteX9" fmla="*/ 350396 w 1598829"/>
                  <a:gd name="connsiteY9" fmla="*/ 172724 h 172724"/>
                  <a:gd name="connsiteX10" fmla="*/ 224778 w 1598829"/>
                  <a:gd name="connsiteY10" fmla="*/ 92492 h 172724"/>
                  <a:gd name="connsiteX11" fmla="*/ 125833 w 1598829"/>
                  <a:gd name="connsiteY11" fmla="*/ 29253 h 172724"/>
                  <a:gd name="connsiteX12" fmla="*/ 26887 w 1598829"/>
                  <a:gd name="connsiteY12" fmla="*/ 92492 h 172724"/>
                  <a:gd name="connsiteX13" fmla="*/ 0 w 1598829"/>
                  <a:gd name="connsiteY13" fmla="*/ 80232 h 172724"/>
                  <a:gd name="connsiteX14" fmla="*/ 125618 w 1598829"/>
                  <a:gd name="connsiteY14" fmla="*/ 0 h 172724"/>
                  <a:gd name="connsiteX15" fmla="*/ 251235 w 1598829"/>
                  <a:gd name="connsiteY15" fmla="*/ 80232 h 172724"/>
                  <a:gd name="connsiteX16" fmla="*/ 350181 w 1598829"/>
                  <a:gd name="connsiteY16" fmla="*/ 143471 h 172724"/>
                  <a:gd name="connsiteX17" fmla="*/ 449126 w 1598829"/>
                  <a:gd name="connsiteY17" fmla="*/ 80232 h 172724"/>
                  <a:gd name="connsiteX18" fmla="*/ 574744 w 1598829"/>
                  <a:gd name="connsiteY18" fmla="*/ 0 h 172724"/>
                  <a:gd name="connsiteX19" fmla="*/ 700362 w 1598829"/>
                  <a:gd name="connsiteY19" fmla="*/ 80232 h 172724"/>
                  <a:gd name="connsiteX20" fmla="*/ 799307 w 1598829"/>
                  <a:gd name="connsiteY20" fmla="*/ 143471 h 172724"/>
                  <a:gd name="connsiteX21" fmla="*/ 799307 w 1598829"/>
                  <a:gd name="connsiteY21" fmla="*/ 143471 h 172724"/>
                  <a:gd name="connsiteX22" fmla="*/ 898253 w 1598829"/>
                  <a:gd name="connsiteY22" fmla="*/ 80232 h 172724"/>
                  <a:gd name="connsiteX23" fmla="*/ 1024085 w 1598829"/>
                  <a:gd name="connsiteY23" fmla="*/ 0 h 172724"/>
                  <a:gd name="connsiteX24" fmla="*/ 1149703 w 1598829"/>
                  <a:gd name="connsiteY24" fmla="*/ 80232 h 172724"/>
                  <a:gd name="connsiteX25" fmla="*/ 1248648 w 1598829"/>
                  <a:gd name="connsiteY25" fmla="*/ 143471 h 172724"/>
                  <a:gd name="connsiteX26" fmla="*/ 1347594 w 1598829"/>
                  <a:gd name="connsiteY26" fmla="*/ 80232 h 172724"/>
                  <a:gd name="connsiteX27" fmla="*/ 1473212 w 1598829"/>
                  <a:gd name="connsiteY27" fmla="*/ 0 h 172724"/>
                  <a:gd name="connsiteX28" fmla="*/ 1598829 w 1598829"/>
                  <a:gd name="connsiteY28" fmla="*/ 80232 h 172724"/>
                  <a:gd name="connsiteX29" fmla="*/ 1572157 w 1598829"/>
                  <a:gd name="connsiteY29" fmla="*/ 92492 h 172724"/>
                  <a:gd name="connsiteX30" fmla="*/ 1473212 w 1598829"/>
                  <a:gd name="connsiteY30" fmla="*/ 29253 h 172724"/>
                  <a:gd name="connsiteX31" fmla="*/ 1374266 w 1598829"/>
                  <a:gd name="connsiteY31" fmla="*/ 92492 h 172724"/>
                  <a:gd name="connsiteX32" fmla="*/ 1248648 w 1598829"/>
                  <a:gd name="connsiteY32" fmla="*/ 172724 h 17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598829" h="172724">
                    <a:moveTo>
                      <a:pt x="1248648" y="172724"/>
                    </a:moveTo>
                    <a:cubicBezTo>
                      <a:pt x="1194229" y="172724"/>
                      <a:pt x="1146046" y="141965"/>
                      <a:pt x="1123031" y="92492"/>
                    </a:cubicBezTo>
                    <a:cubicBezTo>
                      <a:pt x="1104962" y="53560"/>
                      <a:pt x="1067105" y="29253"/>
                      <a:pt x="1024085" y="29253"/>
                    </a:cubicBezTo>
                    <a:cubicBezTo>
                      <a:pt x="981066" y="29253"/>
                      <a:pt x="943208" y="53560"/>
                      <a:pt x="925140" y="92492"/>
                    </a:cubicBezTo>
                    <a:cubicBezTo>
                      <a:pt x="902124" y="141965"/>
                      <a:pt x="853942" y="172724"/>
                      <a:pt x="799522" y="172724"/>
                    </a:cubicBezTo>
                    <a:cubicBezTo>
                      <a:pt x="799522" y="172724"/>
                      <a:pt x="799522" y="172724"/>
                      <a:pt x="799522" y="172724"/>
                    </a:cubicBezTo>
                    <a:cubicBezTo>
                      <a:pt x="744887" y="172724"/>
                      <a:pt x="696920" y="141965"/>
                      <a:pt x="673905" y="92492"/>
                    </a:cubicBezTo>
                    <a:cubicBezTo>
                      <a:pt x="655836" y="53560"/>
                      <a:pt x="617979" y="29253"/>
                      <a:pt x="574959" y="29253"/>
                    </a:cubicBezTo>
                    <a:cubicBezTo>
                      <a:pt x="531939" y="29253"/>
                      <a:pt x="494082" y="53560"/>
                      <a:pt x="476014" y="92492"/>
                    </a:cubicBezTo>
                    <a:cubicBezTo>
                      <a:pt x="452998" y="141965"/>
                      <a:pt x="405031" y="172724"/>
                      <a:pt x="350396" y="172724"/>
                    </a:cubicBezTo>
                    <a:cubicBezTo>
                      <a:pt x="295976" y="172724"/>
                      <a:pt x="247794" y="141965"/>
                      <a:pt x="224778" y="92492"/>
                    </a:cubicBezTo>
                    <a:cubicBezTo>
                      <a:pt x="206710" y="53560"/>
                      <a:pt x="168853" y="29253"/>
                      <a:pt x="125833" y="29253"/>
                    </a:cubicBezTo>
                    <a:cubicBezTo>
                      <a:pt x="82813" y="29253"/>
                      <a:pt x="44956" y="53560"/>
                      <a:pt x="26887" y="92492"/>
                    </a:cubicBezTo>
                    <a:lnTo>
                      <a:pt x="0" y="80232"/>
                    </a:lnTo>
                    <a:cubicBezTo>
                      <a:pt x="23016" y="30759"/>
                      <a:pt x="70983" y="0"/>
                      <a:pt x="125618" y="0"/>
                    </a:cubicBezTo>
                    <a:cubicBezTo>
                      <a:pt x="180253" y="0"/>
                      <a:pt x="228220" y="30759"/>
                      <a:pt x="251235" y="80232"/>
                    </a:cubicBezTo>
                    <a:cubicBezTo>
                      <a:pt x="269304" y="119165"/>
                      <a:pt x="307376" y="143471"/>
                      <a:pt x="350181" y="143471"/>
                    </a:cubicBezTo>
                    <a:cubicBezTo>
                      <a:pt x="393201" y="143471"/>
                      <a:pt x="431058" y="119165"/>
                      <a:pt x="449126" y="80232"/>
                    </a:cubicBezTo>
                    <a:cubicBezTo>
                      <a:pt x="472142" y="30759"/>
                      <a:pt x="520324" y="0"/>
                      <a:pt x="574744" y="0"/>
                    </a:cubicBezTo>
                    <a:cubicBezTo>
                      <a:pt x="629164" y="0"/>
                      <a:pt x="677346" y="30759"/>
                      <a:pt x="700362" y="80232"/>
                    </a:cubicBezTo>
                    <a:cubicBezTo>
                      <a:pt x="718430" y="119165"/>
                      <a:pt x="756287" y="143471"/>
                      <a:pt x="799307" y="143471"/>
                    </a:cubicBezTo>
                    <a:lnTo>
                      <a:pt x="799307" y="143471"/>
                    </a:lnTo>
                    <a:cubicBezTo>
                      <a:pt x="842327" y="143471"/>
                      <a:pt x="880184" y="119165"/>
                      <a:pt x="898253" y="80232"/>
                    </a:cubicBezTo>
                    <a:cubicBezTo>
                      <a:pt x="921483" y="30759"/>
                      <a:pt x="969450" y="0"/>
                      <a:pt x="1024085" y="0"/>
                    </a:cubicBezTo>
                    <a:cubicBezTo>
                      <a:pt x="1078720" y="0"/>
                      <a:pt x="1126688" y="30759"/>
                      <a:pt x="1149703" y="80232"/>
                    </a:cubicBezTo>
                    <a:cubicBezTo>
                      <a:pt x="1167771" y="119165"/>
                      <a:pt x="1205629" y="143471"/>
                      <a:pt x="1248648" y="143471"/>
                    </a:cubicBezTo>
                    <a:cubicBezTo>
                      <a:pt x="1291668" y="143471"/>
                      <a:pt x="1329526" y="119165"/>
                      <a:pt x="1347594" y="80232"/>
                    </a:cubicBezTo>
                    <a:cubicBezTo>
                      <a:pt x="1370610" y="30759"/>
                      <a:pt x="1418792" y="0"/>
                      <a:pt x="1473212" y="0"/>
                    </a:cubicBezTo>
                    <a:cubicBezTo>
                      <a:pt x="1527847" y="0"/>
                      <a:pt x="1576029" y="30759"/>
                      <a:pt x="1598829" y="80232"/>
                    </a:cubicBezTo>
                    <a:lnTo>
                      <a:pt x="1572157" y="92492"/>
                    </a:lnTo>
                    <a:cubicBezTo>
                      <a:pt x="1554089" y="53560"/>
                      <a:pt x="1516016" y="29253"/>
                      <a:pt x="1473212" y="29253"/>
                    </a:cubicBezTo>
                    <a:cubicBezTo>
                      <a:pt x="1430192" y="29253"/>
                      <a:pt x="1392335" y="53560"/>
                      <a:pt x="1374266" y="92492"/>
                    </a:cubicBezTo>
                    <a:cubicBezTo>
                      <a:pt x="1351251" y="141965"/>
                      <a:pt x="1303069" y="172724"/>
                      <a:pt x="1248648" y="172724"/>
                    </a:cubicBezTo>
                    <a:close/>
                  </a:path>
                </a:pathLst>
              </a:custGeom>
              <a:grpFill/>
              <a:ln w="214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pic>
        <p:nvPicPr>
          <p:cNvPr id="5" name="Slika 4">
            <a:extLst>
              <a:ext uri="{FF2B5EF4-FFF2-40B4-BE49-F238E27FC236}">
                <a16:creationId xmlns:a16="http://schemas.microsoft.com/office/drawing/2014/main" id="{9AC2B87E-A3A3-5E18-6542-680C99ECC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0213" y="2301074"/>
            <a:ext cx="4505682" cy="1903664"/>
          </a:xfrm>
          <a:prstGeom prst="rect">
            <a:avLst/>
          </a:prstGeom>
        </p:spPr>
      </p:pic>
      <p:grpSp>
        <p:nvGrpSpPr>
          <p:cNvPr id="365" name="Group 23">
            <a:extLst>
              <a:ext uri="{FF2B5EF4-FFF2-40B4-BE49-F238E27FC236}">
                <a16:creationId xmlns:a16="http://schemas.microsoft.com/office/drawing/2014/main" id="{03AF83E4-4DE2-499C-9F36-0279E7E4FB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154385" y="4452524"/>
            <a:ext cx="1443404" cy="1443428"/>
            <a:chOff x="10154385" y="4452524"/>
            <a:chExt cx="1443404" cy="1443428"/>
          </a:xfrm>
          <a:solidFill>
            <a:schemeClr val="bg1"/>
          </a:solidFill>
        </p:grpSpPr>
        <p:grpSp>
          <p:nvGrpSpPr>
            <p:cNvPr id="25" name="Graphic 4">
              <a:extLst>
                <a:ext uri="{FF2B5EF4-FFF2-40B4-BE49-F238E27FC236}">
                  <a16:creationId xmlns:a16="http://schemas.microsoft.com/office/drawing/2014/main" id="{0B09EB4D-4323-43F4-9970-42885A83A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0154385" y="4452524"/>
              <a:ext cx="1443404" cy="1443428"/>
              <a:chOff x="5734037" y="3067039"/>
              <a:chExt cx="724483" cy="724489"/>
            </a:xfrm>
            <a:grpFill/>
          </p:grpSpPr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BA9C6284-1137-47FE-9471-23CA824947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A00A6D3C-23F9-41D9-B891-14D8E2E98D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8F8D96F5-1ED7-4891-8D8B-A24E72DA7C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0E9A3A72-EC37-423D-B309-A6487A86C7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EBE630AB-13C0-44A2-80CA-C07483E934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B7768337-3D65-4FE5-8E1A-D79219E0AF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968E4331-550E-4929-ACE8-D2ED2D6EA3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768D8817-CAEE-45BB-820E-A67C68D480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350A8C31-0139-4ABD-967A-139738E88F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9855AEE1-1C1C-4832-8B4C-042F59E029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A41C5A32-BD0A-4457-9CF7-97467FA2B7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93C14A20-2E3C-49F8-AF55-C384FEB955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DB167719-0D82-4ABF-9BC8-B073A84741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660582DE-E250-4561-9298-E4FADEB90F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820B635A-6E81-4D8A-98A3-141E57A6FF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3909A0ED-D070-4792-A2EE-CCEB6BA63C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4619A19C-3B55-4085-8668-4589996280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87D16772-2B59-486E-BE47-65D591C088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1D6A06B8-1E4A-497F-B977-F78E5D7D00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55BC53AD-5249-4FB1-AB74-3F71AAEB5A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36F8561A-874A-48BB-BCC2-07F002ED4F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BA6B1B8F-9695-447F-BF2F-9010D40A07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454192F9-26C5-4212-BA60-CADA662AFE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BFBDA013-4858-422E-AE7A-614BF71FB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42BA261C-0C75-431D-9FD5-2C3AA241BE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0F8709D9-2655-4A39-9228-BCFCBF4122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9653F80B-5CF7-45EF-889B-FD0AAF4835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2A1DA86A-7442-4897-88A4-EDD18A01C5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39623279-A4CE-49AC-B5FA-CD224324BE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EB9D8B4D-1BE5-4CD9-A592-D0D3D76911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769A47A3-F5B7-4BF0-B920-21A62F96F7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6E5DCDE9-48A4-41BA-987D-CC72C62B36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0F51F840-3DBF-444E-BC79-718416C51D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2DFD2B64-98D0-4E59-AE1F-693872F36D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CF09CB65-8B7E-426C-A3FE-DD20196FCB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43149294-A5BC-4E62-A167-3CD55E05B3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DB99FCDF-C9A0-40F7-ABDE-7247B2238D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0CE59751-EC07-43C1-A5F5-AF5D30EBBE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4573CCF2-67F2-4BD1-A01C-1D064B908F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1C60C662-612D-485A-A50D-E938C6E499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0048F63C-A2BB-4D89-9649-91EC2045C0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1C29F96C-43D4-4F0F-A76D-4CED9C610C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B660107F-776B-455F-AC78-225F21B81D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EB1DB332-7265-477D-9A04-EDB3799DEA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EBBEFE2D-1654-40D8-A838-45728A1683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190211E2-64DF-4171-811B-B8A0CD87B9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5F7CDCE8-8B48-4859-BDFE-FCB7BC6F58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B770A8C4-614E-4295-A937-718CC61B25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A699ADB6-675C-44B0-B96E-EDD7AC1F96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64875E98-2AA1-4001-90EA-2F3D9E017E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5BEC7219-356F-4141-B57B-8BCD85BF77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564D4AAB-BB2C-4A77-BB45-94EEC66CD7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CE9CF29A-81CA-4A03-8B04-55F5668826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52FEFF22-7798-4730-9C0B-EC7EAFCD01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00149276-D167-4D2B-93F1-FD2958302B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E7DC22D5-A39C-4789-A952-D891488772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7BA51EF1-15F0-4193-AB83-F8C8A64D62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3FB75ADB-F020-4C56-91C6-9AB4629855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DBCE5CDF-BBF6-4E67-8CCE-9482D7EB4F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2138BABC-E51C-4F80-972E-CF44385C16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96B0C850-272E-4B08-8779-B872DCAA37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2EEE54AF-B9C2-494D-9E02-2F67FEF7A2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D21349A4-F7C9-492C-A658-EA9F7538B6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D88D1ED8-AC07-4621-9933-E10CE61220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6FD21FCD-1DA9-45C2-9AB5-548EE0E6E6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C8BDD8CA-1442-470F-A5D3-FC8A87A103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3B8DF094-690E-4C13-8284-7A7C97441A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FE0B926C-A114-444D-BA51-FECE28B03C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00BDE6CC-5F54-4752-ACC4-E3BCF2BEEA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6E28F857-CCD8-4222-84C0-A0B415E7BD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CD2687E0-0214-44E6-8BB1-34F6B7BA89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7F1236AA-FC17-487E-83B1-D71BCB2A87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623384AA-72EF-4BCF-9137-1944405836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1BD81D1B-2270-4FBE-B437-F0DBB8DDFF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6411E268-F8CA-4C78-82ED-DDCF28B0BE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1" name="Freeform: Shape 270">
                <a:extLst>
                  <a:ext uri="{FF2B5EF4-FFF2-40B4-BE49-F238E27FC236}">
                    <a16:creationId xmlns:a16="http://schemas.microsoft.com/office/drawing/2014/main" id="{D48F8732-5205-4843-A2EB-3E0EB18F9F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id="{DC5966DA-8E1A-43FF-A1A4-C6879B4564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3" name="Freeform: Shape 272">
                <a:extLst>
                  <a:ext uri="{FF2B5EF4-FFF2-40B4-BE49-F238E27FC236}">
                    <a16:creationId xmlns:a16="http://schemas.microsoft.com/office/drawing/2014/main" id="{E3BEFD3E-662F-4B38-859E-093A14241D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4" name="Freeform: Shape 273">
                <a:extLst>
                  <a:ext uri="{FF2B5EF4-FFF2-40B4-BE49-F238E27FC236}">
                    <a16:creationId xmlns:a16="http://schemas.microsoft.com/office/drawing/2014/main" id="{06C52F63-F17B-4356-A3AE-9707D93D29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85706A28-0822-4064-AD3E-2A1F4E1C9E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id="{348A813F-1672-44DB-A207-F3494E7C283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id="{6FC8AEBA-4BD5-4BB0-B004-A8B06B6A41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71ED8D8F-0325-426C-9257-1A5048211F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9" name="Freeform: Shape 278">
                <a:extLst>
                  <a:ext uri="{FF2B5EF4-FFF2-40B4-BE49-F238E27FC236}">
                    <a16:creationId xmlns:a16="http://schemas.microsoft.com/office/drawing/2014/main" id="{0FF054DF-85C2-466A-9D64-EB6D95AA82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id="{2D01FA60-E77D-41EE-8228-CFB979E3D5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AC8D6F02-E0C8-4EF5-9D41-E75C16C16E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2" name="Freeform: Shape 281">
                <a:extLst>
                  <a:ext uri="{FF2B5EF4-FFF2-40B4-BE49-F238E27FC236}">
                    <a16:creationId xmlns:a16="http://schemas.microsoft.com/office/drawing/2014/main" id="{BD111AAF-4EE4-4A89-84D2-4201F035D7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3" name="Freeform: Shape 282">
                <a:extLst>
                  <a:ext uri="{FF2B5EF4-FFF2-40B4-BE49-F238E27FC236}">
                    <a16:creationId xmlns:a16="http://schemas.microsoft.com/office/drawing/2014/main" id="{E8F4C133-3F54-4715-A7D6-4261B9A998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0BAA2E6B-E393-45EA-8AE6-A775AA69CC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7DB4F953-9FE8-4B8D-A62B-CB20A7037A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6" name="Freeform: Shape 285">
                <a:extLst>
                  <a:ext uri="{FF2B5EF4-FFF2-40B4-BE49-F238E27FC236}">
                    <a16:creationId xmlns:a16="http://schemas.microsoft.com/office/drawing/2014/main" id="{9D918AF2-85FB-436F-99DB-622B076646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id="{1F078C58-0893-4D64-B685-BCB70CAC62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AEDA3784-7618-477C-A8B0-36FA393D64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9" name="Freeform: Shape 288">
                <a:extLst>
                  <a:ext uri="{FF2B5EF4-FFF2-40B4-BE49-F238E27FC236}">
                    <a16:creationId xmlns:a16="http://schemas.microsoft.com/office/drawing/2014/main" id="{0AC49727-CA00-439E-82D4-B446B78965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6B67B441-65C8-4A53-968B-C56CB40867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94CEDDB5-CC85-4A9E-A73C-85D7B714FA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80BF7883-770D-4CA2-BE01-C5F4B102B9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7DF07BC6-9560-430C-86FA-AFA6F7DF09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id="{9B085920-7744-44C8-AF91-D2F16C997D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22308C0A-08FC-4AAA-87B2-1E57033E4A8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AB727BDA-993C-4BB5-8CED-8D50C55F7A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id="{1BB192D1-56DC-4342-911C-7D80A9084D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337ADC5A-E225-4E91-B940-2DD15330E7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0D170CF5-349D-4588-8AD3-373D47A4EC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0" name="Freeform: Shape 299">
                <a:extLst>
                  <a:ext uri="{FF2B5EF4-FFF2-40B4-BE49-F238E27FC236}">
                    <a16:creationId xmlns:a16="http://schemas.microsoft.com/office/drawing/2014/main" id="{297A6982-5B80-4376-A9D2-C11E9B0843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0B14F779-546D-4011-8459-2E8E34C505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id="{35AE6943-22C6-405D-A071-F8EC29DAB0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2464DBFD-1DA1-456F-8427-CF66CD4C8D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4" name="Freeform: Shape 303">
                <a:extLst>
                  <a:ext uri="{FF2B5EF4-FFF2-40B4-BE49-F238E27FC236}">
                    <a16:creationId xmlns:a16="http://schemas.microsoft.com/office/drawing/2014/main" id="{C9CA1114-00C4-448B-BF9A-9D70C709B0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2101A885-A4A8-4AFE-9905-E510D58C84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id="{661E165D-4826-43AD-AD75-1C965A71A0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C1F2231A-5945-44AF-95E4-6D14529C86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1998F14A-698C-4220-92B8-2EC10C3561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9" name="Freeform: Shape 308">
                <a:extLst>
                  <a:ext uri="{FF2B5EF4-FFF2-40B4-BE49-F238E27FC236}">
                    <a16:creationId xmlns:a16="http://schemas.microsoft.com/office/drawing/2014/main" id="{496E0BBF-D595-4DAE-91C6-4EB179C693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0" name="Freeform: Shape 309">
                <a:extLst>
                  <a:ext uri="{FF2B5EF4-FFF2-40B4-BE49-F238E27FC236}">
                    <a16:creationId xmlns:a16="http://schemas.microsoft.com/office/drawing/2014/main" id="{E31F1BC0-CB0A-4386-BE5E-7972AFB050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1" name="Freeform: Shape 310">
                <a:extLst>
                  <a:ext uri="{FF2B5EF4-FFF2-40B4-BE49-F238E27FC236}">
                    <a16:creationId xmlns:a16="http://schemas.microsoft.com/office/drawing/2014/main" id="{B1575BDE-4CFA-4FAD-9F64-692A6DBFF5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2" name="Freeform: Shape 311">
                <a:extLst>
                  <a:ext uri="{FF2B5EF4-FFF2-40B4-BE49-F238E27FC236}">
                    <a16:creationId xmlns:a16="http://schemas.microsoft.com/office/drawing/2014/main" id="{9D32D2E3-5D5B-4751-A477-A26860AC17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3" name="Freeform: Shape 312">
                <a:extLst>
                  <a:ext uri="{FF2B5EF4-FFF2-40B4-BE49-F238E27FC236}">
                    <a16:creationId xmlns:a16="http://schemas.microsoft.com/office/drawing/2014/main" id="{92009233-25F1-4029-B170-318CBBA00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4" name="Freeform: Shape 313">
                <a:extLst>
                  <a:ext uri="{FF2B5EF4-FFF2-40B4-BE49-F238E27FC236}">
                    <a16:creationId xmlns:a16="http://schemas.microsoft.com/office/drawing/2014/main" id="{CCBFA5E5-8384-4D58-BD73-BA36E23E80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5" name="Freeform: Shape 314">
                <a:extLst>
                  <a:ext uri="{FF2B5EF4-FFF2-40B4-BE49-F238E27FC236}">
                    <a16:creationId xmlns:a16="http://schemas.microsoft.com/office/drawing/2014/main" id="{3ACBBAC3-185E-4C28-81AB-C9BE2A88DE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225AF996-F3FB-4AF2-B954-BDF79069E7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7" name="Freeform: Shape 316">
                <a:extLst>
                  <a:ext uri="{FF2B5EF4-FFF2-40B4-BE49-F238E27FC236}">
                    <a16:creationId xmlns:a16="http://schemas.microsoft.com/office/drawing/2014/main" id="{E10B0127-17D3-4B62-8708-9558A79455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A36A9D1B-B750-446F-99FF-E3280E32AD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9" name="Freeform: Shape 318">
                <a:extLst>
                  <a:ext uri="{FF2B5EF4-FFF2-40B4-BE49-F238E27FC236}">
                    <a16:creationId xmlns:a16="http://schemas.microsoft.com/office/drawing/2014/main" id="{C078DB92-DE53-4BEC-BBD4-B5966EAA16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7334AD7D-F850-4E92-89F9-49EE6E3AA7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1" name="Freeform: Shape 320">
                <a:extLst>
                  <a:ext uri="{FF2B5EF4-FFF2-40B4-BE49-F238E27FC236}">
                    <a16:creationId xmlns:a16="http://schemas.microsoft.com/office/drawing/2014/main" id="{14D983A3-96A9-4BB8-90D5-93B0E625F8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2" name="Freeform: Shape 321">
                <a:extLst>
                  <a:ext uri="{FF2B5EF4-FFF2-40B4-BE49-F238E27FC236}">
                    <a16:creationId xmlns:a16="http://schemas.microsoft.com/office/drawing/2014/main" id="{43A1FFE3-BB5F-4455-B23F-DA56AE791E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3" name="Freeform: Shape 322">
                <a:extLst>
                  <a:ext uri="{FF2B5EF4-FFF2-40B4-BE49-F238E27FC236}">
                    <a16:creationId xmlns:a16="http://schemas.microsoft.com/office/drawing/2014/main" id="{C34E69E0-4115-4CAA-86FB-1D5A8830D9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E5707C7C-BEB2-4920-9D44-8AF218FFBF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D95D2E5E-6D1E-43FC-A231-E28A082964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DB511D52-FE0D-4F8D-AC2F-6806904C67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7" name="Freeform: Shape 326">
                <a:extLst>
                  <a:ext uri="{FF2B5EF4-FFF2-40B4-BE49-F238E27FC236}">
                    <a16:creationId xmlns:a16="http://schemas.microsoft.com/office/drawing/2014/main" id="{E4D31CC7-D38B-4566-A6F9-5CB84EEAADC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8" name="Freeform: Shape 327">
                <a:extLst>
                  <a:ext uri="{FF2B5EF4-FFF2-40B4-BE49-F238E27FC236}">
                    <a16:creationId xmlns:a16="http://schemas.microsoft.com/office/drawing/2014/main" id="{48116577-FA2A-434D-83D4-213A1497D2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02288414-AA9B-4065-A506-AE5ED2ABC5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92EAF5E5-70A0-4FE6-B906-6BCF9C49F7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3DA12971-2CD2-4DE8-8B05-8B11B5614B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B9486073-CABC-45A3-B442-5959E5CE6D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id="{3EEB7953-85A2-4391-931C-CE88AC0532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4" name="Freeform: Shape 333">
                <a:extLst>
                  <a:ext uri="{FF2B5EF4-FFF2-40B4-BE49-F238E27FC236}">
                    <a16:creationId xmlns:a16="http://schemas.microsoft.com/office/drawing/2014/main" id="{1BF2EBC9-4A08-4A35-8C75-15E51BA0AB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5" name="Freeform: Shape 334">
                <a:extLst>
                  <a:ext uri="{FF2B5EF4-FFF2-40B4-BE49-F238E27FC236}">
                    <a16:creationId xmlns:a16="http://schemas.microsoft.com/office/drawing/2014/main" id="{1686BEF1-7F1A-40F6-BC3F-24221ACECC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6" name="Freeform: Shape 335">
                <a:extLst>
                  <a:ext uri="{FF2B5EF4-FFF2-40B4-BE49-F238E27FC236}">
                    <a16:creationId xmlns:a16="http://schemas.microsoft.com/office/drawing/2014/main" id="{5D2D2281-DA3F-41A6-B56E-2EE507826A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7" name="Freeform: Shape 336">
                <a:extLst>
                  <a:ext uri="{FF2B5EF4-FFF2-40B4-BE49-F238E27FC236}">
                    <a16:creationId xmlns:a16="http://schemas.microsoft.com/office/drawing/2014/main" id="{B1EBA419-056B-478C-A25C-B349F4DDD9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3DE38383-61B3-4E4E-B781-1C7DA04D657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F62AD048-154B-4830-A46F-263BA35AA7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636A730F-15EE-440C-84B5-0541AE95468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1" name="Freeform: Shape 340">
                <a:extLst>
                  <a:ext uri="{FF2B5EF4-FFF2-40B4-BE49-F238E27FC236}">
                    <a16:creationId xmlns:a16="http://schemas.microsoft.com/office/drawing/2014/main" id="{31AF286F-6D0E-447F-B4D1-24729E0D62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2" name="Freeform: Shape 341">
                <a:extLst>
                  <a:ext uri="{FF2B5EF4-FFF2-40B4-BE49-F238E27FC236}">
                    <a16:creationId xmlns:a16="http://schemas.microsoft.com/office/drawing/2014/main" id="{36F64061-98E4-477D-BABF-CC6BA8D676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3" name="Freeform: Shape 342">
                <a:extLst>
                  <a:ext uri="{FF2B5EF4-FFF2-40B4-BE49-F238E27FC236}">
                    <a16:creationId xmlns:a16="http://schemas.microsoft.com/office/drawing/2014/main" id="{1C601616-D38B-4ED2-BD55-F5AEA36AB0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4" name="Freeform: Shape 343">
                <a:extLst>
                  <a:ext uri="{FF2B5EF4-FFF2-40B4-BE49-F238E27FC236}">
                    <a16:creationId xmlns:a16="http://schemas.microsoft.com/office/drawing/2014/main" id="{E0593B16-48EE-41A8-B4AF-E03A74CBB8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5" name="Freeform: Shape 344">
                <a:extLst>
                  <a:ext uri="{FF2B5EF4-FFF2-40B4-BE49-F238E27FC236}">
                    <a16:creationId xmlns:a16="http://schemas.microsoft.com/office/drawing/2014/main" id="{26B2406B-8A3A-4381-8D69-1178F16C4D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6" name="Freeform: Shape 345">
                <a:extLst>
                  <a:ext uri="{FF2B5EF4-FFF2-40B4-BE49-F238E27FC236}">
                    <a16:creationId xmlns:a16="http://schemas.microsoft.com/office/drawing/2014/main" id="{DF1F792D-BA16-4D8F-99C3-E5E6959A51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AA77D5AF-6FFE-4577-BC40-BA19023071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8" name="Freeform: Shape 347">
                <a:extLst>
                  <a:ext uri="{FF2B5EF4-FFF2-40B4-BE49-F238E27FC236}">
                    <a16:creationId xmlns:a16="http://schemas.microsoft.com/office/drawing/2014/main" id="{08F16A01-2EE8-4E4F-83CD-2000577D14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9" name="Freeform: Shape 348">
                <a:extLst>
                  <a:ext uri="{FF2B5EF4-FFF2-40B4-BE49-F238E27FC236}">
                    <a16:creationId xmlns:a16="http://schemas.microsoft.com/office/drawing/2014/main" id="{18ACB7FF-8D64-44A2-8571-7DB441D97E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E15E0D81-20B6-4D4C-9B7C-4D5A01B6AA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1" name="Freeform: Shape 350">
                <a:extLst>
                  <a:ext uri="{FF2B5EF4-FFF2-40B4-BE49-F238E27FC236}">
                    <a16:creationId xmlns:a16="http://schemas.microsoft.com/office/drawing/2014/main" id="{8F687395-0ADA-4504-B6D0-D55493AB66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2" name="Freeform: Shape 351">
                <a:extLst>
                  <a:ext uri="{FF2B5EF4-FFF2-40B4-BE49-F238E27FC236}">
                    <a16:creationId xmlns:a16="http://schemas.microsoft.com/office/drawing/2014/main" id="{94D99C3F-4701-403D-A69E-EE345B0E41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3" name="Freeform: Shape 352">
                <a:extLst>
                  <a:ext uri="{FF2B5EF4-FFF2-40B4-BE49-F238E27FC236}">
                    <a16:creationId xmlns:a16="http://schemas.microsoft.com/office/drawing/2014/main" id="{0C6D9CF1-A535-4742-B2CF-B61ADC55ED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E9EB265F-CF4E-4485-88F1-AE3CE1BE37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5" name="Freeform: Shape 354">
                <a:extLst>
                  <a:ext uri="{FF2B5EF4-FFF2-40B4-BE49-F238E27FC236}">
                    <a16:creationId xmlns:a16="http://schemas.microsoft.com/office/drawing/2014/main" id="{9B354D37-6517-4AF4-8195-9A7B43D20C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id="{2A3087FA-3C5B-4898-9FE2-633DAA0B74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7" name="Freeform: Shape 356">
                <a:extLst>
                  <a:ext uri="{FF2B5EF4-FFF2-40B4-BE49-F238E27FC236}">
                    <a16:creationId xmlns:a16="http://schemas.microsoft.com/office/drawing/2014/main" id="{C8D7AB32-147E-4110-ABBE-7F1FB68942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542ED17E-A6FC-4BC6-B7FE-EF9BC5B151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4610CFBC-B173-4CBE-BBD7-7E859FCAB0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7578019C-8AAF-4A81-84C4-155EB43FAF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46936191-0661-4BD8-9A61-D00FAC97DF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F7BC1D8F-F88B-4A19-B640-8DCC739927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47D77817-943A-4D8A-82EE-C309FC9FF0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4" name="Freeform: Shape 363">
                <a:extLst>
                  <a:ext uri="{FF2B5EF4-FFF2-40B4-BE49-F238E27FC236}">
                    <a16:creationId xmlns:a16="http://schemas.microsoft.com/office/drawing/2014/main" id="{BF86E220-D031-40B7-B3A2-0C723E3A91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366" name="Graphic 4">
              <a:extLst>
                <a:ext uri="{FF2B5EF4-FFF2-40B4-BE49-F238E27FC236}">
                  <a16:creationId xmlns:a16="http://schemas.microsoft.com/office/drawing/2014/main" id="{226E1D80-1BFB-4A13-8F3C-94D54398C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0154385" y="4452524"/>
              <a:ext cx="1443404" cy="1443428"/>
              <a:chOff x="5734037" y="3067039"/>
              <a:chExt cx="724483" cy="724489"/>
            </a:xfrm>
            <a:grpFill/>
          </p:grpSpPr>
          <p:sp>
            <p:nvSpPr>
              <p:cNvPr id="367" name="Freeform: Shape 26">
                <a:extLst>
                  <a:ext uri="{FF2B5EF4-FFF2-40B4-BE49-F238E27FC236}">
                    <a16:creationId xmlns:a16="http://schemas.microsoft.com/office/drawing/2014/main" id="{3DCC1C21-CB11-4506-90E4-37DCD97AFC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067039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68177170-8FD3-4752-B1DB-0186ADF9B1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8" name="Freeform: Shape 28">
                <a:extLst>
                  <a:ext uri="{FF2B5EF4-FFF2-40B4-BE49-F238E27FC236}">
                    <a16:creationId xmlns:a16="http://schemas.microsoft.com/office/drawing/2014/main" id="{8CAA5FB4-9073-4612-99F5-95E1C6D067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DE021324-18DD-4114-8992-9652707C16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ECBC33B-D8EB-4804-9EA3-57C07B57C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03927C7-0E45-4B61-844A-4A626FDF6A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C6AF6E8-E748-47F7-B35C-567D5FBA6C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1EC671E5-B299-470C-9C7A-A50106E51B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26284"/>
                <a:ext cx="14192" cy="14097"/>
              </a:xfrm>
              <a:custGeom>
                <a:avLst/>
                <a:gdLst>
                  <a:gd name="connsiteX0" fmla="*/ 14192 w 14192"/>
                  <a:gd name="connsiteY0" fmla="*/ 7049 h 14097"/>
                  <a:gd name="connsiteX1" fmla="*/ 7144 w 14192"/>
                  <a:gd name="connsiteY1" fmla="*/ 14097 h 14097"/>
                  <a:gd name="connsiteX2" fmla="*/ 0 w 14192"/>
                  <a:gd name="connsiteY2" fmla="*/ 7049 h 14097"/>
                  <a:gd name="connsiteX3" fmla="*/ 7049 w 14192"/>
                  <a:gd name="connsiteY3" fmla="*/ 0 h 14097"/>
                  <a:gd name="connsiteX4" fmla="*/ 14192 w 14192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7410EBDF-623D-41EF-82A4-9FB938A7B6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2628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B6F866F8-B429-471B-9C2B-051BDCBAFE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883B4FBD-06C8-4D5D-B0D9-755E4CD1AA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DE3FD149-0B2F-4DA0-9721-59B9FEE8E0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4D26DB48-036E-4616-BA8B-C606A7B58B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12628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8 w 14097"/>
                  <a:gd name="connsiteY1" fmla="*/ 14097 h 14097"/>
                  <a:gd name="connsiteX2" fmla="*/ 0 w 14097"/>
                  <a:gd name="connsiteY2" fmla="*/ 7049 h 14097"/>
                  <a:gd name="connsiteX3" fmla="*/ 7048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D6F6275-06AB-4316-B8C4-927E53487C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2628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8E8CABF3-9C76-46A0-8DE9-F055C94A93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18543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1A12ED9-6299-4ABD-9827-DD52FE22B2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0ADA37A-E396-4F92-AB19-D6994E0DD5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6A96001A-BD0F-4CF9-A22B-545ED4F863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BD9ACB13-4C6C-4347-9F65-1309B33A17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1F17BE4A-72F8-4529-8558-E62103AEA7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18543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806708C3-D03F-4605-8C6F-AE8EDA0838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18543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D520ADFA-68AE-4CE4-913A-F070A2817D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24467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3C6C63AD-C87A-403E-ADB5-4EDD034438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244677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9370EAC6-89F0-4826-90D1-E55C334479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1FB61DD4-AB7B-417A-AE96-B1D9CBAC10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B4AD18D2-11BA-4192-9845-206C033F3E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85892E2D-483A-4C0A-87C7-6FFA2EB5E2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24467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A4037ACD-005D-4907-942F-D565AF6C83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244677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AA8FD84E-39BE-456B-84C5-E03698AAC9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03829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B2FC47C2-6EF5-4D17-8703-527F28609C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DD29BC8A-00E1-481E-8BA4-1AA7F4AA12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5AF6ABE5-726A-495B-A832-3851CB9115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F8E250A7-0600-440B-BEBC-61B2D4D7B1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CC36BEB1-881D-4496-AD7F-1CC4B46FA5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371DFE25-AF37-409C-B032-5F47D7150F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39AF97A7-FC44-49BF-ABD1-59DB48B898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363074"/>
                <a:ext cx="14192" cy="14097"/>
              </a:xfrm>
              <a:custGeom>
                <a:avLst/>
                <a:gdLst>
                  <a:gd name="connsiteX0" fmla="*/ 14192 w 14192"/>
                  <a:gd name="connsiteY0" fmla="*/ 7048 h 14097"/>
                  <a:gd name="connsiteX1" fmla="*/ 7144 w 14192"/>
                  <a:gd name="connsiteY1" fmla="*/ 14097 h 14097"/>
                  <a:gd name="connsiteX2" fmla="*/ 0 w 14192"/>
                  <a:gd name="connsiteY2" fmla="*/ 7048 h 14097"/>
                  <a:gd name="connsiteX3" fmla="*/ 7049 w 14192"/>
                  <a:gd name="connsiteY3" fmla="*/ 0 h 14097"/>
                  <a:gd name="connsiteX4" fmla="*/ 14192 w 14192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7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3939D792-9C64-48CF-8607-C7873A563A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2F69E48F-45D8-4A8A-A101-5DF775A539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EE47C3F3-8AC5-414F-8E20-25DA306C55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F09CB222-24C1-414A-B56E-EA3617D05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7FC26844-A93E-4C55-8619-F58615B4A2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363074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8 w 14097"/>
                  <a:gd name="connsiteY1" fmla="*/ 14097 h 14097"/>
                  <a:gd name="connsiteX2" fmla="*/ 0 w 14097"/>
                  <a:gd name="connsiteY2" fmla="*/ 7048 h 14097"/>
                  <a:gd name="connsiteX3" fmla="*/ 7048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3EA8BA8A-4848-4084-A841-501CECF285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34BC148C-3116-4C75-89DF-2BF3484297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2222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91F3F7CB-7B69-49A3-A09E-D206488312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58072F8C-2347-472F-9D9A-F5511BA401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322C76E0-8D4F-4788-9856-B1AB15B209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63A9EC23-E263-4098-AC45-E628E1A297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B72211D0-3733-443C-999F-6CE736381C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EC069AD-6364-4585-A8F1-931648A1BF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39361719-49F1-40E3-9ABA-2FE9D78364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067039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6953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737F2D47-03EF-4AE6-ABB9-36506DF5A4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2554F257-3BD2-493C-A5F1-FCC2C64C35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9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4D297D55-4523-4CE1-9A0F-3EA6B27F79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605D1D96-783B-407F-BF8C-B0773589EB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6953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048" y="0"/>
                      <a:pt x="6953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95D03B3C-A55A-4738-A6FF-8F2DA5B99E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067039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D41CE56E-C4C8-427A-9E82-C1EEF78E84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26281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72359086-D108-47DE-B6EA-0BEE1835D7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6FA49818-F2EA-427C-B93C-15E320DA1B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E435C1E1-0D80-4B30-8CAC-C6EDE1DE7B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30FCB137-01B0-4770-AFC3-003DF7897D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26281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7D03298B-8D34-487C-9DF0-DB9AC83071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2628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4698B28F-FFEF-44BA-B657-E59F80990F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185433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900A4B40-BCFB-46E4-AE4F-FCC5C65091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914CE6AE-7FAB-4A5D-8EA2-861CAF598A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F0F3D4A-D39F-48EE-934D-C73834DC56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09B630BB-5848-4C72-9F5A-FC8EBE7A6B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18543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F662A334-5814-480B-861F-17661B60F7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185432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DC0FC730-550F-42A2-AE79-EEA30B11C7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244676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03054F4A-43DC-46A1-89D0-87DA8F3157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5F66EF36-2C9F-49B2-B972-1BA82C8F36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47955EF8-6501-4579-B85F-DE5C0815FF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E0BA4174-EBEB-40DA-8B1D-6A7851E38C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244676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50512C7C-98D6-45AD-8CA4-1BEB01262D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24467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416CB557-0CE9-4015-A920-C6766A0664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03829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5EA7B3B4-3BF2-4B69-B300-5D86CCB0A07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D887DF00-5D34-4A8B-9A84-C40D336238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EADE921C-83B0-4521-916F-E7EC5CFDAD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5CEDA6FA-EB55-47AE-A005-BF546085C1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9DAC0C40-EF50-4632-B781-ACDAE95AF3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03829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582AAB43-E3D9-4272-8809-5F70B30206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363072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28C7D300-E0BD-4C12-92B1-0801266F02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CCA3ED35-2344-4402-B61B-3932E69457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949146BF-06FF-41BB-BDD3-B80BABB3AA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393A6A5F-F75B-4BBC-AADC-A84DA758EE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363072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77B21059-EA9B-4329-968B-81F7966D27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363074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BFF9C99F-41B4-4789-934B-8BF03EA94E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69" y="342222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C180277F-7E18-4896-AE91-960B379D2C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C95FE437-DA37-44C9-B975-96C6DD9DE0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5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A2A5369E-5DB7-4854-BBEC-D043F3A5F2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14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B6B0D6D9-913A-4804-83B5-5A9858F570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0" y="342222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29B4FACF-EF13-4EFA-86D3-D5B2B6703A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0" y="34222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7BD767A9-D2A3-4942-B654-34DDDFD60B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481374"/>
                <a:ext cx="14192" cy="14096"/>
              </a:xfrm>
              <a:custGeom>
                <a:avLst/>
                <a:gdLst>
                  <a:gd name="connsiteX0" fmla="*/ 14192 w 14192"/>
                  <a:gd name="connsiteY0" fmla="*/ 7049 h 14096"/>
                  <a:gd name="connsiteX1" fmla="*/ 7144 w 14192"/>
                  <a:gd name="connsiteY1" fmla="*/ 14097 h 14096"/>
                  <a:gd name="connsiteX2" fmla="*/ 0 w 14192"/>
                  <a:gd name="connsiteY2" fmla="*/ 7049 h 14096"/>
                  <a:gd name="connsiteX3" fmla="*/ 7049 w 14192"/>
                  <a:gd name="connsiteY3" fmla="*/ 0 h 14096"/>
                  <a:gd name="connsiteX4" fmla="*/ 14192 w 14192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9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1049"/>
                      <a:pt x="0" y="7049"/>
                    </a:cubicBezTo>
                    <a:cubicBezTo>
                      <a:pt x="0" y="3048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0C97F02F-13B9-4D7E-B916-BC8713CC0D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99C0654B-0803-40FA-BF28-D8EA65F58C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D44F31B6-3657-4241-A94E-EEDBFF0C98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3557624B-3CCB-43DA-998B-B1EC599C75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75B0CCD4-215D-456D-808C-F96ABB74D3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481374"/>
                <a:ext cx="14097" cy="14097"/>
              </a:xfrm>
              <a:custGeom>
                <a:avLst/>
                <a:gdLst>
                  <a:gd name="connsiteX0" fmla="*/ 14097 w 14097"/>
                  <a:gd name="connsiteY0" fmla="*/ 7049 h 14097"/>
                  <a:gd name="connsiteX1" fmla="*/ 7049 w 14097"/>
                  <a:gd name="connsiteY1" fmla="*/ 14097 h 14097"/>
                  <a:gd name="connsiteX2" fmla="*/ 0 w 14097"/>
                  <a:gd name="connsiteY2" fmla="*/ 7049 h 14097"/>
                  <a:gd name="connsiteX3" fmla="*/ 7049 w 14097"/>
                  <a:gd name="connsiteY3" fmla="*/ 0 h 14097"/>
                  <a:gd name="connsiteX4" fmla="*/ 14097 w 14097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E4E038E-23E6-43BE-9A3B-523A28DF73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A686F1FD-4135-414B-8575-ED97CC8DBF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4062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36FBC8D5-B3FE-4E26-8B4F-5D5668A8A7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33A60C97-778A-4251-A66B-49769F0C20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0CC04E3B-2AC3-4A7B-A425-DDABEA8AF3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CEF7D0E1-459C-4A15-9F05-545F6430B6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D5797445-BFB3-4EB2-8B44-4BF2C9E915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540620"/>
                <a:ext cx="14097" cy="14097"/>
              </a:xfrm>
              <a:custGeom>
                <a:avLst/>
                <a:gdLst>
                  <a:gd name="connsiteX0" fmla="*/ 14097 w 14097"/>
                  <a:gd name="connsiteY0" fmla="*/ 7048 h 14097"/>
                  <a:gd name="connsiteX1" fmla="*/ 7049 w 14097"/>
                  <a:gd name="connsiteY1" fmla="*/ 14097 h 14097"/>
                  <a:gd name="connsiteX2" fmla="*/ 0 w 14097"/>
                  <a:gd name="connsiteY2" fmla="*/ 7048 h 14097"/>
                  <a:gd name="connsiteX3" fmla="*/ 7049 w 14097"/>
                  <a:gd name="connsiteY3" fmla="*/ 0 h 14097"/>
                  <a:gd name="connsiteX4" fmla="*/ 14097 w 14097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E27FB1FC-477D-45B3-82B0-0F49364698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4062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D94CF442-4FF2-41B3-8870-097DBAF46C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8" y="359977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A24927C8-A42E-4B8D-84A4-50A58968BC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5379CB96-0D3A-4582-8650-A909955BA3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3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531F84F2-CE93-4841-9AA6-BC9E355796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D1BED9D2-07EF-452E-AFA1-9A1E80AE24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2C75A1A5-0A11-42EA-AF4E-FF52721258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59977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4275A1C7-FA96-4BBB-A7EF-A7ED02814E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59977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8CA8B3B4-73BE-41D5-900B-42FBF6AA72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7" y="3659014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B0264B0D-E150-4641-BBB1-58080670EE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2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BCC2D199-EF36-4077-A50C-D9FC99331B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2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C6DCCA13-7F75-46F9-97B3-A9DA4C2173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56C76EEB-75A4-418F-9FE0-CC513BC3C2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8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1E952CEF-EC1B-4714-8900-D2DFAEF30F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3" y="3659014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2B899198-ADCC-4613-957B-7A40B17B15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4" y="365901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5581AF7F-95DB-4163-B608-C04A61FB92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39" y="3718165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5616F834-835A-42B4-B51B-5AD285E283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EF598AFA-5F8F-4191-8881-1DE91BB2B0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4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6623A080-F2C6-4664-B99C-99A9C287B4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7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330E7091-D82F-490A-8F32-DE8745212E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29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2B340B39-E421-434F-AF1A-DAD7E7802D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74" y="3718165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8 w 14097"/>
                  <a:gd name="connsiteY1" fmla="*/ 14097 h 14096"/>
                  <a:gd name="connsiteX2" fmla="*/ 0 w 14097"/>
                  <a:gd name="connsiteY2" fmla="*/ 7048 h 14096"/>
                  <a:gd name="connsiteX3" fmla="*/ 7048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6C2ED568-9809-4A18-A06A-87018A987E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25" y="3718165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A6C26F4B-6369-4557-B6D4-A1B448B127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34040" y="3777410"/>
                <a:ext cx="14192" cy="14096"/>
              </a:xfrm>
              <a:custGeom>
                <a:avLst/>
                <a:gdLst>
                  <a:gd name="connsiteX0" fmla="*/ 14192 w 14192"/>
                  <a:gd name="connsiteY0" fmla="*/ 7048 h 14096"/>
                  <a:gd name="connsiteX1" fmla="*/ 7144 w 14192"/>
                  <a:gd name="connsiteY1" fmla="*/ 14097 h 14096"/>
                  <a:gd name="connsiteX2" fmla="*/ 0 w 14192"/>
                  <a:gd name="connsiteY2" fmla="*/ 7048 h 14096"/>
                  <a:gd name="connsiteX3" fmla="*/ 7049 w 14192"/>
                  <a:gd name="connsiteY3" fmla="*/ 0 h 14096"/>
                  <a:gd name="connsiteX4" fmla="*/ 14192 w 14192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92" h="14096">
                    <a:moveTo>
                      <a:pt x="14192" y="7048"/>
                    </a:moveTo>
                    <a:cubicBezTo>
                      <a:pt x="14192" y="10954"/>
                      <a:pt x="11049" y="14097"/>
                      <a:pt x="7144" y="14097"/>
                    </a:cubicBezTo>
                    <a:cubicBezTo>
                      <a:pt x="3239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192" y="3143"/>
                      <a:pt x="14192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42CEA830-FB77-4EA5-9BAB-64B6F500F3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793285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E5A9B88C-3ADF-40D8-9E9B-42439F8520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852436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CC9DEE2F-0410-4B1A-BED8-D1371CE8B4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11683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8A66E75A-959E-436D-B1F1-DBD1E460E1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970835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B35526DB-3749-43FA-84BA-E73EE1D1DB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30082" y="3777410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9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9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6503C90B-19EF-4925-A08A-AE40956A26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89231" y="3777408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B98692DC-F401-45BC-ABC7-421F3391C3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481374"/>
                <a:ext cx="14097" cy="14096"/>
              </a:xfrm>
              <a:custGeom>
                <a:avLst/>
                <a:gdLst>
                  <a:gd name="connsiteX0" fmla="*/ 14097 w 14097"/>
                  <a:gd name="connsiteY0" fmla="*/ 7049 h 14096"/>
                  <a:gd name="connsiteX1" fmla="*/ 7049 w 14097"/>
                  <a:gd name="connsiteY1" fmla="*/ 14097 h 14096"/>
                  <a:gd name="connsiteX2" fmla="*/ 0 w 14097"/>
                  <a:gd name="connsiteY2" fmla="*/ 7049 h 14096"/>
                  <a:gd name="connsiteX3" fmla="*/ 7049 w 14097"/>
                  <a:gd name="connsiteY3" fmla="*/ 0 h 14096"/>
                  <a:gd name="connsiteX4" fmla="*/ 14097 w 14097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8629B1A4-7BFC-4F45-9FAD-BB035C4E47D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A2F92592-AB8B-4732-BEE7-3E2B830EA3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9 w 14096"/>
                  <a:gd name="connsiteY1" fmla="*/ 14097 h 14096"/>
                  <a:gd name="connsiteX2" fmla="*/ 0 w 14096"/>
                  <a:gd name="connsiteY2" fmla="*/ 7049 h 14096"/>
                  <a:gd name="connsiteX3" fmla="*/ 7049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9C3644DC-02D1-43FF-8ED1-0ECBBA4B30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4DC12AE3-E70C-4CD8-9A74-7567F99C46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481374"/>
                <a:ext cx="14096" cy="14096"/>
              </a:xfrm>
              <a:custGeom>
                <a:avLst/>
                <a:gdLst>
                  <a:gd name="connsiteX0" fmla="*/ 14097 w 14096"/>
                  <a:gd name="connsiteY0" fmla="*/ 7049 h 14096"/>
                  <a:gd name="connsiteX1" fmla="*/ 7048 w 14096"/>
                  <a:gd name="connsiteY1" fmla="*/ 14097 h 14096"/>
                  <a:gd name="connsiteX2" fmla="*/ 0 w 14096"/>
                  <a:gd name="connsiteY2" fmla="*/ 7049 h 14096"/>
                  <a:gd name="connsiteX3" fmla="*/ 7048 w 14096"/>
                  <a:gd name="connsiteY3" fmla="*/ 0 h 14096"/>
                  <a:gd name="connsiteX4" fmla="*/ 14097 w 14096"/>
                  <a:gd name="connsiteY4" fmla="*/ 7049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9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9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0E0DDE12-8B48-4D21-8863-06298ED8B8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481373"/>
                <a:ext cx="14096" cy="14097"/>
              </a:xfrm>
              <a:custGeom>
                <a:avLst/>
                <a:gdLst>
                  <a:gd name="connsiteX0" fmla="*/ 14097 w 14096"/>
                  <a:gd name="connsiteY0" fmla="*/ 7049 h 14097"/>
                  <a:gd name="connsiteX1" fmla="*/ 7048 w 14096"/>
                  <a:gd name="connsiteY1" fmla="*/ 14097 h 14097"/>
                  <a:gd name="connsiteX2" fmla="*/ 0 w 14096"/>
                  <a:gd name="connsiteY2" fmla="*/ 7049 h 14097"/>
                  <a:gd name="connsiteX3" fmla="*/ 7048 w 14096"/>
                  <a:gd name="connsiteY3" fmla="*/ 0 h 14097"/>
                  <a:gd name="connsiteX4" fmla="*/ 14097 w 14096"/>
                  <a:gd name="connsiteY4" fmla="*/ 7049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9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9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C611F1DE-AF40-48FC-8A1E-0A175D439E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40622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34C2CAED-22FC-4450-8BBC-7811F7DF9B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40623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F89E6B45-A41C-4735-A7F5-E4EFD5DCFD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406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44BFE35C-5487-42E8-AC30-01FC1E4F51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4062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3575E1A5-C3CB-4081-A394-36172B7DB1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4063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C9C6DF24-803A-44A1-B29A-B90297D393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40631"/>
                <a:ext cx="14096" cy="14097"/>
              </a:xfrm>
              <a:custGeom>
                <a:avLst/>
                <a:gdLst>
                  <a:gd name="connsiteX0" fmla="*/ 14097 w 14096"/>
                  <a:gd name="connsiteY0" fmla="*/ 7048 h 14097"/>
                  <a:gd name="connsiteX1" fmla="*/ 7048 w 14096"/>
                  <a:gd name="connsiteY1" fmla="*/ 14097 h 14097"/>
                  <a:gd name="connsiteX2" fmla="*/ 0 w 14096"/>
                  <a:gd name="connsiteY2" fmla="*/ 7048 h 14097"/>
                  <a:gd name="connsiteX3" fmla="*/ 7048 w 14096"/>
                  <a:gd name="connsiteY3" fmla="*/ 0 h 14097"/>
                  <a:gd name="connsiteX4" fmla="*/ 14097 w 14096"/>
                  <a:gd name="connsiteY4" fmla="*/ 7048 h 1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7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22A7B096-566C-4312-AF19-D9A3B6BC0E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599781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8B429767-12DD-4020-BC3E-9944CF36F6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FF510776-417B-4B74-9082-ED3915450A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FEF51D3D-E951-49CE-BCE4-D444BEF6B2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599781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B27BA73E-E784-4961-884D-F507DDE38A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599780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2849019E-0178-4A1C-A5D8-DC3DFC572B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59978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0B49676D-9D41-4B2D-8FF9-69AC31CFDC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659026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6BDFE3E8-9647-4400-B019-8EDD4E688BA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EDD57B95-ED61-4561-9ADF-38126BADCE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3744F230-BFBA-41B0-9FE2-481D1EAFFF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C32022D3-12E0-4BC1-8085-D6CBF3CDD7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D1AED37F-874A-4B21-A522-FEBCB38F4C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65902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5BB466E2-3497-4A3B-8777-FAA0AAEE2B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6" y="3718177"/>
                <a:ext cx="14097" cy="14096"/>
              </a:xfrm>
              <a:custGeom>
                <a:avLst/>
                <a:gdLst>
                  <a:gd name="connsiteX0" fmla="*/ 14097 w 14097"/>
                  <a:gd name="connsiteY0" fmla="*/ 7048 h 14096"/>
                  <a:gd name="connsiteX1" fmla="*/ 7049 w 14097"/>
                  <a:gd name="connsiteY1" fmla="*/ 14097 h 14096"/>
                  <a:gd name="connsiteX2" fmla="*/ 0 w 14097"/>
                  <a:gd name="connsiteY2" fmla="*/ 7048 h 14096"/>
                  <a:gd name="connsiteX3" fmla="*/ 7049 w 14097"/>
                  <a:gd name="connsiteY3" fmla="*/ 0 h 14096"/>
                  <a:gd name="connsiteX4" fmla="*/ 14097 w 14097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A924D178-36E4-4E29-86E8-7716F3B4A7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7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D0DF84E5-BB3D-4120-8FD3-98ECDA31BB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7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9 w 14096"/>
                  <a:gd name="connsiteY1" fmla="*/ 14097 h 14096"/>
                  <a:gd name="connsiteX2" fmla="*/ 0 w 14096"/>
                  <a:gd name="connsiteY2" fmla="*/ 7048 h 14096"/>
                  <a:gd name="connsiteX3" fmla="*/ 7049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9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9" y="0"/>
                    </a:cubicBezTo>
                    <a:cubicBezTo>
                      <a:pt x="10859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E5B29635-10AC-481E-A2DE-80E9DE6128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2" y="3718177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AAB430CA-3259-463F-85F9-B6E180323A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68" y="3718172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858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8EF18909-FC9F-4845-B1DC-027E82B219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17" y="3718176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54"/>
                      <a:pt x="10954" y="14097"/>
                      <a:pt x="7048" y="14097"/>
                    </a:cubicBezTo>
                    <a:cubicBezTo>
                      <a:pt x="3143" y="14097"/>
                      <a:pt x="0" y="10954"/>
                      <a:pt x="0" y="7048"/>
                    </a:cubicBezTo>
                    <a:cubicBezTo>
                      <a:pt x="0" y="3143"/>
                      <a:pt x="3143" y="0"/>
                      <a:pt x="7048" y="0"/>
                    </a:cubicBezTo>
                    <a:cubicBezTo>
                      <a:pt x="10954" y="0"/>
                      <a:pt x="14097" y="3143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EFCE2389-D574-49C1-89EB-D8C73088836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148472" y="3777419"/>
                <a:ext cx="14097" cy="14099"/>
              </a:xfrm>
              <a:custGeom>
                <a:avLst/>
                <a:gdLst>
                  <a:gd name="connsiteX0" fmla="*/ 14097 w 14097"/>
                  <a:gd name="connsiteY0" fmla="*/ 7051 h 14099"/>
                  <a:gd name="connsiteX1" fmla="*/ 7049 w 14097"/>
                  <a:gd name="connsiteY1" fmla="*/ 14099 h 14099"/>
                  <a:gd name="connsiteX2" fmla="*/ 0 w 14097"/>
                  <a:gd name="connsiteY2" fmla="*/ 7051 h 14099"/>
                  <a:gd name="connsiteX3" fmla="*/ 7049 w 14097"/>
                  <a:gd name="connsiteY3" fmla="*/ 2 h 14099"/>
                  <a:gd name="connsiteX4" fmla="*/ 14097 w 14097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7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D44B35A5-5216-45FC-8F0F-D80E383B42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07622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9470F10A-F708-41AA-A910-5C288B3556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266868" y="377741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9 w 14096"/>
                  <a:gd name="connsiteY1" fmla="*/ 14099 h 14099"/>
                  <a:gd name="connsiteX2" fmla="*/ 0 w 14096"/>
                  <a:gd name="connsiteY2" fmla="*/ 7051 h 14099"/>
                  <a:gd name="connsiteX3" fmla="*/ 7049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9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9" y="2"/>
                    </a:cubicBezTo>
                    <a:cubicBezTo>
                      <a:pt x="10859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CD73E13B-910B-40D2-B53F-6614C098BA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26024" y="3777383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954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8267FC95-0200-40B3-B043-D33BEA60D0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385287" y="3777429"/>
                <a:ext cx="14096" cy="14099"/>
              </a:xfrm>
              <a:custGeom>
                <a:avLst/>
                <a:gdLst>
                  <a:gd name="connsiteX0" fmla="*/ 14097 w 14096"/>
                  <a:gd name="connsiteY0" fmla="*/ 7051 h 14099"/>
                  <a:gd name="connsiteX1" fmla="*/ 7048 w 14096"/>
                  <a:gd name="connsiteY1" fmla="*/ 14099 h 14099"/>
                  <a:gd name="connsiteX2" fmla="*/ 0 w 14096"/>
                  <a:gd name="connsiteY2" fmla="*/ 7051 h 14099"/>
                  <a:gd name="connsiteX3" fmla="*/ 7048 w 14096"/>
                  <a:gd name="connsiteY3" fmla="*/ 2 h 14099"/>
                  <a:gd name="connsiteX4" fmla="*/ 14097 w 14096"/>
                  <a:gd name="connsiteY4" fmla="*/ 7051 h 1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9">
                    <a:moveTo>
                      <a:pt x="14097" y="7051"/>
                    </a:moveTo>
                    <a:cubicBezTo>
                      <a:pt x="14097" y="10956"/>
                      <a:pt x="10954" y="14099"/>
                      <a:pt x="7048" y="14099"/>
                    </a:cubicBezTo>
                    <a:cubicBezTo>
                      <a:pt x="3143" y="14099"/>
                      <a:pt x="0" y="10956"/>
                      <a:pt x="0" y="7051"/>
                    </a:cubicBezTo>
                    <a:cubicBezTo>
                      <a:pt x="0" y="3145"/>
                      <a:pt x="3143" y="2"/>
                      <a:pt x="7048" y="2"/>
                    </a:cubicBezTo>
                    <a:cubicBezTo>
                      <a:pt x="10858" y="-93"/>
                      <a:pt x="14097" y="3145"/>
                      <a:pt x="14097" y="705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9F14022C-37CD-4CDD-ACD1-86161EF001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444424" y="3777424"/>
                <a:ext cx="14096" cy="14096"/>
              </a:xfrm>
              <a:custGeom>
                <a:avLst/>
                <a:gdLst>
                  <a:gd name="connsiteX0" fmla="*/ 14097 w 14096"/>
                  <a:gd name="connsiteY0" fmla="*/ 7048 h 14096"/>
                  <a:gd name="connsiteX1" fmla="*/ 7048 w 14096"/>
                  <a:gd name="connsiteY1" fmla="*/ 14097 h 14096"/>
                  <a:gd name="connsiteX2" fmla="*/ 0 w 14096"/>
                  <a:gd name="connsiteY2" fmla="*/ 7048 h 14096"/>
                  <a:gd name="connsiteX3" fmla="*/ 7048 w 14096"/>
                  <a:gd name="connsiteY3" fmla="*/ 0 h 14096"/>
                  <a:gd name="connsiteX4" fmla="*/ 14097 w 14096"/>
                  <a:gd name="connsiteY4" fmla="*/ 7048 h 1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96" h="14096">
                    <a:moveTo>
                      <a:pt x="14097" y="7048"/>
                    </a:moveTo>
                    <a:cubicBezTo>
                      <a:pt x="14097" y="10941"/>
                      <a:pt x="10941" y="14097"/>
                      <a:pt x="7048" y="14097"/>
                    </a:cubicBezTo>
                    <a:cubicBezTo>
                      <a:pt x="3156" y="14097"/>
                      <a:pt x="0" y="10941"/>
                      <a:pt x="0" y="7048"/>
                    </a:cubicBezTo>
                    <a:cubicBezTo>
                      <a:pt x="0" y="3156"/>
                      <a:pt x="3156" y="0"/>
                      <a:pt x="7048" y="0"/>
                    </a:cubicBezTo>
                    <a:cubicBezTo>
                      <a:pt x="10941" y="0"/>
                      <a:pt x="14097" y="3156"/>
                      <a:pt x="14097" y="704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3254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2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C1D1FA3-6212-4B97-9B1E-C7F81247C2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1C51958-04D4-4687-95A2-95DCDCF47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9AFCB35-9C04-4524-A0B1-57FF6865D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265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11AD2AD-0BA0-4DD3-8EEA-84686A0E71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239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87C4969F-C3A8-13F4-A02A-ADD4469A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556" y="633046"/>
            <a:ext cx="4933741" cy="1314996"/>
          </a:xfrm>
        </p:spPr>
        <p:txBody>
          <a:bodyPr anchor="b">
            <a:noAutofit/>
          </a:bodyPr>
          <a:lstStyle/>
          <a:p>
            <a:r>
              <a:rPr lang="hr-HR" sz="3200" b="1" dirty="0">
                <a:solidFill>
                  <a:schemeClr val="bg1"/>
                </a:solidFill>
              </a:rPr>
              <a:t>Zemlja i Mars (Unutarnji planeti - 2. dio)</a:t>
            </a:r>
            <a:br>
              <a:rPr lang="hr-HR" sz="3200" b="1" dirty="0">
                <a:solidFill>
                  <a:schemeClr val="bg1"/>
                </a:solidFill>
              </a:rPr>
            </a:br>
            <a:endParaRPr lang="hr-HR" sz="3200" b="1" dirty="0">
              <a:solidFill>
                <a:schemeClr val="bg1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53A9193-B4C4-DF72-ACB4-5C9A0C932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6650" y="1527349"/>
            <a:ext cx="5008822" cy="4929404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hr-HR" sz="2200" dirty="0">
                <a:solidFill>
                  <a:schemeClr val="bg1"/>
                </a:solidFill>
              </a:rPr>
              <a:t> </a:t>
            </a:r>
            <a:r>
              <a:rPr lang="hr-HR" sz="3000" b="1" dirty="0">
                <a:solidFill>
                  <a:schemeClr val="bg1"/>
                </a:solidFill>
              </a:rPr>
              <a:t>Zemlja:</a:t>
            </a:r>
            <a:r>
              <a:rPr lang="hr-HR" sz="3000" dirty="0">
                <a:solidFill>
                  <a:schemeClr val="bg1"/>
                </a:solidFill>
              </a:rPr>
              <a:t> Naš dom. Jedini poznati planet s tekućom vodom i životom. Moćna atmosfera i magnetsko polje nas štite.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sz="3000" dirty="0">
                <a:solidFill>
                  <a:schemeClr val="bg1"/>
                </a:solidFill>
              </a:rPr>
              <a:t> </a:t>
            </a:r>
            <a:r>
              <a:rPr lang="hr-HR" sz="3000" b="1" dirty="0">
                <a:solidFill>
                  <a:schemeClr val="bg1"/>
                </a:solidFill>
              </a:rPr>
              <a:t>Mars:</a:t>
            </a:r>
            <a:r>
              <a:rPr lang="hr-HR" sz="3000" dirty="0">
                <a:solidFill>
                  <a:schemeClr val="bg1"/>
                </a:solidFill>
              </a:rPr>
              <a:t> "Crveni planet". Hladna pustinja bogata </a:t>
            </a:r>
            <a:r>
              <a:rPr lang="hr-HR" sz="3000" dirty="0" err="1">
                <a:solidFill>
                  <a:schemeClr val="bg1"/>
                </a:solidFill>
              </a:rPr>
              <a:t>željezovim</a:t>
            </a:r>
            <a:r>
              <a:rPr lang="hr-HR" sz="3000" dirty="0">
                <a:solidFill>
                  <a:schemeClr val="bg1"/>
                </a:solidFill>
              </a:rPr>
              <a:t> oksidom (hrđom). Imamo dokaze da je nekada imao tekuću vodu.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sz="3000" dirty="0">
                <a:solidFill>
                  <a:schemeClr val="bg1"/>
                </a:solidFill>
              </a:rPr>
              <a:t> </a:t>
            </a:r>
            <a:r>
              <a:rPr lang="hr-HR" sz="3000" b="1" dirty="0">
                <a:solidFill>
                  <a:schemeClr val="bg1"/>
                </a:solidFill>
              </a:rPr>
              <a:t>Zanimljivost:</a:t>
            </a:r>
            <a:r>
              <a:rPr lang="hr-HR" sz="3000" dirty="0">
                <a:solidFill>
                  <a:schemeClr val="bg1"/>
                </a:solidFill>
              </a:rPr>
              <a:t> Mars ima Olympus </a:t>
            </a:r>
            <a:r>
              <a:rPr lang="hr-HR" sz="3000" dirty="0" err="1">
                <a:solidFill>
                  <a:schemeClr val="bg1"/>
                </a:solidFill>
              </a:rPr>
              <a:t>Mons</a:t>
            </a:r>
            <a:r>
              <a:rPr lang="hr-HR" sz="3000" dirty="0">
                <a:solidFill>
                  <a:schemeClr val="bg1"/>
                </a:solidFill>
              </a:rPr>
              <a:t>, najveći vulkan u Sunčevom sustavu, koji je tri puta viši od Mount Everesta.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35BD4E4E-02A0-CD4F-D9F8-EBEAB3592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7416" y="1948042"/>
            <a:ext cx="4072815" cy="2290958"/>
          </a:xfrm>
          <a:prstGeom prst="rect">
            <a:avLst/>
          </a:prstGeom>
        </p:spPr>
      </p:pic>
      <p:grpSp>
        <p:nvGrpSpPr>
          <p:cNvPr id="33" name="Graphic 185">
            <a:extLst>
              <a:ext uri="{FF2B5EF4-FFF2-40B4-BE49-F238E27FC236}">
                <a16:creationId xmlns:a16="http://schemas.microsoft.com/office/drawing/2014/main" id="{0C156BF8-7FF7-440F-BE2B-417DFFE8B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7067280-C3E7-4DF6-A345-B9FEF6EF8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78365A8-666B-4417-9D3C-554E6E6B2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71CAAFA-0A31-4308-AB9F-B1C84ABDF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6AB1D25-144D-4BB4-A45C-60B8A094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69F0FB4-779A-48FC-AC33-784F177C92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85945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C89EB88-7040-3EDC-04B7-C996A8E11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726"/>
            <a:ext cx="4391025" cy="643094"/>
          </a:xfrm>
        </p:spPr>
        <p:txBody>
          <a:bodyPr anchor="t">
            <a:normAutofit fontScale="90000"/>
          </a:bodyPr>
          <a:lstStyle/>
          <a:p>
            <a:r>
              <a:rPr lang="hr-HR" sz="4000" b="1" dirty="0">
                <a:solidFill>
                  <a:schemeClr val="bg1"/>
                </a:solidFill>
              </a:rPr>
              <a:t>Jupiter i Saturn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1EFD03C-37DD-59A2-DA90-A1B80CC40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93820"/>
            <a:ext cx="6124577" cy="591345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hr-HR" sz="1500" dirty="0">
                <a:solidFill>
                  <a:schemeClr val="bg1">
                    <a:alpha val="80000"/>
                  </a:schemeClr>
                </a:solidFill>
              </a:rPr>
              <a:t> </a:t>
            </a:r>
            <a:r>
              <a:rPr lang="hr-HR" b="1" dirty="0">
                <a:solidFill>
                  <a:schemeClr val="bg1">
                    <a:alpha val="80000"/>
                  </a:schemeClr>
                </a:solidFill>
              </a:rPr>
              <a:t>Jupiter:  </a:t>
            </a:r>
            <a:r>
              <a:rPr lang="hr-HR" dirty="0">
                <a:solidFill>
                  <a:schemeClr val="bg1">
                    <a:alpha val="80000"/>
                  </a:schemeClr>
                </a:solidFill>
              </a:rPr>
              <a:t>Najveći planet u sustavu, toliko velik da bi u njega stale sve ostale planete zajedno. Nema čvrstu površinu, uglavnom je od vodika i helija.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b="1" dirty="0">
                <a:solidFill>
                  <a:schemeClr val="bg1">
                    <a:alpha val="80000"/>
                  </a:schemeClr>
                </a:solidFill>
              </a:rPr>
              <a:t>Saturn: </a:t>
            </a:r>
            <a:r>
              <a:rPr lang="hr-HR" dirty="0">
                <a:solidFill>
                  <a:schemeClr val="bg1">
                    <a:alpha val="80000"/>
                  </a:schemeClr>
                </a:solidFill>
              </a:rPr>
              <a:t>Drugi najveći planet, prepoznatljiv po svom spektakularnom i složenom sustavu prstenova napravljenih od leda i stijena.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b="1" dirty="0">
                <a:solidFill>
                  <a:schemeClr val="bg1">
                    <a:alpha val="80000"/>
                  </a:schemeClr>
                </a:solidFill>
              </a:rPr>
              <a:t>Zanimljivosti:</a:t>
            </a:r>
            <a:r>
              <a:rPr lang="hr-HR" dirty="0">
                <a:solidFill>
                  <a:schemeClr val="bg1">
                    <a:alpha val="80000"/>
                  </a:schemeClr>
                </a:solidFill>
              </a:rPr>
              <a:t> Saturn ima toliko nisku gustoću da bi, kada biste pronašli dovoljno veliku kadu s vodom, on plutao na površini.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FDDE1585-1985-E742-7784-198A0372A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5442" y="1653637"/>
            <a:ext cx="4826557" cy="351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064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B94C25F-5FA8-4A4B-6724-51CF7AB05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>
                <a:solidFill>
                  <a:schemeClr val="bg1"/>
                </a:solidFill>
              </a:rPr>
              <a:t>Uran i Neptun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49E6EB9-F856-7752-AE78-6EFF5E082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382" y="1690688"/>
            <a:ext cx="105156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hr-HR" b="1" dirty="0">
                <a:solidFill>
                  <a:schemeClr val="bg1"/>
                </a:solidFill>
              </a:rPr>
              <a:t>Uran: </a:t>
            </a:r>
            <a:r>
              <a:rPr lang="hr-HR" dirty="0">
                <a:solidFill>
                  <a:schemeClr val="bg1"/>
                </a:solidFill>
              </a:rPr>
              <a:t>Plavo-zeleni ledeni div zbog metana u atmosferi. Ekstremno hladan i vjetrovit planet.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b="1" dirty="0">
                <a:solidFill>
                  <a:schemeClr val="bg1"/>
                </a:solidFill>
              </a:rPr>
              <a:t>Neptun: </a:t>
            </a:r>
            <a:r>
              <a:rPr lang="hr-HR" dirty="0">
                <a:solidFill>
                  <a:schemeClr val="bg1"/>
                </a:solidFill>
              </a:rPr>
              <a:t>Najudaljeniji planet od Sunca. Tamnoplave boje, poznat po najbržim vjetrovima u Sunčevom sustavu koji pušu preko 2000 km/h.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b="1" dirty="0">
                <a:solidFill>
                  <a:schemeClr val="bg1"/>
                </a:solidFill>
              </a:rPr>
              <a:t>Zanimljivosti: </a:t>
            </a:r>
            <a:r>
              <a:rPr lang="hr-HR" dirty="0">
                <a:solidFill>
                  <a:schemeClr val="bg1"/>
                </a:solidFill>
              </a:rPr>
              <a:t>Neptunu treba čak 165 zemaljskih godina da samo jednom obiđe oko Sunca, a Uranova os rotacije je nagnuta za gotovo 98 stupnjeva, pa mu polovi gledaju izravno u Sunce.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18540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352FA84-970B-3EDB-D524-F051844DF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090" y="302780"/>
            <a:ext cx="10515600" cy="1325563"/>
          </a:xfrm>
        </p:spPr>
        <p:txBody>
          <a:bodyPr/>
          <a:lstStyle/>
          <a:p>
            <a:r>
              <a:rPr lang="pl-PL" dirty="0"/>
              <a:t> </a:t>
            </a:r>
            <a:r>
              <a:rPr lang="pl-PL" b="1" dirty="0">
                <a:solidFill>
                  <a:schemeClr val="bg1"/>
                </a:solidFill>
              </a:rPr>
              <a:t>Što je s Plutonom i ostatkom?</a:t>
            </a:r>
            <a:endParaRPr lang="hr-HR" b="1" dirty="0">
              <a:solidFill>
                <a:schemeClr val="bg1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8A6C25E-3BD4-D321-9A82-45B1D6A7C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090" y="1804843"/>
            <a:ext cx="105156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hr-HR" dirty="0">
                <a:solidFill>
                  <a:schemeClr val="bg1"/>
                </a:solidFill>
              </a:rPr>
              <a:t> </a:t>
            </a:r>
            <a:r>
              <a:rPr lang="hr-HR" b="1" dirty="0">
                <a:solidFill>
                  <a:schemeClr val="bg1"/>
                </a:solidFill>
              </a:rPr>
              <a:t>Patuljasti planeti</a:t>
            </a:r>
            <a:r>
              <a:rPr lang="hr-HR" dirty="0">
                <a:solidFill>
                  <a:schemeClr val="bg1"/>
                </a:solidFill>
              </a:rPr>
              <a:t>: Pluton je 2006. godine </a:t>
            </a:r>
            <a:r>
              <a:rPr lang="hr-HR" dirty="0" err="1">
                <a:solidFill>
                  <a:schemeClr val="bg1"/>
                </a:solidFill>
              </a:rPr>
              <a:t>reklasificiran</a:t>
            </a:r>
            <a:r>
              <a:rPr lang="hr-HR" dirty="0">
                <a:solidFill>
                  <a:schemeClr val="bg1"/>
                </a:solidFill>
              </a:rPr>
              <a:t> iz planeta u patuljasti planet.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b="1" dirty="0">
                <a:solidFill>
                  <a:schemeClr val="bg1"/>
                </a:solidFill>
              </a:rPr>
              <a:t>Asteroidni pojas: </a:t>
            </a:r>
            <a:r>
              <a:rPr lang="hr-HR" dirty="0">
                <a:solidFill>
                  <a:schemeClr val="bg1"/>
                </a:solidFill>
              </a:rPr>
              <a:t>Između Marsa i Jupitera nalazi se prsten pun kamenih gromada (asteroida).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b="1" dirty="0">
                <a:solidFill>
                  <a:schemeClr val="bg1"/>
                </a:solidFill>
              </a:rPr>
              <a:t>Zanimljivost:</a:t>
            </a:r>
            <a:r>
              <a:rPr lang="hr-HR" dirty="0">
                <a:solidFill>
                  <a:schemeClr val="bg1"/>
                </a:solidFill>
              </a:rPr>
              <a:t> U Sunčevom sustavu</a:t>
            </a:r>
            <a:r>
              <a:rPr lang="hr-HR" dirty="0"/>
              <a:t> </a:t>
            </a:r>
            <a:r>
              <a:rPr lang="hr-HR" dirty="0">
                <a:solidFill>
                  <a:schemeClr val="bg1"/>
                </a:solidFill>
              </a:rPr>
              <a:t>trenutno službeno postoji 5 patuljastih planeta, ali znanstvenici sumnjaju da ih ima još stotine.</a:t>
            </a:r>
          </a:p>
        </p:txBody>
      </p:sp>
    </p:spTree>
    <p:extLst>
      <p:ext uri="{BB962C8B-B14F-4D97-AF65-F5344CB8AC3E}">
        <p14:creationId xmlns:p14="http://schemas.microsoft.com/office/powerpoint/2010/main" val="2444814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4EB4B3-0567-79BA-5B68-7856D572B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>
                <a:solidFill>
                  <a:schemeClr val="bg1"/>
                </a:solidFill>
              </a:rPr>
              <a:t>Zaključak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BC10000-7882-DD38-BC24-C6173B6F1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745" y="4984461"/>
            <a:ext cx="105156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hr-HR" b="1" dirty="0">
                <a:solidFill>
                  <a:schemeClr val="bg1"/>
                </a:solidFill>
              </a:rPr>
              <a:t>Kozmička ravnoteža: </a:t>
            </a:r>
            <a:r>
              <a:rPr lang="hr-HR" dirty="0">
                <a:solidFill>
                  <a:schemeClr val="bg1"/>
                </a:solidFill>
              </a:rPr>
              <a:t>Sunčev sustav je savršeno balansiran stroj u kojem gravitacija drži sve na svom mjestu.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b="1" dirty="0">
                <a:solidFill>
                  <a:schemeClr val="bg1"/>
                </a:solidFill>
              </a:rPr>
              <a:t>Poruka za kraj: </a:t>
            </a:r>
            <a:r>
              <a:rPr lang="hr-HR" dirty="0">
                <a:solidFill>
                  <a:schemeClr val="bg1"/>
                </a:solidFill>
              </a:rPr>
              <a:t>Zemlja je samo sitna točka u ovom prostranstvu, ali za nas najvažnija.</a:t>
            </a:r>
          </a:p>
        </p:txBody>
      </p:sp>
    </p:spTree>
    <p:extLst>
      <p:ext uri="{BB962C8B-B14F-4D97-AF65-F5344CB8AC3E}">
        <p14:creationId xmlns:p14="http://schemas.microsoft.com/office/powerpoint/2010/main" val="1638305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EBFCD5-5356-4326-8D39-8235A46CD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0809" y="1187311"/>
            <a:ext cx="5089552" cy="4483379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14848-248A-47DD-88E0-95099D951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301" y="1178924"/>
            <a:ext cx="5089552" cy="4483379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" name="Rectangle 13">
            <a:extLst>
              <a:ext uri="{FF2B5EF4-FFF2-40B4-BE49-F238E27FC236}">
                <a16:creationId xmlns:a16="http://schemas.microsoft.com/office/drawing/2014/main" id="{718BDA89-0D2C-4C4E-99F6-D7A220FE4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3787" y="1130846"/>
            <a:ext cx="5039475" cy="4439266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3" name="Graphic 38">
            <a:extLst>
              <a:ext uri="{FF2B5EF4-FFF2-40B4-BE49-F238E27FC236}">
                <a16:creationId xmlns:a16="http://schemas.microsoft.com/office/drawing/2014/main" id="{6B67BE95-96EF-433C-9F29-B0732AA6B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3040" y="1424181"/>
            <a:ext cx="1355538" cy="503582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364" name="Freeform: Shape 16">
              <a:extLst>
                <a:ext uri="{FF2B5EF4-FFF2-40B4-BE49-F238E27FC236}">
                  <a16:creationId xmlns:a16="http://schemas.microsoft.com/office/drawing/2014/main" id="{AD324976-1596-4B76-A61C-5626816B24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5" name="Freeform: Shape 17">
              <a:extLst>
                <a:ext uri="{FF2B5EF4-FFF2-40B4-BE49-F238E27FC236}">
                  <a16:creationId xmlns:a16="http://schemas.microsoft.com/office/drawing/2014/main" id="{C44DEF24-FB22-48A2-8257-B97AD7E1AA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66" name="Graphic 212">
            <a:extLst>
              <a:ext uri="{FF2B5EF4-FFF2-40B4-BE49-F238E27FC236}">
                <a16:creationId xmlns:a16="http://schemas.microsoft.com/office/drawing/2014/main" id="{7CE98B01-ED41-482F-AFA1-19C7FA7C0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502" y="629793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67" name="Graphic 212">
            <a:extLst>
              <a:ext uri="{FF2B5EF4-FFF2-40B4-BE49-F238E27FC236}">
                <a16:creationId xmlns:a16="http://schemas.microsoft.com/office/drawing/2014/main" id="{B9CABDD0-8DF6-4974-A224-9A2A81778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502" y="629793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368" name="Graphic 4">
            <a:extLst>
              <a:ext uri="{FF2B5EF4-FFF2-40B4-BE49-F238E27FC236}">
                <a16:creationId xmlns:a16="http://schemas.microsoft.com/office/drawing/2014/main" id="{D6E8B984-55B9-4A62-A043-997D00F0A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532680" y="5188771"/>
            <a:ext cx="1076787" cy="1076789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69" name="Freeform: Shape 24">
              <a:extLst>
                <a:ext uri="{FF2B5EF4-FFF2-40B4-BE49-F238E27FC236}">
                  <a16:creationId xmlns:a16="http://schemas.microsoft.com/office/drawing/2014/main" id="{D4FAF4A8-82EB-4F6F-B601-43EBF0BD12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0" name="Freeform: Shape 25">
              <a:extLst>
                <a:ext uri="{FF2B5EF4-FFF2-40B4-BE49-F238E27FC236}">
                  <a16:creationId xmlns:a16="http://schemas.microsoft.com/office/drawing/2014/main" id="{26F2473F-E069-4558-9B41-E285BBE030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1" name="Freeform: Shape 26">
              <a:extLst>
                <a:ext uri="{FF2B5EF4-FFF2-40B4-BE49-F238E27FC236}">
                  <a16:creationId xmlns:a16="http://schemas.microsoft.com/office/drawing/2014/main" id="{FC9A4A76-2C9F-486C-9663-6A30A022DE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2" name="Freeform: Shape 27">
              <a:extLst>
                <a:ext uri="{FF2B5EF4-FFF2-40B4-BE49-F238E27FC236}">
                  <a16:creationId xmlns:a16="http://schemas.microsoft.com/office/drawing/2014/main" id="{88431DC7-D4CB-479A-AFA4-5B0C597A2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28">
              <a:extLst>
                <a:ext uri="{FF2B5EF4-FFF2-40B4-BE49-F238E27FC236}">
                  <a16:creationId xmlns:a16="http://schemas.microsoft.com/office/drawing/2014/main" id="{30755DA1-6F28-4612-A4A7-B915468C6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29">
              <a:extLst>
                <a:ext uri="{FF2B5EF4-FFF2-40B4-BE49-F238E27FC236}">
                  <a16:creationId xmlns:a16="http://schemas.microsoft.com/office/drawing/2014/main" id="{4616ED79-5475-49E6-A5FE-8D9DB12FB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0">
              <a:extLst>
                <a:ext uri="{FF2B5EF4-FFF2-40B4-BE49-F238E27FC236}">
                  <a16:creationId xmlns:a16="http://schemas.microsoft.com/office/drawing/2014/main" id="{21DCEB47-7140-4682-8DBF-7667BE28F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1">
              <a:extLst>
                <a:ext uri="{FF2B5EF4-FFF2-40B4-BE49-F238E27FC236}">
                  <a16:creationId xmlns:a16="http://schemas.microsoft.com/office/drawing/2014/main" id="{EA931BD3-5A56-42F2-B6B5-647B28D1CF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2">
              <a:extLst>
                <a:ext uri="{FF2B5EF4-FFF2-40B4-BE49-F238E27FC236}">
                  <a16:creationId xmlns:a16="http://schemas.microsoft.com/office/drawing/2014/main" id="{820E4C8E-4190-498D-9556-6DA668A81F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3">
              <a:extLst>
                <a:ext uri="{FF2B5EF4-FFF2-40B4-BE49-F238E27FC236}">
                  <a16:creationId xmlns:a16="http://schemas.microsoft.com/office/drawing/2014/main" id="{54B2F30F-0B57-4D60-A087-CD6A471F68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4">
              <a:extLst>
                <a:ext uri="{FF2B5EF4-FFF2-40B4-BE49-F238E27FC236}">
                  <a16:creationId xmlns:a16="http://schemas.microsoft.com/office/drawing/2014/main" id="{FC5E8C73-ED41-4214-AEE6-3C5F493846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5">
              <a:extLst>
                <a:ext uri="{FF2B5EF4-FFF2-40B4-BE49-F238E27FC236}">
                  <a16:creationId xmlns:a16="http://schemas.microsoft.com/office/drawing/2014/main" id="{B1F94534-FE3E-476C-870B-E714E4A66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6">
              <a:extLst>
                <a:ext uri="{FF2B5EF4-FFF2-40B4-BE49-F238E27FC236}">
                  <a16:creationId xmlns:a16="http://schemas.microsoft.com/office/drawing/2014/main" id="{8DE6C1B0-4D58-4937-B2B7-B1207CA18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F52D3DEB-1725-C3B1-82B3-63F41AF78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1619"/>
            <a:ext cx="4905401" cy="4042196"/>
          </a:xfrm>
        </p:spPr>
        <p:txBody>
          <a:bodyPr>
            <a:normAutofit/>
          </a:bodyPr>
          <a:lstStyle/>
          <a:p>
            <a:pPr algn="ctr"/>
            <a:r>
              <a:rPr lang="hr-HR" b="1" dirty="0">
                <a:solidFill>
                  <a:schemeClr val="bg1"/>
                </a:solidFill>
              </a:rPr>
              <a:t>Kviz</a:t>
            </a:r>
            <a:r>
              <a:rPr lang="hr-HR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06D9F9E-652F-311A-DD4A-AC50AD3B6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5267" y="725214"/>
            <a:ext cx="5737703" cy="39224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dirty="0">
                <a:solidFill>
                  <a:schemeClr val="bg1"/>
                </a:solidFill>
              </a:rPr>
              <a:t>1. Prije koliko milijardi godina je nastao Sunčev sustav? </a:t>
            </a:r>
          </a:p>
          <a:p>
            <a:pPr marL="0" indent="0">
              <a:buNone/>
            </a:pPr>
            <a:r>
              <a:rPr lang="hr-HR" dirty="0">
                <a:solidFill>
                  <a:schemeClr val="bg1"/>
                </a:solidFill>
              </a:rPr>
              <a:t>     Odgovor: Prije oko 4,6 milijardi godina</a:t>
            </a:r>
          </a:p>
          <a:p>
            <a:pPr marL="0" indent="0">
              <a:buNone/>
            </a:pPr>
            <a:r>
              <a:rPr lang="hr-HR" dirty="0">
                <a:solidFill>
                  <a:schemeClr val="bg1"/>
                </a:solidFill>
              </a:rPr>
              <a:t>2. Koji je najtopliji planet u Sunčevom sustavu? </a:t>
            </a:r>
          </a:p>
          <a:p>
            <a:pPr marL="0" indent="0">
              <a:buNone/>
            </a:pPr>
            <a:r>
              <a:rPr lang="hr-HR" dirty="0">
                <a:solidFill>
                  <a:schemeClr val="bg1"/>
                </a:solidFill>
              </a:rPr>
              <a:t>     Odgovor: Venera </a:t>
            </a:r>
          </a:p>
          <a:p>
            <a:pPr marL="0" indent="0">
              <a:buNone/>
            </a:pPr>
            <a:r>
              <a:rPr lang="hr-HR" dirty="0">
                <a:solidFill>
                  <a:schemeClr val="bg1"/>
                </a:solidFill>
              </a:rPr>
              <a:t>3. Koji planet je prepoznatljiv po svom spektakularnom i složenom sustavu prstenova napravljenih od leda i stijena? </a:t>
            </a:r>
          </a:p>
          <a:p>
            <a:pPr marL="0" indent="0">
              <a:buNone/>
            </a:pPr>
            <a:r>
              <a:rPr lang="hr-HR" dirty="0">
                <a:solidFill>
                  <a:schemeClr val="bg1"/>
                </a:solidFill>
              </a:rPr>
              <a:t>     Odgovor: Saturn</a:t>
            </a:r>
          </a:p>
        </p:txBody>
      </p:sp>
    </p:spTree>
    <p:extLst>
      <p:ext uri="{BB962C8B-B14F-4D97-AF65-F5344CB8AC3E}">
        <p14:creationId xmlns:p14="http://schemas.microsoft.com/office/powerpoint/2010/main" val="1744561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428278F-79A2-D229-5258-E17CD6A77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hr-HR" b="1" dirty="0">
                <a:solidFill>
                  <a:schemeClr val="bg1"/>
                </a:solidFill>
              </a:rPr>
              <a:t>Literatura </a:t>
            </a:r>
          </a:p>
        </p:txBody>
      </p:sp>
      <p:grpSp>
        <p:nvGrpSpPr>
          <p:cNvPr id="21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5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7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9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00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8790D49-E3F1-EBFD-58DD-EAF0B8E7F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270" y="1130846"/>
            <a:ext cx="4974771" cy="4351338"/>
          </a:xfrm>
        </p:spPr>
        <p:txBody>
          <a:bodyPr>
            <a:normAutofit/>
          </a:bodyPr>
          <a:lstStyle/>
          <a:p>
            <a:r>
              <a:rPr lang="hr-HR" dirty="0">
                <a:solidFill>
                  <a:schemeClr val="bg1"/>
                </a:solidFill>
              </a:rPr>
              <a:t>Izradile: Brigita </a:t>
            </a:r>
            <a:r>
              <a:rPr lang="hr-HR" dirty="0" err="1">
                <a:solidFill>
                  <a:schemeClr val="bg1"/>
                </a:solidFill>
              </a:rPr>
              <a:t>Ferenčak</a:t>
            </a:r>
            <a:r>
              <a:rPr lang="hr-HR" dirty="0">
                <a:solidFill>
                  <a:schemeClr val="bg1"/>
                </a:solidFill>
              </a:rPr>
              <a:t>, Ana Severin, Gabriela Fotivec</a:t>
            </a:r>
          </a:p>
          <a:p>
            <a:r>
              <a:rPr lang="hr-HR" dirty="0">
                <a:solidFill>
                  <a:schemeClr val="bg1"/>
                </a:solidFill>
              </a:rPr>
              <a:t>Izvori: https://hr.wikipedia.org/wiki/Sun%C4%8Dev_sustav</a:t>
            </a:r>
          </a:p>
        </p:txBody>
      </p:sp>
    </p:spTree>
    <p:extLst>
      <p:ext uri="{BB962C8B-B14F-4D97-AF65-F5344CB8AC3E}">
        <p14:creationId xmlns:p14="http://schemas.microsoft.com/office/powerpoint/2010/main" val="42538351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622</Words>
  <Application>Microsoft Office PowerPoint</Application>
  <PresentationFormat>Široki zaslon</PresentationFormat>
  <Paragraphs>45</Paragraphs>
  <Slides>11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Wingdings</vt:lpstr>
      <vt:lpstr>Tema sustava Office</vt:lpstr>
      <vt:lpstr>Sunčev sustav</vt:lpstr>
      <vt:lpstr>Kako i kada je nastao? </vt:lpstr>
      <vt:lpstr>Sunce-središte sustava</vt:lpstr>
      <vt:lpstr>Merkur i Venera (Unutarnji planeti - 1. dio)</vt:lpstr>
      <vt:lpstr>Zemlja i Mars (Unutarnji planeti - 2. dio) </vt:lpstr>
      <vt:lpstr>Jupiter i Saturn</vt:lpstr>
      <vt:lpstr>Uran i Neptun</vt:lpstr>
      <vt:lpstr> Što je s Plutonom i ostatkom?</vt:lpstr>
      <vt:lpstr>Zaključak</vt:lpstr>
      <vt:lpstr>Kviz </vt:lpstr>
      <vt:lpstr>Literatura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Sunčev sustav</dc:title>
  <dc:creator>Gabriela Fotivec</dc:creator>
  <cp:lastModifiedBy>Korisnik</cp:lastModifiedBy>
  <cp:revision>2</cp:revision>
  <dcterms:created xsi:type="dcterms:W3CDTF">2026-10-17T13:56:02Z</dcterms:created>
  <dcterms:modified xsi:type="dcterms:W3CDTF">2026-10-21T12:22:54Z</dcterms:modified>
</cp:coreProperties>
</file>